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notesMasterIdLst>
    <p:notesMasterId r:id="rId30"/>
  </p:notesMasterIdLst>
  <p:sldIdLst>
    <p:sldId id="256" r:id="rId2"/>
    <p:sldId id="258" r:id="rId3"/>
    <p:sldId id="259" r:id="rId4"/>
    <p:sldId id="288" r:id="rId5"/>
    <p:sldId id="289" r:id="rId6"/>
    <p:sldId id="290" r:id="rId7"/>
    <p:sldId id="292" r:id="rId8"/>
    <p:sldId id="276" r:id="rId9"/>
    <p:sldId id="278" r:id="rId10"/>
    <p:sldId id="277" r:id="rId11"/>
    <p:sldId id="283" r:id="rId12"/>
    <p:sldId id="279" r:id="rId13"/>
    <p:sldId id="281" r:id="rId14"/>
    <p:sldId id="280" r:id="rId15"/>
    <p:sldId id="282" r:id="rId16"/>
    <p:sldId id="260" r:id="rId17"/>
    <p:sldId id="261" r:id="rId18"/>
    <p:sldId id="263" r:id="rId19"/>
    <p:sldId id="284" r:id="rId20"/>
    <p:sldId id="262" r:id="rId21"/>
    <p:sldId id="265" r:id="rId22"/>
    <p:sldId id="285" r:id="rId23"/>
    <p:sldId id="264" r:id="rId24"/>
    <p:sldId id="272" r:id="rId25"/>
    <p:sldId id="273" r:id="rId26"/>
    <p:sldId id="286" r:id="rId27"/>
    <p:sldId id="287"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EliteBook" initials="H" lastIdx="2" clrIdx="0">
    <p:extLst>
      <p:ext uri="{19B8F6BF-5375-455C-9EA6-DF929625EA0E}">
        <p15:presenceInfo xmlns:p15="http://schemas.microsoft.com/office/powerpoint/2012/main" userId="9861024307af82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1T00:07:04.228" idx="1">
    <p:pos x="10" y="10"/>
    <p:text>A type of question-and-answer interface called a dialog box is shown in the figure shown below. A dialog box acts as a question-and-answer interface within another application, in this case a PERT chart for a systems analysis project for the Bakerloo Brothers. Notice that the rounded rectangle for “Yes” is highlighted, indicating that it is the most likely answer for this situation. The main interface for this application need not necessarily be question and answer. Rather, by incorporating a dialog box, the programmer has included an easy-to-use interface within a more complicated one.</p:text>
    <p:extLst>
      <p:ext uri="{C676402C-5697-4E1C-873F-D02D1690AC5C}">
        <p15:threadingInfo xmlns:p15="http://schemas.microsoft.com/office/powerpoint/2012/main" timeZoneBias="-300"/>
      </p:ext>
    </p:extLst>
  </p:cm>
  <p:cm authorId="1" dt="2022-04-01T00:07:40.365" idx="2">
    <p:pos x="10" y="106"/>
    <p:text>Wizards used to install software are a common example of a question-and-answer interface. The user responds to questions about the installation process, such as where to install the software or features. The wizard can also ask questions and respond to the user’s answers with more questions designed to narrow the scope of the problem. This is a typical way of setting up a technical support interface in order to winnow down problems and do more accurate troubleshooting.</p:text>
    <p:extLst>
      <p:ext uri="{C676402C-5697-4E1C-873F-D02D1690AC5C}">
        <p15:threadingInfo xmlns:p15="http://schemas.microsoft.com/office/powerpoint/2012/main" timeZoneBias="-30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0C4D4C-19CA-4253-8B42-C8942AF5CC4B}"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F3CA1-739B-43C6-9FAA-CF07123B7F4B}" type="slidenum">
              <a:rPr lang="en-US" smtClean="0"/>
              <a:t>‹#›</a:t>
            </a:fld>
            <a:endParaRPr lang="en-US"/>
          </a:p>
        </p:txBody>
      </p:sp>
    </p:spTree>
    <p:extLst>
      <p:ext uri="{BB962C8B-B14F-4D97-AF65-F5344CB8AC3E}">
        <p14:creationId xmlns:p14="http://schemas.microsoft.com/office/powerpoint/2010/main" val="3195041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4AC047B-3D01-4684-A3CA-54F2E957B79A}" type="datetime1">
              <a:rPr lang="en-US" smtClean="0"/>
              <a:t>4/9/2022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5158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0D7DDB7-D251-4A1F-8A5C-C894F3744E11}"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2421929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D7DDB7-D251-4A1F-8A5C-C894F3744E11}"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61697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0D7DDB7-D251-4A1F-8A5C-C894F3744E11}"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31051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D7DDB7-D251-4A1F-8A5C-C894F3744E11}"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519501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D7DDB7-D251-4A1F-8A5C-C894F3744E11}" type="datetime1">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68224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0D7DDB7-D251-4A1F-8A5C-C894F3744E11}" type="datetime1">
              <a:rPr lang="en-US" smtClean="0"/>
              <a:t>4/9/2022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125730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30F6970-8964-4387-A473-2F5D173FA5DB}"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0648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B62B62-4A95-4E36-B2F4-731C16094B50}"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001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386E8-ADCB-45AE-9307-AD3A8341AF49}"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9007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4728E8-C714-47FF-B7E1-664F121027FF}" type="datetime1">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426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45F83-6A62-44A7-AEBE-11CD62D93A42}"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73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2DF7DE-452F-48AA-BC51-EFF80E0E2590}" type="datetime1">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583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7A3549-25CB-47C8-B9B8-5D5BB24C7CA1}" type="datetime1">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336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AE21C-DA71-4B5A-8F87-752DE50C163C}" type="datetime1">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5765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E82F95-34F3-47F8-B098-AE42065150AD}"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987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7DF0AF-9FF7-482C-AC61-C93C43566DA4}" type="datetime1">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6464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0D7DDB7-D251-4A1F-8A5C-C894F3744E11}" type="datetime1">
              <a:rPr lang="en-US" smtClean="0"/>
              <a:t>4/9/2022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596158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419" y="2737154"/>
            <a:ext cx="5042628" cy="1456024"/>
          </a:xfrm>
        </p:spPr>
        <p:txBody>
          <a:bodyPr/>
          <a:lstStyle/>
          <a:p>
            <a:r>
              <a:rPr lang="en-US" dirty="0" smtClean="0">
                <a:solidFill>
                  <a:schemeClr val="tx1"/>
                </a:solidFill>
                <a:latin typeface="Insaniburger with Cheese" panose="02000000000000000000" pitchFamily="2" charset="0"/>
              </a:rPr>
              <a:t>INTERACTION STYLES.</a:t>
            </a:r>
            <a:br>
              <a:rPr lang="en-US" dirty="0" smtClean="0">
                <a:solidFill>
                  <a:schemeClr val="tx1"/>
                </a:solidFill>
                <a:latin typeface="Insaniburger with Cheese" panose="02000000000000000000" pitchFamily="2" charset="0"/>
              </a:rPr>
            </a:br>
            <a:r>
              <a:rPr lang="en-US" dirty="0" smtClean="0">
                <a:solidFill>
                  <a:schemeClr val="tx1"/>
                </a:solidFill>
                <a:latin typeface="Insaniburger with Cheese" panose="02000000000000000000" pitchFamily="2" charset="0"/>
              </a:rPr>
              <a:t>Roll No: 19SW120.</a:t>
            </a:r>
            <a:endParaRPr lang="en-US" dirty="0">
              <a:solidFill>
                <a:schemeClr val="tx1"/>
              </a:solidFill>
              <a:latin typeface="Insaniburger with Cheese" panose="02000000000000000000"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10779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Command line</a:t>
            </a:r>
            <a:endParaRPr lang="en-US" dirty="0">
              <a:latin typeface="Insaniburger with Cheese" panose="02000000000000000000" pitchFamily="2"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Content Placeholder 3"/>
          <p:cNvSpPr>
            <a:spLocks noGrp="1"/>
          </p:cNvSpPr>
          <p:nvPr>
            <p:ph idx="1"/>
          </p:nvPr>
        </p:nvSpPr>
        <p:spPr>
          <a:xfrm>
            <a:off x="1742783" y="2564311"/>
            <a:ext cx="8825659" cy="3416300"/>
          </a:xfrm>
        </p:spPr>
        <p:txBody>
          <a:bodyPr/>
          <a:lstStyle/>
          <a:p>
            <a:pPr marL="0" indent="0">
              <a:buNone/>
            </a:pPr>
            <a:r>
              <a:rPr lang="en-US" b="1" dirty="0" smtClean="0"/>
              <a:t>Benefits:</a:t>
            </a:r>
          </a:p>
          <a:p>
            <a:pPr marL="0" indent="0">
              <a:buNone/>
            </a:pPr>
            <a:r>
              <a:rPr lang="en-US" dirty="0" smtClean="0"/>
              <a:t>1</a:t>
            </a:r>
            <a:r>
              <a:rPr lang="en-US" dirty="0"/>
              <a:t>. If you know the instructions, CLI can be much faster and more efficient than any other type of interface. It can also easily manage repetitive tasks.</a:t>
            </a:r>
          </a:p>
          <a:p>
            <a:pPr marL="0" indent="0">
              <a:buNone/>
            </a:pPr>
            <a:r>
              <a:rPr lang="en-US" dirty="0" smtClean="0"/>
              <a:t>2. CLI </a:t>
            </a:r>
            <a:r>
              <a:rPr lang="en-US" dirty="0"/>
              <a:t>requires less memory to be used compared to other links. Nor does it spend as much time processing CPU as other interface.</a:t>
            </a:r>
          </a:p>
          <a:p>
            <a:pPr marL="0" indent="0">
              <a:buNone/>
            </a:pPr>
            <a:r>
              <a:rPr lang="en-US" dirty="0" smtClean="0"/>
              <a:t>3. CLI </a:t>
            </a:r>
            <a:r>
              <a:rPr lang="en-US" dirty="0"/>
              <a:t>does not require Windows and a low resolution monitor can be used. That is, it requires a few resources, yet very accurate.</a:t>
            </a:r>
          </a:p>
        </p:txBody>
      </p:sp>
    </p:spTree>
    <p:extLst>
      <p:ext uri="{BB962C8B-B14F-4D97-AF65-F5344CB8AC3E}">
        <p14:creationId xmlns:p14="http://schemas.microsoft.com/office/powerpoint/2010/main" val="246758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nsaniburger with Cheese" panose="02000000000000000000" pitchFamily="2" charset="0"/>
              </a:rPr>
              <a:t>						  Command </a:t>
            </a:r>
            <a:r>
              <a:rPr lang="en-US" dirty="0">
                <a:latin typeface="Insaniburger with Cheese" panose="02000000000000000000" pitchFamily="2" charset="0"/>
              </a:rPr>
              <a:t>line</a:t>
            </a:r>
            <a:endParaRPr lang="en-US" dirty="0"/>
          </a:p>
        </p:txBody>
      </p:sp>
      <p:sp>
        <p:nvSpPr>
          <p:cNvPr id="3" name="Content Placeholder 2"/>
          <p:cNvSpPr>
            <a:spLocks noGrp="1"/>
          </p:cNvSpPr>
          <p:nvPr>
            <p:ph idx="1"/>
          </p:nvPr>
        </p:nvSpPr>
        <p:spPr>
          <a:xfrm>
            <a:off x="1625216" y="2394494"/>
            <a:ext cx="8825659" cy="3416300"/>
          </a:xfrm>
        </p:spPr>
        <p:txBody>
          <a:bodyPr/>
          <a:lstStyle/>
          <a:p>
            <a:pPr marL="0" indent="0">
              <a:buNone/>
            </a:pPr>
            <a:r>
              <a:rPr lang="en-US" b="1" dirty="0" smtClean="0"/>
              <a:t>Disadvantages:</a:t>
            </a:r>
          </a:p>
          <a:p>
            <a:pPr marL="0" indent="0">
              <a:buNone/>
            </a:pPr>
            <a:r>
              <a:rPr lang="en-US" dirty="0" smtClean="0"/>
              <a:t>1. If </a:t>
            </a:r>
            <a:r>
              <a:rPr lang="en-US" dirty="0"/>
              <a:t>you are new to programming or have never used CLI, this method can be confusing. There are also many commands that need to be read (i.e. in this Unix case, there are hundreds of commands).</a:t>
            </a:r>
          </a:p>
          <a:p>
            <a:pPr marL="0" indent="0">
              <a:buNone/>
            </a:pPr>
            <a:r>
              <a:rPr lang="en-US" dirty="0" smtClean="0"/>
              <a:t>2. Accuracy </a:t>
            </a:r>
            <a:r>
              <a:rPr lang="en-US" dirty="0"/>
              <a:t>is very important. If there is a spelling error, the command will fail. Also, if the discipline is not properly typed, you will usually need to start over</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83259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Natural language</a:t>
            </a:r>
            <a:endParaRPr lang="en-US" dirty="0">
              <a:latin typeface="Insaniburger with Cheese" panose="02000000000000000000" pitchFamily="2" charset="0"/>
            </a:endParaRPr>
          </a:p>
        </p:txBody>
      </p:sp>
      <p:sp>
        <p:nvSpPr>
          <p:cNvPr id="3" name="Content Placeholder 2"/>
          <p:cNvSpPr>
            <a:spLocks noGrp="1"/>
          </p:cNvSpPr>
          <p:nvPr>
            <p:ph idx="1"/>
          </p:nvPr>
        </p:nvSpPr>
        <p:spPr/>
        <p:txBody>
          <a:bodyPr/>
          <a:lstStyle/>
          <a:p>
            <a:r>
              <a:rPr lang="en-US" dirty="0"/>
              <a:t>A natural language interface is a user interface in which the user and the system communicate via a natural (human) language. The user provides input as sentences via speech or some other input, and the system generates responses in the form of sentences delivered by speech, text or another suitable modality</a:t>
            </a:r>
            <a:r>
              <a:rPr lang="en-US" dirty="0" smtClean="0"/>
              <a: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239181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Natural language</a:t>
            </a:r>
            <a:endParaRPr lang="en-US" dirty="0">
              <a:latin typeface="Insaniburger with Cheese" panose="02000000000000000000" pitchFamily="2" charset="0"/>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681" y="3424428"/>
            <a:ext cx="3971482" cy="2088231"/>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2" y="2246812"/>
            <a:ext cx="6946152" cy="4611188"/>
          </a:xfrm>
        </p:spPr>
      </p:pic>
    </p:spTree>
    <p:extLst>
      <p:ext uri="{BB962C8B-B14F-4D97-AF65-F5344CB8AC3E}">
        <p14:creationId xmlns:p14="http://schemas.microsoft.com/office/powerpoint/2010/main" val="372394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Natural language</a:t>
            </a:r>
            <a:endParaRPr lang="en-US" dirty="0">
              <a:latin typeface="Insaniburger with Cheese" panose="02000000000000000000" pitchFamily="2"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sp>
        <p:nvSpPr>
          <p:cNvPr id="3" name="Content Placeholder 2"/>
          <p:cNvSpPr>
            <a:spLocks noGrp="1"/>
          </p:cNvSpPr>
          <p:nvPr>
            <p:ph idx="1"/>
          </p:nvPr>
        </p:nvSpPr>
        <p:spPr/>
        <p:txBody>
          <a:bodyPr/>
          <a:lstStyle/>
          <a:p>
            <a:pPr marL="0" indent="0">
              <a:buNone/>
            </a:pPr>
            <a:r>
              <a:rPr lang="en-US" b="1" dirty="0" smtClean="0"/>
              <a:t>Benefits:</a:t>
            </a:r>
          </a:p>
          <a:p>
            <a:pPr>
              <a:buAutoNum type="arabicPeriod"/>
            </a:pPr>
            <a:r>
              <a:rPr lang="en-US" dirty="0" smtClean="0"/>
              <a:t>Users </a:t>
            </a:r>
            <a:r>
              <a:rPr lang="en-US" dirty="0"/>
              <a:t>do not have to learn the syntax or principles of a particular </a:t>
            </a:r>
            <a:r>
              <a:rPr lang="en-US" dirty="0" smtClean="0"/>
              <a:t>language</a:t>
            </a:r>
          </a:p>
          <a:p>
            <a:pPr>
              <a:buAutoNum type="arabicPeriod"/>
            </a:pPr>
            <a:r>
              <a:rPr lang="en-US" dirty="0"/>
              <a:t>Suitable for users with physical disabilities / mobility </a:t>
            </a:r>
            <a:r>
              <a:rPr lang="en-US" dirty="0" smtClean="0"/>
              <a:t>problems</a:t>
            </a:r>
          </a:p>
          <a:p>
            <a:pPr>
              <a:buAutoNum type="arabicPeriod"/>
            </a:pPr>
            <a:r>
              <a:rPr lang="en-US" dirty="0"/>
              <a:t>It can provide safe interaction in certain areas - Example: Driving a car</a:t>
            </a:r>
            <a:endParaRPr lang="en-US" dirty="0" smtClean="0"/>
          </a:p>
          <a:p>
            <a:pPr marL="0" indent="0">
              <a:buNone/>
            </a:pPr>
            <a:endParaRPr lang="en-US" dirty="0"/>
          </a:p>
        </p:txBody>
      </p:sp>
    </p:spTree>
    <p:extLst>
      <p:ext uri="{BB962C8B-B14F-4D97-AF65-F5344CB8AC3E}">
        <p14:creationId xmlns:p14="http://schemas.microsoft.com/office/powerpoint/2010/main" val="198565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Natural Language</a:t>
            </a:r>
            <a:endParaRPr lang="en-US" b="1" dirty="0"/>
          </a:p>
        </p:txBody>
      </p:sp>
      <p:sp>
        <p:nvSpPr>
          <p:cNvPr id="3" name="Content Placeholder 2"/>
          <p:cNvSpPr>
            <a:spLocks noGrp="1"/>
          </p:cNvSpPr>
          <p:nvPr>
            <p:ph idx="1"/>
          </p:nvPr>
        </p:nvSpPr>
        <p:spPr/>
        <p:txBody>
          <a:bodyPr/>
          <a:lstStyle/>
          <a:p>
            <a:pPr marL="0" indent="0">
              <a:buNone/>
            </a:pPr>
            <a:r>
              <a:rPr lang="en-US" b="1" dirty="0" smtClean="0"/>
              <a:t>Disadvantages:</a:t>
            </a:r>
          </a:p>
          <a:p>
            <a:pPr>
              <a:buAutoNum type="arabicPeriod"/>
            </a:pPr>
            <a:r>
              <a:rPr lang="en-US" dirty="0" smtClean="0"/>
              <a:t>Incorrect </a:t>
            </a:r>
            <a:r>
              <a:rPr lang="en-US" dirty="0"/>
              <a:t>interpretation due to ambiguous or </a:t>
            </a:r>
            <a:r>
              <a:rPr lang="en-US" dirty="0" smtClean="0"/>
              <a:t>lack of clearance input.</a:t>
            </a:r>
          </a:p>
          <a:p>
            <a:pPr>
              <a:buAutoNum type="arabicPeriod"/>
            </a:pPr>
            <a:r>
              <a:rPr lang="en-US" dirty="0"/>
              <a:t>A virtual voice connector may need training so the software can detect what the user is </a:t>
            </a:r>
            <a:r>
              <a:rPr lang="en-US" dirty="0" smtClean="0"/>
              <a:t>saying.</a:t>
            </a:r>
          </a:p>
          <a:p>
            <a:pPr>
              <a:buAutoNum type="arabicPeriod"/>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1873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MENU BAR Interface</a:t>
            </a:r>
            <a:endParaRPr lang="en-US" dirty="0">
              <a:latin typeface="Insaniburger with Cheese" panose="02000000000000000000" pitchFamily="2" charset="0"/>
            </a:endParaRPr>
          </a:p>
        </p:txBody>
      </p:sp>
      <p:sp>
        <p:nvSpPr>
          <p:cNvPr id="3" name="Content Placeholder 2"/>
          <p:cNvSpPr>
            <a:spLocks noGrp="1"/>
          </p:cNvSpPr>
          <p:nvPr>
            <p:ph idx="1"/>
          </p:nvPr>
        </p:nvSpPr>
        <p:spPr/>
        <p:txBody>
          <a:bodyPr/>
          <a:lstStyle/>
          <a:p>
            <a:r>
              <a:rPr lang="en-US" dirty="0" smtClean="0"/>
              <a:t>In menu based interfaces, the user is presented with a list of options or most time, icons, each of which is mapped to a certain functionality, another screen or a submenu.</a:t>
            </a:r>
          </a:p>
          <a:p>
            <a:endParaRPr lang="en-US" dirty="0" smtClean="0"/>
          </a:p>
          <a:p>
            <a:r>
              <a:rPr lang="en-US" dirty="0" smtClean="0"/>
              <a:t>The user chooses a option or a series of options from the given list until the desired task is performed.</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446339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MENU BAR</a:t>
            </a:r>
            <a:endParaRPr lang="en-US" dirty="0">
              <a:latin typeface="Insaniburger with Cheese" panose="02000000000000000000" pitchFamily="2"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26" y="2380964"/>
            <a:ext cx="6187140" cy="4316756"/>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220686"/>
            <a:ext cx="5669279" cy="4637313"/>
          </a:xfrm>
          <a:prstGeom prst="rect">
            <a:avLst/>
          </a:prstGeom>
        </p:spPr>
      </p:pic>
    </p:spTree>
    <p:extLst>
      <p:ext uri="{BB962C8B-B14F-4D97-AF65-F5344CB8AC3E}">
        <p14:creationId xmlns:p14="http://schemas.microsoft.com/office/powerpoint/2010/main" val="394567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MENU BAR Interfaces</a:t>
            </a:r>
            <a:endParaRPr lang="en-US" dirty="0">
              <a:latin typeface="Insaniburger with Cheese" panose="02000000000000000000" pitchFamily="2" charset="0"/>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pPr/>
              <a:t>18</a:t>
            </a:fld>
            <a:endParaRPr lang="en-US" dirty="0"/>
          </a:p>
        </p:txBody>
      </p:sp>
      <p:sp>
        <p:nvSpPr>
          <p:cNvPr id="3" name="Content Placeholder 2"/>
          <p:cNvSpPr>
            <a:spLocks noGrp="1"/>
          </p:cNvSpPr>
          <p:nvPr>
            <p:ph idx="1"/>
          </p:nvPr>
        </p:nvSpPr>
        <p:spPr>
          <a:xfrm>
            <a:off x="1945980" y="2485935"/>
            <a:ext cx="8825659" cy="3416300"/>
          </a:xfrm>
        </p:spPr>
        <p:txBody>
          <a:bodyPr/>
          <a:lstStyle/>
          <a:p>
            <a:pPr marL="0" indent="0">
              <a:buNone/>
            </a:pPr>
            <a:r>
              <a:rPr lang="en-US" b="1" dirty="0" smtClean="0"/>
              <a:t>Benefits:</a:t>
            </a:r>
          </a:p>
          <a:p>
            <a:pPr marL="0" indent="0">
              <a:buNone/>
            </a:pPr>
            <a:r>
              <a:rPr lang="en-US" dirty="0"/>
              <a:t>1. shorten the reading curve</a:t>
            </a:r>
          </a:p>
          <a:p>
            <a:pPr marL="0" indent="0">
              <a:buNone/>
            </a:pPr>
            <a:r>
              <a:rPr lang="en-US" dirty="0" smtClean="0"/>
              <a:t>2. reduces </a:t>
            </a:r>
            <a:r>
              <a:rPr lang="en-US" dirty="0"/>
              <a:t>the buttons</a:t>
            </a:r>
          </a:p>
          <a:p>
            <a:pPr marL="0" indent="0">
              <a:buNone/>
            </a:pPr>
            <a:r>
              <a:rPr lang="en-US" dirty="0" smtClean="0"/>
              <a:t>3. plan </a:t>
            </a:r>
            <a:r>
              <a:rPr lang="en-US" dirty="0"/>
              <a:t>to make decisions</a:t>
            </a:r>
          </a:p>
          <a:p>
            <a:pPr marL="0" indent="0">
              <a:buNone/>
            </a:pPr>
            <a:r>
              <a:rPr lang="en-US" dirty="0" smtClean="0"/>
              <a:t>4. allows </a:t>
            </a:r>
            <a:r>
              <a:rPr lang="en-US" dirty="0"/>
              <a:t>the use of dialogue management tools</a:t>
            </a:r>
          </a:p>
          <a:p>
            <a:pPr marL="0" indent="0">
              <a:buNone/>
            </a:pPr>
            <a:r>
              <a:rPr lang="en-US" dirty="0" smtClean="0"/>
              <a:t>     allows </a:t>
            </a:r>
            <a:r>
              <a:rPr lang="en-US" dirty="0"/>
              <a:t>easy debugging support</a:t>
            </a:r>
            <a:endParaRPr lang="en-US" dirty="0" smtClean="0"/>
          </a:p>
          <a:p>
            <a:pPr marL="0" indent="0">
              <a:buNone/>
            </a:pPr>
            <a:endParaRPr lang="en-US" b="1" dirty="0"/>
          </a:p>
        </p:txBody>
      </p:sp>
    </p:spTree>
    <p:extLst>
      <p:ext uri="{BB962C8B-B14F-4D97-AF65-F5344CB8AC3E}">
        <p14:creationId xmlns:p14="http://schemas.microsoft.com/office/powerpoint/2010/main" val="1785916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nsaniburger with Cheese" panose="02000000000000000000" pitchFamily="2" charset="0"/>
              </a:rPr>
              <a:t>						MENU BAR Interfaces</a:t>
            </a:r>
            <a:endParaRPr lang="en-US" b="1" dirty="0"/>
          </a:p>
        </p:txBody>
      </p:sp>
      <p:sp>
        <p:nvSpPr>
          <p:cNvPr id="3" name="Content Placeholder 2"/>
          <p:cNvSpPr>
            <a:spLocks noGrp="1"/>
          </p:cNvSpPr>
          <p:nvPr>
            <p:ph idx="1"/>
          </p:nvPr>
        </p:nvSpPr>
        <p:spPr/>
        <p:txBody>
          <a:bodyPr/>
          <a:lstStyle/>
          <a:p>
            <a:pPr marL="0" indent="0">
              <a:buNone/>
            </a:pPr>
            <a:r>
              <a:rPr lang="en-US" b="1" dirty="0" smtClean="0"/>
              <a:t>Disadvantages:</a:t>
            </a:r>
          </a:p>
          <a:p>
            <a:pPr marL="0" indent="0">
              <a:buNone/>
            </a:pPr>
            <a:r>
              <a:rPr lang="en-US" dirty="0" smtClean="0"/>
              <a:t>1. poses </a:t>
            </a:r>
            <a:r>
              <a:rPr lang="en-US" dirty="0"/>
              <a:t>a risk of deep menu setup</a:t>
            </a:r>
          </a:p>
          <a:p>
            <a:pPr marL="0" indent="0">
              <a:buNone/>
            </a:pPr>
            <a:r>
              <a:rPr lang="en-US" dirty="0" smtClean="0"/>
              <a:t>2. may </a:t>
            </a:r>
            <a:r>
              <a:rPr lang="en-US" dirty="0"/>
              <a:t>delay regular users</a:t>
            </a:r>
          </a:p>
          <a:p>
            <a:pPr marL="0" indent="0">
              <a:buNone/>
            </a:pPr>
            <a:r>
              <a:rPr lang="en-US" dirty="0" smtClean="0"/>
              <a:t>3. consumes </a:t>
            </a:r>
            <a:r>
              <a:rPr lang="en-US" dirty="0"/>
              <a:t>screen </a:t>
            </a:r>
            <a:r>
              <a:rPr lang="en-US" dirty="0" smtClean="0"/>
              <a:t>real estate</a:t>
            </a:r>
            <a:endParaRPr lang="en-US" dirty="0"/>
          </a:p>
          <a:p>
            <a:pPr marL="0" indent="0">
              <a:buNone/>
            </a:pPr>
            <a:r>
              <a:rPr lang="en-US" dirty="0" smtClean="0"/>
              <a:t>4. requires </a:t>
            </a:r>
            <a:r>
              <a:rPr lang="en-US" dirty="0"/>
              <a:t>a quick display level</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179327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INTERACTION STYLES</a:t>
            </a:r>
            <a:endParaRPr lang="en-US" dirty="0">
              <a:latin typeface="Insaniburger with Cheese" panose="02000000000000000000" pitchFamily="2" charset="0"/>
            </a:endParaRPr>
          </a:p>
        </p:txBody>
      </p:sp>
      <p:sp>
        <p:nvSpPr>
          <p:cNvPr id="3" name="Content Placeholder 2"/>
          <p:cNvSpPr>
            <a:spLocks noGrp="1"/>
          </p:cNvSpPr>
          <p:nvPr>
            <p:ph idx="1"/>
          </p:nvPr>
        </p:nvSpPr>
        <p:spPr/>
        <p:txBody>
          <a:bodyPr/>
          <a:lstStyle/>
          <a:p>
            <a:r>
              <a:rPr lang="en-US" dirty="0" smtClean="0"/>
              <a:t>Interaction </a:t>
            </a:r>
            <a:r>
              <a:rPr lang="en-US" dirty="0"/>
              <a:t>styles are primarily ways in which the user and the computer system can communicate</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3733042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Form Fill-in</a:t>
            </a:r>
            <a:endParaRPr lang="en-US" dirty="0">
              <a:latin typeface="Insaniburger with Cheese" panose="02000000000000000000" pitchFamily="2" charset="0"/>
            </a:endParaRPr>
          </a:p>
        </p:txBody>
      </p:sp>
      <p:sp>
        <p:nvSpPr>
          <p:cNvPr id="3" name="Content Placeholder 2"/>
          <p:cNvSpPr>
            <a:spLocks noGrp="1"/>
          </p:cNvSpPr>
          <p:nvPr>
            <p:ph idx="1"/>
          </p:nvPr>
        </p:nvSpPr>
        <p:spPr/>
        <p:txBody>
          <a:bodyPr/>
          <a:lstStyle/>
          <a:p>
            <a:r>
              <a:rPr lang="en-US" dirty="0"/>
              <a:t>Form-fill interfaces consist of onscreen forms or Web-based forms displaying fields containing data items or parameters that need to be communicated to the user</a:t>
            </a:r>
            <a:r>
              <a:rPr lang="en-US" dirty="0" smtClean="0"/>
              <a:t>.</a:t>
            </a:r>
          </a:p>
          <a:p>
            <a:r>
              <a:rPr lang="en-US" dirty="0"/>
              <a:t>The form often is a facsimile of a paper form already familiar to the </a:t>
            </a:r>
            <a:r>
              <a:rPr lang="en-US" dirty="0" smtClean="0"/>
              <a:t>user</a:t>
            </a:r>
          </a:p>
          <a:p>
            <a:r>
              <a:rPr lang="en-US" dirty="0"/>
              <a:t>Forms for display screens are set up to show what information should be input and where. Blank fields requiring information can be highlighted with inverse or flashing characters</a:t>
            </a:r>
            <a:r>
              <a:rPr lang="en-US" dirty="0" smtClean="0"/>
              <a:t>.</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504241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Form fill-in</a:t>
            </a:r>
            <a:endParaRPr lang="en-US" dirty="0">
              <a:latin typeface="Insaniburger with Cheese" panose="02000000000000000000" pitchFamily="2" charset="0"/>
            </a:endParaRPr>
          </a:p>
        </p:txBody>
      </p:sp>
      <p:sp>
        <p:nvSpPr>
          <p:cNvPr id="3" name="Slide Number Placeholder 2"/>
          <p:cNvSpPr>
            <a:spLocks noGrp="1"/>
          </p:cNvSpPr>
          <p:nvPr>
            <p:ph type="sldNum" sz="quarter" idx="12"/>
          </p:nvPr>
        </p:nvSpPr>
        <p:spPr/>
        <p:txBody>
          <a:bodyPr/>
          <a:lstStyle/>
          <a:p>
            <a:fld id="{4FAB73BC-B049-4115-A692-8D63A059BFB8}" type="slidenum">
              <a:rPr lang="en-US" smtClean="0"/>
              <a:pPr/>
              <a:t>21</a:t>
            </a:fld>
            <a:endParaRPr lang="en-US" dirty="0"/>
          </a:p>
        </p:txBody>
      </p:sp>
      <p:sp>
        <p:nvSpPr>
          <p:cNvPr id="4" name="Content Placeholder 3"/>
          <p:cNvSpPr>
            <a:spLocks noGrp="1"/>
          </p:cNvSpPr>
          <p:nvPr>
            <p:ph idx="1"/>
          </p:nvPr>
        </p:nvSpPr>
        <p:spPr/>
        <p:txBody>
          <a:bodyPr/>
          <a:lstStyle/>
          <a:p>
            <a:pPr marL="0" indent="0">
              <a:buNone/>
            </a:pPr>
            <a:r>
              <a:rPr lang="en-US" b="1" dirty="0" smtClean="0"/>
              <a:t>Benefits:</a:t>
            </a:r>
          </a:p>
          <a:p>
            <a:pPr>
              <a:buAutoNum type="arabicPeriod"/>
            </a:pPr>
            <a:r>
              <a:rPr lang="en-US" dirty="0" smtClean="0"/>
              <a:t>Easy to implement</a:t>
            </a:r>
          </a:p>
          <a:p>
            <a:pPr>
              <a:buAutoNum type="arabicPeriod"/>
            </a:pPr>
            <a:r>
              <a:rPr lang="en-US" dirty="0"/>
              <a:t>It is easy for the user to see the options </a:t>
            </a:r>
            <a:r>
              <a:rPr lang="en-US" dirty="0" smtClean="0"/>
              <a:t>available</a:t>
            </a:r>
          </a:p>
          <a:p>
            <a:pPr>
              <a:buAutoNum type="arabicPeriod"/>
            </a:pPr>
            <a:r>
              <a:rPr lang="en-US" dirty="0"/>
              <a:t>Data verification can be used in the data entry </a:t>
            </a:r>
            <a:r>
              <a:rPr lang="en-US" dirty="0" smtClean="0"/>
              <a:t>form</a:t>
            </a:r>
          </a:p>
          <a:p>
            <a:pPr>
              <a:buAutoNum type="arabicPeriod"/>
            </a:pPr>
            <a:r>
              <a:rPr lang="en-US" dirty="0"/>
              <a:t>It's quick to enter data or make a </a:t>
            </a:r>
            <a:r>
              <a:rPr lang="en-US" dirty="0" smtClean="0"/>
              <a:t>selection</a:t>
            </a:r>
          </a:p>
          <a:p>
            <a:pPr>
              <a:buAutoNum type="arabicPeriod"/>
            </a:pPr>
            <a:r>
              <a:rPr lang="en-US" dirty="0"/>
              <a:t>Little or no training is </a:t>
            </a:r>
            <a:r>
              <a:rPr lang="en-US" dirty="0" smtClean="0"/>
              <a:t>required</a:t>
            </a:r>
          </a:p>
          <a:p>
            <a:pPr>
              <a:buAutoNum type="arabicPeriod"/>
            </a:pPr>
            <a:r>
              <a:rPr lang="en-US" dirty="0"/>
              <a:t>They do not need a large amount of processing power or memory</a:t>
            </a:r>
          </a:p>
        </p:txBody>
      </p:sp>
    </p:spTree>
    <p:extLst>
      <p:ext uri="{BB962C8B-B14F-4D97-AF65-F5344CB8AC3E}">
        <p14:creationId xmlns:p14="http://schemas.microsoft.com/office/powerpoint/2010/main" val="1744142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latin typeface="Insaniburger with Cheese" panose="02000000000000000000" pitchFamily="2" charset="0"/>
              </a:rPr>
              <a:t>Form fill-in</a:t>
            </a:r>
            <a:endParaRPr lang="en-US" dirty="0"/>
          </a:p>
        </p:txBody>
      </p:sp>
      <p:sp>
        <p:nvSpPr>
          <p:cNvPr id="3" name="Content Placeholder 2"/>
          <p:cNvSpPr>
            <a:spLocks noGrp="1"/>
          </p:cNvSpPr>
          <p:nvPr>
            <p:ph idx="1"/>
          </p:nvPr>
        </p:nvSpPr>
        <p:spPr/>
        <p:txBody>
          <a:bodyPr/>
          <a:lstStyle/>
          <a:p>
            <a:pPr marL="0" indent="0">
              <a:buNone/>
            </a:pPr>
            <a:r>
              <a:rPr lang="en-US" b="1" dirty="0"/>
              <a:t>Disadvantage</a:t>
            </a:r>
            <a:r>
              <a:rPr lang="en-US" b="1" dirty="0" smtClean="0"/>
              <a:t>:</a:t>
            </a:r>
          </a:p>
          <a:p>
            <a:pPr>
              <a:buAutoNum type="arabicPeriod"/>
            </a:pPr>
            <a:r>
              <a:rPr lang="en-US" dirty="0" smtClean="0"/>
              <a:t>Only </a:t>
            </a:r>
            <a:r>
              <a:rPr lang="en-US" dirty="0"/>
              <a:t>limited options are </a:t>
            </a:r>
            <a:r>
              <a:rPr lang="en-US" dirty="0" smtClean="0"/>
              <a:t>presented</a:t>
            </a:r>
          </a:p>
          <a:p>
            <a:pPr>
              <a:buAutoNum type="arabicPeriod"/>
            </a:pPr>
            <a:r>
              <a:rPr lang="en-US" dirty="0"/>
              <a:t>Visually impaired people may have difficulty seeing text or </a:t>
            </a:r>
            <a:r>
              <a:rPr lang="en-US" dirty="0" smtClean="0"/>
              <a:t>options</a:t>
            </a:r>
          </a:p>
          <a:p>
            <a:pPr>
              <a:buAutoNum type="arabicPeriod"/>
            </a:pPr>
            <a:r>
              <a:rPr lang="en-US" dirty="0"/>
              <a:t>Not suitable for more complex applications, for example, a tax form may contain up to 20 pages of options that need to be completed</a:t>
            </a:r>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70721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Form Fill-in</a:t>
            </a:r>
            <a:endParaRPr lang="en-US" dirty="0">
              <a:latin typeface="Insaniburger with Cheese" panose="02000000000000000000" pitchFamily="2" charset="0"/>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034" y="2168434"/>
            <a:ext cx="9098506" cy="4689566"/>
          </a:xfrm>
        </p:spPr>
      </p:pic>
    </p:spTree>
    <p:extLst>
      <p:ext uri="{BB962C8B-B14F-4D97-AF65-F5344CB8AC3E}">
        <p14:creationId xmlns:p14="http://schemas.microsoft.com/office/powerpoint/2010/main" val="2276888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Question answer</a:t>
            </a:r>
            <a:endParaRPr lang="en-US" dirty="0">
              <a:latin typeface="Insaniburger with Cheese" panose="02000000000000000000" pitchFamily="2" charset="0"/>
            </a:endParaRPr>
          </a:p>
        </p:txBody>
      </p:sp>
      <p:sp>
        <p:nvSpPr>
          <p:cNvPr id="3" name="Content Placeholder 2"/>
          <p:cNvSpPr>
            <a:spLocks noGrp="1"/>
          </p:cNvSpPr>
          <p:nvPr>
            <p:ph idx="1"/>
          </p:nvPr>
        </p:nvSpPr>
        <p:spPr/>
        <p:txBody>
          <a:bodyPr/>
          <a:lstStyle/>
          <a:p>
            <a:r>
              <a:rPr lang="en-US" dirty="0"/>
              <a:t>In a question-and-answer interface, the computer displays a question to the user on the display. To interact, the user enters an answer (via a keyboard stroke or a mouse click), and the computer then acts on that input information in a preprogrammed manner, typically by moving to the next question</a:t>
            </a: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2226885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Question answer</a:t>
            </a:r>
            <a:endParaRPr lang="en-US" dirty="0">
              <a:latin typeface="Insaniburger with Cheese" panose="02000000000000000000" pitchFamily="2"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449" y="2557896"/>
            <a:ext cx="4132734" cy="3057091"/>
          </a:xfrm>
        </p:spPr>
      </p:pic>
      <p:sp>
        <p:nvSpPr>
          <p:cNvPr id="9" name="Slide Number Placeholder 8"/>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565" y="2232213"/>
            <a:ext cx="7001435" cy="4625788"/>
          </a:xfrm>
          <a:prstGeom prst="rect">
            <a:avLst/>
          </a:prstGeom>
        </p:spPr>
      </p:pic>
    </p:spTree>
    <p:extLst>
      <p:ext uri="{BB962C8B-B14F-4D97-AF65-F5344CB8AC3E}">
        <p14:creationId xmlns:p14="http://schemas.microsoft.com/office/powerpoint/2010/main" val="3754712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Insaniburger with Cheese" panose="02000000000000000000" pitchFamily="2" charset="0"/>
              </a:rPr>
              <a:t>					Question-Answer Interface</a:t>
            </a:r>
            <a:endParaRPr lang="en-US" dirty="0"/>
          </a:p>
        </p:txBody>
      </p:sp>
      <p:sp>
        <p:nvSpPr>
          <p:cNvPr id="3" name="Content Placeholder 2"/>
          <p:cNvSpPr>
            <a:spLocks noGrp="1"/>
          </p:cNvSpPr>
          <p:nvPr>
            <p:ph idx="1"/>
          </p:nvPr>
        </p:nvSpPr>
        <p:spPr/>
        <p:txBody>
          <a:bodyPr/>
          <a:lstStyle/>
          <a:p>
            <a:pPr marL="0" indent="0">
              <a:buNone/>
            </a:pPr>
            <a:r>
              <a:rPr lang="en-US" b="1" dirty="0" smtClean="0"/>
              <a:t>Benefits:</a:t>
            </a:r>
          </a:p>
          <a:p>
            <a:pPr>
              <a:buAutoNum type="arabicPeriod"/>
            </a:pPr>
            <a:r>
              <a:rPr lang="en-US" dirty="0" smtClean="0"/>
              <a:t>Low memory needs</a:t>
            </a:r>
          </a:p>
          <a:p>
            <a:pPr>
              <a:buAutoNum type="arabicPeriod"/>
            </a:pPr>
            <a:r>
              <a:rPr lang="en-US" dirty="0" smtClean="0"/>
              <a:t>Ask Descriptively</a:t>
            </a:r>
          </a:p>
          <a:p>
            <a:pPr>
              <a:buAutoNum type="arabicPeriod"/>
            </a:pPr>
            <a:r>
              <a:rPr lang="en-US" dirty="0"/>
              <a:t> Simple line </a:t>
            </a:r>
            <a:r>
              <a:rPr lang="en-US" dirty="0" smtClean="0"/>
              <a:t>asking</a:t>
            </a:r>
          </a:p>
          <a:p>
            <a:pPr>
              <a:buAutoNum type="arabicPeriod"/>
            </a:pPr>
            <a:r>
              <a:rPr lang="en-US" dirty="0"/>
              <a:t>Easy for </a:t>
            </a:r>
            <a:r>
              <a:rPr lang="en-US" dirty="0" smtClean="0"/>
              <a:t>Learners</a:t>
            </a:r>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257775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Insaniburger with Cheese" panose="02000000000000000000" pitchFamily="2" charset="0"/>
              </a:rPr>
              <a:t>Question-Answer </a:t>
            </a:r>
            <a:r>
              <a:rPr lang="en-US" dirty="0">
                <a:latin typeface="Insaniburger with Cheese" panose="02000000000000000000" pitchFamily="2" charset="0"/>
              </a:rPr>
              <a:t>Interface</a:t>
            </a:r>
            <a:endParaRPr lang="en-US" dirty="0"/>
          </a:p>
        </p:txBody>
      </p:sp>
      <p:sp>
        <p:nvSpPr>
          <p:cNvPr id="3" name="Content Placeholder 2"/>
          <p:cNvSpPr>
            <a:spLocks noGrp="1"/>
          </p:cNvSpPr>
          <p:nvPr>
            <p:ph idx="1"/>
          </p:nvPr>
        </p:nvSpPr>
        <p:spPr>
          <a:xfrm>
            <a:off x="1692836" y="2509371"/>
            <a:ext cx="8825659" cy="3416300"/>
          </a:xfrm>
        </p:spPr>
        <p:txBody>
          <a:bodyPr/>
          <a:lstStyle/>
          <a:p>
            <a:pPr marL="0" indent="0">
              <a:buNone/>
            </a:pPr>
            <a:r>
              <a:rPr lang="en-US" b="1" dirty="0" smtClean="0"/>
              <a:t>Disadvantages:</a:t>
            </a:r>
          </a:p>
          <a:p>
            <a:pPr>
              <a:buAutoNum type="arabicPeriod"/>
            </a:pPr>
            <a:r>
              <a:rPr lang="en-US" dirty="0" smtClean="0"/>
              <a:t>Requires </a:t>
            </a:r>
            <a:r>
              <a:rPr lang="en-US" dirty="0"/>
              <a:t>valid input provided by the </a:t>
            </a:r>
            <a:r>
              <a:rPr lang="en-US" dirty="0" smtClean="0"/>
              <a:t>user</a:t>
            </a:r>
          </a:p>
          <a:p>
            <a:pPr>
              <a:buFont typeface="Wingdings 3" charset="2"/>
              <a:buAutoNum type="arabicPeriod"/>
            </a:pPr>
            <a:r>
              <a:rPr lang="en-US" dirty="0"/>
              <a:t>Needs familiarity with interaction </a:t>
            </a:r>
            <a:r>
              <a:rPr lang="en-US" dirty="0" smtClean="0"/>
              <a:t>controls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27</a:t>
            </a:fld>
            <a:endParaRPr lang="en-US" dirty="0"/>
          </a:p>
        </p:txBody>
      </p:sp>
    </p:spTree>
    <p:extLst>
      <p:ext uri="{BB962C8B-B14F-4D97-AF65-F5344CB8AC3E}">
        <p14:creationId xmlns:p14="http://schemas.microsoft.com/office/powerpoint/2010/main" val="1850697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0062" y="2445494"/>
            <a:ext cx="8708065" cy="1862048"/>
          </a:xfrm>
          <a:prstGeom prst="rect">
            <a:avLst/>
          </a:prstGeom>
          <a:noFill/>
        </p:spPr>
        <p:txBody>
          <a:bodyPr wrap="square" rtlCol="0" anchor="ctr">
            <a:spAutoFit/>
          </a:bodyPr>
          <a:lstStyle/>
          <a:p>
            <a:pPr algn="ctr"/>
            <a:r>
              <a:rPr lang="en-US" sz="11500" dirty="0" smtClean="0">
                <a:solidFill>
                  <a:schemeClr val="accent2"/>
                </a:solidFill>
                <a:latin typeface="Insaniburger with Cheese" panose="02000000000000000000" pitchFamily="2" charset="0"/>
              </a:rPr>
              <a:t>THANKYOU!!</a:t>
            </a:r>
          </a:p>
        </p:txBody>
      </p:sp>
      <p:sp>
        <p:nvSpPr>
          <p:cNvPr id="3" name="Slide Number Placeholder 2"/>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259571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INTERACTION STYLES</a:t>
            </a:r>
            <a:endParaRPr lang="en-US" dirty="0">
              <a:latin typeface="Insaniburger with Cheese" panose="02000000000000000000" pitchFamily="2" charset="0"/>
            </a:endParaRPr>
          </a:p>
        </p:txBody>
      </p:sp>
      <p:sp>
        <p:nvSpPr>
          <p:cNvPr id="3" name="Content Placeholder 2"/>
          <p:cNvSpPr>
            <a:spLocks noGrp="1"/>
          </p:cNvSpPr>
          <p:nvPr>
            <p:ph idx="1"/>
          </p:nvPr>
        </p:nvSpPr>
        <p:spPr/>
        <p:txBody>
          <a:bodyPr/>
          <a:lstStyle/>
          <a:p>
            <a:r>
              <a:rPr lang="en-US" dirty="0" smtClean="0"/>
              <a:t>Graphic-User Interface </a:t>
            </a:r>
          </a:p>
          <a:p>
            <a:r>
              <a:rPr lang="en-US" dirty="0" smtClean="0"/>
              <a:t>Menu Bar Interface</a:t>
            </a:r>
            <a:endParaRPr lang="en-US" dirty="0" smtClean="0"/>
          </a:p>
          <a:p>
            <a:r>
              <a:rPr lang="en-US" dirty="0" smtClean="0"/>
              <a:t>Form </a:t>
            </a:r>
            <a:r>
              <a:rPr lang="en-US" dirty="0" smtClean="0"/>
              <a:t>Fill-interface</a:t>
            </a:r>
            <a:endParaRPr lang="en-US" dirty="0" smtClean="0"/>
          </a:p>
          <a:p>
            <a:r>
              <a:rPr lang="en-US" dirty="0" smtClean="0"/>
              <a:t>Command </a:t>
            </a:r>
            <a:r>
              <a:rPr lang="en-US" dirty="0" smtClean="0"/>
              <a:t>Line Interface</a:t>
            </a:r>
            <a:endParaRPr lang="en-US" dirty="0" smtClean="0"/>
          </a:p>
          <a:p>
            <a:r>
              <a:rPr lang="en-US" dirty="0" smtClean="0"/>
              <a:t>Natural Language</a:t>
            </a:r>
          </a:p>
          <a:p>
            <a:r>
              <a:rPr lang="en-US" dirty="0" smtClean="0"/>
              <a:t>Question Answer Interfaces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428590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Graphical User Interface</a:t>
            </a:r>
            <a:endParaRPr lang="en-US" b="1" dirty="0"/>
          </a:p>
        </p:txBody>
      </p:sp>
      <p:sp>
        <p:nvSpPr>
          <p:cNvPr id="3" name="Content Placeholder 2"/>
          <p:cNvSpPr>
            <a:spLocks noGrp="1"/>
          </p:cNvSpPr>
          <p:nvPr>
            <p:ph idx="1"/>
          </p:nvPr>
        </p:nvSpPr>
        <p:spPr/>
        <p:txBody>
          <a:bodyPr/>
          <a:lstStyle/>
          <a:p>
            <a:r>
              <a:rPr lang="en-US" dirty="0"/>
              <a:t>GUI (user interface) is a program of interactive visual components of computer software. The GUI displays the information that transmits information, and represents actions that the user can take. Items change color, size, or appearance when a user interacts with them</a:t>
            </a:r>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14348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Graphical </a:t>
            </a:r>
            <a:r>
              <a:rPr lang="en-US" b="1" dirty="0"/>
              <a:t>User Interface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1" y="2351314"/>
            <a:ext cx="6152606" cy="4506686"/>
          </a:xfrm>
        </p:spPr>
      </p:pic>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139" y="2521132"/>
            <a:ext cx="4527369" cy="4336868"/>
          </a:xfrm>
          <a:prstGeom prst="rect">
            <a:avLst/>
          </a:prstGeom>
        </p:spPr>
      </p:pic>
    </p:spTree>
    <p:extLst>
      <p:ext uri="{BB962C8B-B14F-4D97-AF65-F5344CB8AC3E}">
        <p14:creationId xmlns:p14="http://schemas.microsoft.com/office/powerpoint/2010/main" val="179260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a:t>Graphical User Interface</a:t>
            </a:r>
            <a:endParaRPr lang="en-US" dirty="0"/>
          </a:p>
        </p:txBody>
      </p:sp>
      <p:sp>
        <p:nvSpPr>
          <p:cNvPr id="3" name="Content Placeholder 2"/>
          <p:cNvSpPr>
            <a:spLocks noGrp="1"/>
          </p:cNvSpPr>
          <p:nvPr>
            <p:ph idx="1"/>
          </p:nvPr>
        </p:nvSpPr>
        <p:spPr>
          <a:xfrm>
            <a:off x="1768908" y="2224678"/>
            <a:ext cx="8825659" cy="3416300"/>
          </a:xfrm>
        </p:spPr>
        <p:txBody>
          <a:bodyPr/>
          <a:lstStyle/>
          <a:p>
            <a:pPr marL="0" indent="0">
              <a:buNone/>
            </a:pPr>
            <a:r>
              <a:rPr lang="en-US" b="1" dirty="0" smtClean="0"/>
              <a:t>Benefits:</a:t>
            </a:r>
            <a:endParaRPr lang="en-US" dirty="0" smtClean="0"/>
          </a:p>
          <a:p>
            <a:pPr>
              <a:buAutoNum type="arabicPeriod"/>
            </a:pPr>
            <a:r>
              <a:rPr lang="en-US" dirty="0" smtClean="0"/>
              <a:t>It </a:t>
            </a:r>
            <a:r>
              <a:rPr lang="en-US" dirty="0"/>
              <a:t>is very easy to use for </a:t>
            </a:r>
            <a:r>
              <a:rPr lang="en-US" dirty="0" smtClean="0"/>
              <a:t>beginners</a:t>
            </a:r>
          </a:p>
          <a:p>
            <a:pPr>
              <a:buAutoNum type="arabicPeriod"/>
            </a:pPr>
            <a:r>
              <a:rPr lang="en-US" dirty="0"/>
              <a:t>They enable you to easily exchange information between software using cut and paste or 'drag and </a:t>
            </a:r>
            <a:r>
              <a:rPr lang="en-US" dirty="0" smtClean="0"/>
              <a:t>drop‘</a:t>
            </a:r>
          </a:p>
          <a:p>
            <a:pPr>
              <a:buAutoNum type="arabicPeriod"/>
            </a:pPr>
            <a:r>
              <a:rPr lang="en-US" dirty="0"/>
              <a:t>They use a lot of memory and processing </a:t>
            </a:r>
            <a:r>
              <a:rPr lang="en-US" dirty="0" smtClean="0"/>
              <a:t>power</a:t>
            </a:r>
            <a:endParaRPr lang="en-US" dirty="0"/>
          </a:p>
          <a:p>
            <a:pPr>
              <a:buFont typeface="Wingdings 3" charset="2"/>
              <a:buAutoNum type="arabicPeriod"/>
            </a:pPr>
            <a:r>
              <a:rPr lang="en-US" dirty="0"/>
              <a:t>They can be annoying to experienced users when simple tasks require several tasks</a:t>
            </a:r>
            <a:r>
              <a:rPr lang="en-US" dirty="0" smtClean="0"/>
              <a:t>.</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402741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Graphical </a:t>
            </a:r>
            <a:r>
              <a:rPr lang="en-US" b="1" dirty="0"/>
              <a:t>User Interface</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Disadvantages:</a:t>
            </a:r>
          </a:p>
          <a:p>
            <a:pPr>
              <a:buAutoNum type="arabicPeriod"/>
            </a:pPr>
            <a:r>
              <a:rPr lang="en-US" dirty="0" smtClean="0"/>
              <a:t>Low </a:t>
            </a:r>
            <a:r>
              <a:rPr lang="en-US" dirty="0"/>
              <a:t>flexibility: only pre-planned instructions can be </a:t>
            </a:r>
            <a:r>
              <a:rPr lang="en-US" dirty="0" smtClean="0"/>
              <a:t>made</a:t>
            </a:r>
            <a:endParaRPr lang="en-US" dirty="0"/>
          </a:p>
          <a:p>
            <a:pPr>
              <a:buAutoNum type="arabicPeriod"/>
            </a:pPr>
            <a:r>
              <a:rPr lang="en-US" dirty="0"/>
              <a:t>System performance cannot be modified or </a:t>
            </a:r>
            <a:r>
              <a:rPr lang="en-US" dirty="0" smtClean="0"/>
              <a:t>modified</a:t>
            </a:r>
          </a:p>
          <a:p>
            <a:pPr>
              <a:buAutoNum type="arabicPeriod"/>
            </a:pPr>
            <a:r>
              <a:rPr lang="en-US" dirty="0"/>
              <a:t>GUIs require the maximum amount of storage space in the </a:t>
            </a:r>
            <a:r>
              <a:rPr lang="en-US" dirty="0" smtClean="0"/>
              <a:t>system</a:t>
            </a:r>
          </a:p>
          <a:p>
            <a:pPr>
              <a:buAutoNum type="arabicPeriod"/>
            </a:pPr>
            <a:r>
              <a:rPr lang="en-US" dirty="0"/>
              <a:t>GUIs are slower than workspaces based on command lines </a:t>
            </a:r>
            <a:r>
              <a:rPr lang="en-US" dirty="0" smtClean="0"/>
              <a:t>only</a:t>
            </a:r>
          </a:p>
          <a:p>
            <a:pPr>
              <a:buAutoNum type="arabicPeriod"/>
            </a:pPr>
            <a:r>
              <a:rPr lang="en-US" dirty="0"/>
              <a:t>It is equally difficult for developers to create an intuitive </a:t>
            </a:r>
            <a:r>
              <a:rPr lang="en-US" dirty="0" smtClean="0"/>
              <a:t>GUI</a:t>
            </a:r>
          </a:p>
          <a:p>
            <a:pPr>
              <a:buAutoNum type="arabicPeriod"/>
            </a:pPr>
            <a:r>
              <a:rPr lang="en-US" dirty="0"/>
              <a:t>Some commands take longer to implement</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232593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Command line</a:t>
            </a:r>
            <a:endParaRPr lang="en-US" dirty="0">
              <a:latin typeface="Insaniburger with Cheese" panose="02000000000000000000" pitchFamily="2" charset="0"/>
            </a:endParaRPr>
          </a:p>
        </p:txBody>
      </p:sp>
      <p:sp>
        <p:nvSpPr>
          <p:cNvPr id="3" name="Content Placeholder 2"/>
          <p:cNvSpPr>
            <a:spLocks noGrp="1"/>
          </p:cNvSpPr>
          <p:nvPr>
            <p:ph idx="1"/>
          </p:nvPr>
        </p:nvSpPr>
        <p:spPr/>
        <p:txBody>
          <a:bodyPr>
            <a:normAutofit lnSpcReduction="10000"/>
          </a:bodyPr>
          <a:lstStyle/>
          <a:p>
            <a:r>
              <a:rPr lang="en-US" dirty="0"/>
              <a:t>The first style of interaction that should be used most commonly.</a:t>
            </a:r>
          </a:p>
          <a:p>
            <a:r>
              <a:rPr lang="en-US" dirty="0"/>
              <a:t>Command to be remembered, No suggestion is given in the command line to indicate which command is required.</a:t>
            </a:r>
          </a:p>
          <a:p>
            <a:r>
              <a:rPr lang="en-US" dirty="0"/>
              <a:t>Provide direct computer instructions using:</a:t>
            </a:r>
          </a:p>
          <a:p>
            <a:r>
              <a:rPr lang="en-US" dirty="0"/>
              <a:t>Abbreviations (e.g. </a:t>
            </a:r>
            <a:r>
              <a:rPr lang="en-US" dirty="0" err="1" smtClean="0"/>
              <a:t>ip</a:t>
            </a:r>
            <a:r>
              <a:rPr lang="en-US" dirty="0" smtClean="0"/>
              <a:t>, </a:t>
            </a:r>
            <a:r>
              <a:rPr lang="en-US" dirty="0" err="1" smtClean="0"/>
              <a:t>htttp</a:t>
            </a:r>
            <a:r>
              <a:rPr lang="en-US" dirty="0" smtClean="0"/>
              <a:t>.</a:t>
            </a:r>
            <a:r>
              <a:rPr lang="en-US" dirty="0" smtClean="0"/>
              <a:t>)</a:t>
            </a:r>
            <a:endParaRPr lang="en-US" dirty="0"/>
          </a:p>
          <a:p>
            <a:r>
              <a:rPr lang="en-US" dirty="0"/>
              <a:t>One character</a:t>
            </a:r>
          </a:p>
          <a:p>
            <a:r>
              <a:rPr lang="en-US" dirty="0"/>
              <a:t>Function key</a:t>
            </a:r>
          </a:p>
          <a:p>
            <a:r>
              <a:rPr lang="en-US" dirty="0"/>
              <a:t>The whole word</a:t>
            </a:r>
          </a:p>
          <a:p>
            <a:r>
              <a:rPr lang="en-US" dirty="0"/>
              <a:t>A combination of the above</a:t>
            </a:r>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5062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Insaniburger with Cheese" panose="02000000000000000000" pitchFamily="2" charset="0"/>
              </a:rPr>
              <a:t>Command line</a:t>
            </a:r>
            <a:endParaRPr lang="en-US" dirty="0">
              <a:latin typeface="Insaniburger with Cheese" panose="02000000000000000000" pitchFamily="2"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399" y="2467582"/>
            <a:ext cx="4719391" cy="4314825"/>
          </a:xfrm>
          <a:prstGeom prst="rect">
            <a:avLst/>
          </a:prstGeom>
        </p:spPr>
      </p:pic>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7816" y="2316117"/>
            <a:ext cx="5223102" cy="4541883"/>
          </a:xfrm>
        </p:spPr>
      </p:pic>
    </p:spTree>
    <p:extLst>
      <p:ext uri="{BB962C8B-B14F-4D97-AF65-F5344CB8AC3E}">
        <p14:creationId xmlns:p14="http://schemas.microsoft.com/office/powerpoint/2010/main" val="646054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340</TotalTime>
  <Words>926</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Insaniburger with Cheese</vt:lpstr>
      <vt:lpstr>Wingdings 3</vt:lpstr>
      <vt:lpstr>Ion Boardroom</vt:lpstr>
      <vt:lpstr>INTERACTION STYLES. Roll No: 19SW120.</vt:lpstr>
      <vt:lpstr>INTERACTION STYLES</vt:lpstr>
      <vt:lpstr>INTERACTION STYLES</vt:lpstr>
      <vt:lpstr>   Graphical User Interface</vt:lpstr>
      <vt:lpstr>  Graphical User Interface</vt:lpstr>
      <vt:lpstr>   Graphical User Interface</vt:lpstr>
      <vt:lpstr>   Graphical User Interface</vt:lpstr>
      <vt:lpstr>Command line</vt:lpstr>
      <vt:lpstr>Command line</vt:lpstr>
      <vt:lpstr>Command line</vt:lpstr>
      <vt:lpstr>        Command line</vt:lpstr>
      <vt:lpstr>Natural language</vt:lpstr>
      <vt:lpstr>Natural language</vt:lpstr>
      <vt:lpstr>Natural language</vt:lpstr>
      <vt:lpstr>                  Natural Language</vt:lpstr>
      <vt:lpstr>MENU BAR Interface</vt:lpstr>
      <vt:lpstr>MENU BAR</vt:lpstr>
      <vt:lpstr>MENU BAR Interfaces</vt:lpstr>
      <vt:lpstr>      MENU BAR Interfaces</vt:lpstr>
      <vt:lpstr>Form Fill-in</vt:lpstr>
      <vt:lpstr>Form fill-in</vt:lpstr>
      <vt:lpstr>      Form fill-in</vt:lpstr>
      <vt:lpstr>Form Fill-in</vt:lpstr>
      <vt:lpstr>Question answer</vt:lpstr>
      <vt:lpstr>Question answer</vt:lpstr>
      <vt:lpstr>     Question-Answer Interface</vt:lpstr>
      <vt:lpstr>    Question-Answer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STYLES</dc:title>
  <dc:creator>HPEliteBook</dc:creator>
  <cp:lastModifiedBy>Alinoor Khuwaja</cp:lastModifiedBy>
  <cp:revision>38</cp:revision>
  <dcterms:created xsi:type="dcterms:W3CDTF">2022-03-31T17:11:40Z</dcterms:created>
  <dcterms:modified xsi:type="dcterms:W3CDTF">2022-04-09T11:13:22Z</dcterms:modified>
</cp:coreProperties>
</file>