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1" r:id="rId8"/>
    <p:sldId id="290" r:id="rId9"/>
    <p:sldId id="282" r:id="rId10"/>
    <p:sldId id="283" r:id="rId11"/>
    <p:sldId id="284" r:id="rId12"/>
    <p:sldId id="285" r:id="rId13"/>
    <p:sldId id="289" r:id="rId14"/>
    <p:sldId id="28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19" autoAdjust="0"/>
  </p:normalViewPr>
  <p:slideViewPr>
    <p:cSldViewPr snapToGrid="0">
      <p:cViewPr varScale="1">
        <p:scale>
          <a:sx n="70" d="100"/>
          <a:sy n="70"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usabilitybok.org/glossary/19#term37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281371"/>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216988"/>
          </a:xfrm>
        </p:spPr>
        <p:txBody>
          <a:bodyPr>
            <a:normAutofit fontScale="90000"/>
          </a:bodyPr>
          <a:lstStyle/>
          <a:p>
            <a:pPr algn="l"/>
            <a:r>
              <a:rPr lang="en-US" sz="4000" dirty="0"/>
              <a:t>Subject :HCI Topic : Testing &amp; modeling users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7500" lnSpcReduction="20000"/>
          </a:bodyPr>
          <a:lstStyle/>
          <a:p>
            <a:pPr algn="l"/>
            <a:r>
              <a:rPr lang="en-US" sz="2300" dirty="0"/>
              <a:t>PRESENTED BY : Sadia Soomro</a:t>
            </a:r>
          </a:p>
          <a:p>
            <a:pPr algn="l"/>
            <a:r>
              <a:rPr lang="en-US" dirty="0"/>
              <a:t>ROLL NO: 19SW122</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F8D0-781D-4DBF-81C2-A9626390AF47}"/>
              </a:ext>
            </a:extLst>
          </p:cNvPr>
          <p:cNvSpPr>
            <a:spLocks noGrp="1"/>
          </p:cNvSpPr>
          <p:nvPr>
            <p:ph type="title"/>
          </p:nvPr>
        </p:nvSpPr>
        <p:spPr>
          <a:xfrm>
            <a:off x="913795" y="609599"/>
            <a:ext cx="10353762" cy="5258937"/>
          </a:xfrm>
        </p:spPr>
        <p:txBody>
          <a:bodyPr>
            <a:normAutofit/>
          </a:bodyPr>
          <a:lstStyle/>
          <a:p>
            <a:pPr algn="l"/>
            <a:r>
              <a:rPr lang="en-US" sz="4000" b="0" i="0" dirty="0">
                <a:solidFill>
                  <a:schemeClr val="accent2">
                    <a:lumMod val="20000"/>
                    <a:lumOff val="80000"/>
                  </a:schemeClr>
                </a:solidFill>
                <a:effectLst/>
                <a:latin typeface="Linux Libertine"/>
              </a:rPr>
              <a:t>Limitations</a:t>
            </a:r>
            <a:br>
              <a:rPr lang="en-US" sz="3200" b="0" i="0" dirty="0">
                <a:solidFill>
                  <a:schemeClr val="accent2">
                    <a:lumMod val="20000"/>
                    <a:lumOff val="80000"/>
                  </a:schemeClr>
                </a:solidFill>
                <a:effectLst/>
                <a:latin typeface="Linux Libertine"/>
              </a:rPr>
            </a:br>
            <a:br>
              <a:rPr lang="en-US" sz="3200" b="0" i="0" dirty="0">
                <a:solidFill>
                  <a:schemeClr val="accent2">
                    <a:lumMod val="20000"/>
                    <a:lumOff val="80000"/>
                  </a:schemeClr>
                </a:solidFill>
                <a:effectLst/>
                <a:latin typeface="Linux Libertine"/>
              </a:rPr>
            </a:br>
            <a:br>
              <a:rPr lang="en-US" sz="900" b="0" i="0" dirty="0">
                <a:solidFill>
                  <a:srgbClr val="000000"/>
                </a:solidFill>
                <a:effectLst/>
                <a:latin typeface="Linux Libertine"/>
              </a:rPr>
            </a:br>
            <a:br>
              <a:rPr lang="en-US" sz="2400" b="0" i="0" dirty="0">
                <a:solidFill>
                  <a:schemeClr val="accent2">
                    <a:lumMod val="20000"/>
                    <a:lumOff val="80000"/>
                  </a:schemeClr>
                </a:solidFill>
                <a:effectLst/>
                <a:latin typeface="Helvetica neue"/>
              </a:rPr>
            </a:br>
            <a:br>
              <a:rPr lang="en-US" sz="2400" b="0" i="0" dirty="0">
                <a:solidFill>
                  <a:schemeClr val="accent2">
                    <a:lumMod val="20000"/>
                    <a:lumOff val="80000"/>
                  </a:schemeClr>
                </a:solidFill>
                <a:effectLst/>
                <a:latin typeface="Helvetica neue"/>
              </a:rPr>
            </a:br>
            <a:r>
              <a:rPr lang="en-US" sz="2400" b="0" i="0" dirty="0">
                <a:solidFill>
                  <a:schemeClr val="accent2">
                    <a:lumMod val="20000"/>
                    <a:lumOff val="80000"/>
                  </a:schemeClr>
                </a:solidFill>
                <a:effectLst/>
                <a:latin typeface="Helvetica neue"/>
              </a:rPr>
              <a:t>It considers only expert users</a:t>
            </a:r>
            <a:br>
              <a:rPr lang="en-US" sz="2400" b="0" i="0" dirty="0">
                <a:solidFill>
                  <a:schemeClr val="accent2">
                    <a:lumMod val="20000"/>
                    <a:lumOff val="80000"/>
                  </a:schemeClr>
                </a:solidFill>
                <a:effectLst/>
                <a:latin typeface="Helvetica neue"/>
              </a:rPr>
            </a:br>
            <a:br>
              <a:rPr lang="en-US" sz="2400" b="0" i="0" dirty="0">
                <a:solidFill>
                  <a:schemeClr val="accent2">
                    <a:lumMod val="20000"/>
                    <a:lumOff val="80000"/>
                  </a:schemeClr>
                </a:solidFill>
                <a:effectLst/>
                <a:latin typeface="Helvetica neue"/>
              </a:rPr>
            </a:br>
            <a:r>
              <a:rPr lang="en-US" sz="2400" b="0" i="0" dirty="0">
                <a:solidFill>
                  <a:schemeClr val="accent2">
                    <a:lumMod val="20000"/>
                    <a:lumOff val="80000"/>
                  </a:schemeClr>
                </a:solidFill>
                <a:effectLst/>
                <a:latin typeface="Helvetica neue"/>
              </a:rPr>
              <a:t>It considers only routine unit tasks</a:t>
            </a:r>
            <a:br>
              <a:rPr lang="en-US" sz="2400" b="0" i="0" dirty="0">
                <a:solidFill>
                  <a:schemeClr val="accent2">
                    <a:lumMod val="20000"/>
                    <a:lumOff val="80000"/>
                  </a:schemeClr>
                </a:solidFill>
                <a:effectLst/>
                <a:latin typeface="Helvetica neue"/>
              </a:rPr>
            </a:br>
            <a:br>
              <a:rPr lang="en-US" sz="2400" b="0" i="0" dirty="0">
                <a:solidFill>
                  <a:schemeClr val="accent2">
                    <a:lumMod val="20000"/>
                    <a:lumOff val="80000"/>
                  </a:schemeClr>
                </a:solidFill>
                <a:effectLst/>
                <a:latin typeface="Helvetica neue"/>
              </a:rPr>
            </a:br>
            <a:r>
              <a:rPr lang="en-US" sz="2400" b="0" i="0" dirty="0">
                <a:solidFill>
                  <a:schemeClr val="accent2">
                    <a:lumMod val="20000"/>
                    <a:lumOff val="80000"/>
                  </a:schemeClr>
                </a:solidFill>
                <a:effectLst/>
                <a:latin typeface="Helvetica neue"/>
              </a:rPr>
              <a:t>The method has to be specified step by step.</a:t>
            </a:r>
            <a:br>
              <a:rPr lang="en-US" sz="2400" b="0" i="0" dirty="0">
                <a:solidFill>
                  <a:schemeClr val="accent2">
                    <a:lumMod val="20000"/>
                    <a:lumOff val="80000"/>
                  </a:schemeClr>
                </a:solidFill>
                <a:effectLst/>
                <a:latin typeface="Helvetica neue"/>
              </a:rPr>
            </a:br>
            <a:br>
              <a:rPr lang="en-US" sz="2400" b="0" i="0" dirty="0">
                <a:solidFill>
                  <a:schemeClr val="accent2">
                    <a:lumMod val="20000"/>
                    <a:lumOff val="80000"/>
                  </a:schemeClr>
                </a:solidFill>
                <a:effectLst/>
                <a:latin typeface="Helvetica neue"/>
              </a:rPr>
            </a:br>
            <a:r>
              <a:rPr lang="en-US" sz="2400" b="0" i="0" dirty="0">
                <a:solidFill>
                  <a:schemeClr val="accent2">
                    <a:lumMod val="20000"/>
                    <a:lumOff val="80000"/>
                  </a:schemeClr>
                </a:solidFill>
                <a:effectLst/>
                <a:latin typeface="Helvetica neue"/>
              </a:rPr>
              <a:t>The execution of the method has to be error-free</a:t>
            </a:r>
            <a:endParaRPr lang="en-PK" sz="2400" dirty="0">
              <a:solidFill>
                <a:schemeClr val="accent2">
                  <a:lumMod val="20000"/>
                  <a:lumOff val="80000"/>
                </a:schemeClr>
              </a:solidFill>
              <a:latin typeface="Helvetica neue"/>
            </a:endParaRPr>
          </a:p>
        </p:txBody>
      </p:sp>
    </p:spTree>
    <p:extLst>
      <p:ext uri="{BB962C8B-B14F-4D97-AF65-F5344CB8AC3E}">
        <p14:creationId xmlns:p14="http://schemas.microsoft.com/office/powerpoint/2010/main" val="61514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17AD-839C-4880-8141-45BD89E0EC4C}"/>
              </a:ext>
            </a:extLst>
          </p:cNvPr>
          <p:cNvSpPr>
            <a:spLocks noGrp="1"/>
          </p:cNvSpPr>
          <p:nvPr>
            <p:ph type="title"/>
          </p:nvPr>
        </p:nvSpPr>
        <p:spPr/>
        <p:txBody>
          <a:bodyPr/>
          <a:lstStyle/>
          <a:p>
            <a:r>
              <a:rPr lang="en-US" b="1" i="0" dirty="0" err="1">
                <a:solidFill>
                  <a:schemeClr val="accent5">
                    <a:lumMod val="60000"/>
                    <a:lumOff val="40000"/>
                  </a:schemeClr>
                </a:solidFill>
                <a:effectLst/>
                <a:latin typeface="Merriweather" panose="00000500000000000000" pitchFamily="2" charset="0"/>
              </a:rPr>
              <a:t>Fitts’</a:t>
            </a:r>
            <a:r>
              <a:rPr lang="en-US" b="1" i="0" dirty="0">
                <a:solidFill>
                  <a:schemeClr val="accent5">
                    <a:lumMod val="60000"/>
                    <a:lumOff val="40000"/>
                  </a:schemeClr>
                </a:solidFill>
                <a:effectLst/>
                <a:latin typeface="Merriweather" panose="00000500000000000000" pitchFamily="2" charset="0"/>
              </a:rPr>
              <a:t> law</a:t>
            </a:r>
            <a:endParaRPr lang="en-PK" b="1" dirty="0"/>
          </a:p>
        </p:txBody>
      </p:sp>
      <p:sp>
        <p:nvSpPr>
          <p:cNvPr id="3" name="Content Placeholder 2">
            <a:extLst>
              <a:ext uri="{FF2B5EF4-FFF2-40B4-BE49-F238E27FC236}">
                <a16:creationId xmlns:a16="http://schemas.microsoft.com/office/drawing/2014/main" id="{F5080B90-A6EA-4118-BB4A-6F21C9E4DAE0}"/>
              </a:ext>
            </a:extLst>
          </p:cNvPr>
          <p:cNvSpPr>
            <a:spLocks noGrp="1"/>
          </p:cNvSpPr>
          <p:nvPr>
            <p:ph idx="1"/>
          </p:nvPr>
        </p:nvSpPr>
        <p:spPr/>
        <p:txBody>
          <a:bodyPr>
            <a:normAutofit/>
          </a:bodyPr>
          <a:lstStyle/>
          <a:p>
            <a:r>
              <a:rPr lang="en-US" sz="2800" b="0" i="0" dirty="0">
                <a:solidFill>
                  <a:schemeClr val="accent5">
                    <a:lumMod val="60000"/>
                    <a:lumOff val="40000"/>
                  </a:schemeClr>
                </a:solidFill>
                <a:effectLst/>
                <a:latin typeface="Helvetica neue"/>
              </a:rPr>
              <a:t>Fitts’ law states that the amount of time required for a person to move a pointer (e.g., mouse cursor) to a target area is a function of the distance to the target divided by the size of the target. Thus, the longer the distance and the smaller the target’s size, the longer it takes.</a:t>
            </a:r>
            <a:endParaRPr lang="en-PK" sz="2800" dirty="0">
              <a:solidFill>
                <a:schemeClr val="accent5">
                  <a:lumMod val="60000"/>
                  <a:lumOff val="40000"/>
                </a:schemeClr>
              </a:solidFill>
              <a:latin typeface="Helvetica neue"/>
            </a:endParaRPr>
          </a:p>
        </p:txBody>
      </p:sp>
    </p:spTree>
    <p:extLst>
      <p:ext uri="{BB962C8B-B14F-4D97-AF65-F5344CB8AC3E}">
        <p14:creationId xmlns:p14="http://schemas.microsoft.com/office/powerpoint/2010/main" val="309499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0F0C-4078-4CB9-8082-7E11BA7C5F9D}"/>
              </a:ext>
            </a:extLst>
          </p:cNvPr>
          <p:cNvSpPr>
            <a:spLocks noGrp="1"/>
          </p:cNvSpPr>
          <p:nvPr>
            <p:ph type="title"/>
          </p:nvPr>
        </p:nvSpPr>
        <p:spPr>
          <a:xfrm>
            <a:off x="913795" y="609599"/>
            <a:ext cx="10353762" cy="5355771"/>
          </a:xfrm>
        </p:spPr>
        <p:txBody>
          <a:bodyPr/>
          <a:lstStyle/>
          <a:p>
            <a:r>
              <a:rPr lang="en-US" dirty="0"/>
              <a:t>THANK YOU</a:t>
            </a:r>
            <a:endParaRPr lang="en-PK" dirty="0"/>
          </a:p>
        </p:txBody>
      </p:sp>
    </p:spTree>
    <p:extLst>
      <p:ext uri="{BB962C8B-B14F-4D97-AF65-F5344CB8AC3E}">
        <p14:creationId xmlns:p14="http://schemas.microsoft.com/office/powerpoint/2010/main" val="206571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b="1" dirty="0"/>
              <a:t>Testing and Modeling users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endParaRPr lang="en-US" sz="2400" dirty="0"/>
          </a:p>
          <a:p>
            <a:pPr marL="36900" lvl="0" indent="0">
              <a:buNone/>
            </a:pPr>
            <a:r>
              <a:rPr lang="en-US" sz="2400" b="1" dirty="0">
                <a:solidFill>
                  <a:schemeClr val="accent2">
                    <a:lumMod val="20000"/>
                    <a:lumOff val="80000"/>
                  </a:schemeClr>
                </a:solidFill>
              </a:rPr>
              <a:t>User Testing</a:t>
            </a:r>
          </a:p>
          <a:p>
            <a:pPr marL="36900" lvl="0" indent="0">
              <a:buNone/>
            </a:pPr>
            <a:r>
              <a:rPr lang="en-US" sz="2400" b="1" dirty="0">
                <a:solidFill>
                  <a:schemeClr val="accent2">
                    <a:lumMod val="20000"/>
                    <a:lumOff val="80000"/>
                  </a:schemeClr>
                </a:solidFill>
              </a:rPr>
              <a:t>Usability Testing</a:t>
            </a:r>
          </a:p>
          <a:p>
            <a:pPr marL="36900" lvl="0" indent="0">
              <a:buNone/>
            </a:pPr>
            <a:r>
              <a:rPr lang="en-US" sz="2400" b="1" dirty="0">
                <a:solidFill>
                  <a:schemeClr val="accent2">
                    <a:lumMod val="20000"/>
                    <a:lumOff val="80000"/>
                  </a:schemeClr>
                </a:solidFill>
              </a:rPr>
              <a:t>User Modeling</a:t>
            </a:r>
          </a:p>
          <a:p>
            <a:pPr marL="36900" lvl="0" indent="0">
              <a:buNone/>
            </a:pPr>
            <a:r>
              <a:rPr lang="en-US" sz="2400" b="1" dirty="0">
                <a:solidFill>
                  <a:schemeClr val="accent2">
                    <a:lumMod val="20000"/>
                    <a:lumOff val="80000"/>
                  </a:schemeClr>
                </a:solidFill>
              </a:rPr>
              <a:t>Goms</a:t>
            </a:r>
          </a:p>
          <a:p>
            <a:pPr marL="36900" lvl="0" indent="0">
              <a:buNone/>
            </a:pPr>
            <a:r>
              <a:rPr lang="en-US" sz="2600" b="1" dirty="0">
                <a:solidFill>
                  <a:schemeClr val="accent2">
                    <a:lumMod val="20000"/>
                    <a:lumOff val="80000"/>
                  </a:schemeClr>
                </a:solidFill>
              </a:rPr>
              <a:t>keystroke level model</a:t>
            </a:r>
          </a:p>
          <a:p>
            <a:pPr marL="36900" lvl="0" indent="0">
              <a:buNone/>
            </a:pPr>
            <a:r>
              <a:rPr lang="en-US" sz="2200" b="1" i="0" dirty="0">
                <a:solidFill>
                  <a:schemeClr val="accent2">
                    <a:lumMod val="20000"/>
                    <a:lumOff val="80000"/>
                  </a:schemeClr>
                </a:solidFill>
                <a:effectLst/>
                <a:latin typeface="Merriweather" panose="00000500000000000000" pitchFamily="2" charset="0"/>
              </a:rPr>
              <a:t>Fitts’ law</a:t>
            </a:r>
            <a:r>
              <a:rPr lang="en-US" sz="2200" b="1" dirty="0">
                <a:solidFill>
                  <a:schemeClr val="accent2">
                    <a:lumMod val="20000"/>
                    <a:lumOff val="80000"/>
                  </a:schemeClr>
                </a:solidFill>
              </a:rPr>
              <a:t> </a:t>
            </a:r>
          </a:p>
          <a:p>
            <a:pPr marL="36900" lvl="0" indent="0">
              <a:buNone/>
            </a:pPr>
            <a:endParaRPr lang="en-US" sz="2400" dirty="0"/>
          </a:p>
          <a:p>
            <a:pPr marL="36900" lvl="0" indent="0">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51876-EFC2-4538-897F-FD5575B1AC0B}"/>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40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User Testing</a:t>
            </a:r>
          </a:p>
        </p:txBody>
      </p:sp>
      <p:sp>
        <p:nvSpPr>
          <p:cNvPr id="4" name="Text Placeholder 3">
            <a:extLst>
              <a:ext uri="{FF2B5EF4-FFF2-40B4-BE49-F238E27FC236}">
                <a16:creationId xmlns:a16="http://schemas.microsoft.com/office/drawing/2014/main" id="{C47E42A6-3C79-40A4-B053-10A51B3DAAB0}"/>
              </a:ext>
            </a:extLst>
          </p:cNvPr>
          <p:cNvSpPr>
            <a:spLocks noGrp="1"/>
          </p:cNvSpPr>
          <p:nvPr>
            <p:ph type="body" sz="half" idx="2"/>
          </p:nvPr>
        </p:nvSpPr>
        <p:spPr>
          <a:xfrm>
            <a:off x="913795" y="2014070"/>
            <a:ext cx="3944807" cy="4200465"/>
          </a:xfrm>
        </p:spPr>
        <p:txBody>
          <a:bodyPr vert="horz" lIns="91440" tIns="45720" rIns="91440" bIns="45720" rtlCol="0" anchor="t">
            <a:noAutofit/>
          </a:bodyPr>
          <a:lstStyle/>
          <a:p>
            <a:pPr algn="l"/>
            <a:r>
              <a:rPr lang="en-US" sz="2000" b="0" dirty="0">
                <a:solidFill>
                  <a:schemeClr val="accent2">
                    <a:lumMod val="20000"/>
                    <a:lumOff val="80000"/>
                  </a:schemeClr>
                </a:solidFill>
                <a:effectLst/>
                <a:latin typeface="Helvetica neue"/>
                <a:cs typeface="Poppins" panose="00000500000000000000" pitchFamily="2" charset="0"/>
              </a:rPr>
              <a:t>User testing is the process through which the interface and functions of a website, app, product, or service are tested by real users who perform specific tasks in realistic conditions. The purpose of this process is to evaluate the usability of that website or app and to decide whether the product is ready to be launched for real users</a:t>
            </a:r>
            <a:endParaRPr lang="en-US" sz="2000" dirty="0">
              <a:solidFill>
                <a:schemeClr val="accent2">
                  <a:lumMod val="20000"/>
                  <a:lumOff val="80000"/>
                </a:schemeClr>
              </a:solidFill>
              <a:latin typeface="Helvetica neue"/>
              <a:cs typeface="Poppins" panose="00000500000000000000" pitchFamily="2" charset="0"/>
            </a:endParaRPr>
          </a:p>
        </p:txBody>
      </p:sp>
      <p:pic>
        <p:nvPicPr>
          <p:cNvPr id="5" name="Content Placeholder 4" descr="Graphical user interface&#10;&#10;Description automatically generated">
            <a:extLst>
              <a:ext uri="{FF2B5EF4-FFF2-40B4-BE49-F238E27FC236}">
                <a16:creationId xmlns:a16="http://schemas.microsoft.com/office/drawing/2014/main" id="{080C486A-DCB0-4DA8-A712-85F679C40D4C}"/>
              </a:ext>
            </a:extLst>
          </p:cNvPr>
          <p:cNvPicPr>
            <a:picLocks noGrp="1" noChangeAspect="1"/>
          </p:cNvPicPr>
          <p:nvPr>
            <p:ph idx="1"/>
          </p:nvPr>
        </p:nvPicPr>
        <p:blipFill>
          <a:blip r:embed="rId3"/>
          <a:stretch>
            <a:fillRect/>
          </a:stretch>
        </p:blipFill>
        <p:spPr>
          <a:xfrm>
            <a:off x="5263989" y="643466"/>
            <a:ext cx="5935902" cy="5147733"/>
          </a:xfrm>
          <a:prstGeom prst="rect">
            <a:avLst/>
          </a:prstGeom>
        </p:spPr>
      </p:pic>
    </p:spTree>
    <p:extLst>
      <p:ext uri="{BB962C8B-B14F-4D97-AF65-F5344CB8AC3E}">
        <p14:creationId xmlns:p14="http://schemas.microsoft.com/office/powerpoint/2010/main" val="372318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C7821-ABE7-46F4-9D7D-1CAC00DAE20F}"/>
              </a:ext>
            </a:extLst>
          </p:cNvPr>
          <p:cNvSpPr>
            <a:spLocks noGrp="1"/>
          </p:cNvSpPr>
          <p:nvPr>
            <p:ph type="title"/>
          </p:nvPr>
        </p:nvSpPr>
        <p:spPr>
          <a:xfrm>
            <a:off x="913795" y="965196"/>
            <a:ext cx="3153952" cy="1329769"/>
          </a:xfrm>
        </p:spPr>
        <p:txBody>
          <a:bodyPr vert="horz" lIns="91440" tIns="45720" rIns="91440" bIns="45720" rtlCol="0" anchor="ctr">
            <a:normAutofit/>
          </a:bodyPr>
          <a:lstStyle/>
          <a:p>
            <a:pPr algn="l"/>
            <a:r>
              <a:rPr lang="en-US" sz="3200" b="1"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Usability Testing </a:t>
            </a:r>
          </a:p>
        </p:txBody>
      </p:sp>
      <p:sp>
        <p:nvSpPr>
          <p:cNvPr id="4" name="Text Placeholder 3">
            <a:extLst>
              <a:ext uri="{FF2B5EF4-FFF2-40B4-BE49-F238E27FC236}">
                <a16:creationId xmlns:a16="http://schemas.microsoft.com/office/drawing/2014/main" id="{925E2292-0864-4988-8AD1-957DE3F7B928}"/>
              </a:ext>
            </a:extLst>
          </p:cNvPr>
          <p:cNvSpPr>
            <a:spLocks noGrp="1"/>
          </p:cNvSpPr>
          <p:nvPr>
            <p:ph type="body" sz="half" idx="2"/>
          </p:nvPr>
        </p:nvSpPr>
        <p:spPr>
          <a:xfrm>
            <a:off x="913796" y="2450353"/>
            <a:ext cx="3153952" cy="3340847"/>
          </a:xfrm>
        </p:spPr>
        <p:txBody>
          <a:bodyPr vert="horz" lIns="91440" tIns="45720" rIns="91440" bIns="45720" rtlCol="0" anchor="t">
            <a:noAutofit/>
          </a:bodyPr>
          <a:lstStyle/>
          <a:p>
            <a:pPr algn="l"/>
            <a:r>
              <a:rPr lang="en-US" sz="2000" dirty="0">
                <a:solidFill>
                  <a:schemeClr val="accent2">
                    <a:lumMod val="20000"/>
                    <a:lumOff val="80000"/>
                  </a:schemeClr>
                </a:solidFill>
                <a:latin typeface="Helvetica neue"/>
              </a:rPr>
              <a:t>Usability testing is the practice of testing how easy a design is to use with a group of representative users. It usually involves observing users as they attempt to complete tasks and can be done for different types of designs</a:t>
            </a:r>
            <a:r>
              <a:rPr lang="en-US" sz="2000" b="0" dirty="0">
                <a:solidFill>
                  <a:schemeClr val="accent2">
                    <a:lumMod val="20000"/>
                    <a:lumOff val="80000"/>
                  </a:schemeClr>
                </a:solidFill>
                <a:latin typeface="Helvetica neue"/>
              </a:rPr>
              <a:t>.</a:t>
            </a:r>
            <a:endParaRPr lang="en-US" sz="2000" dirty="0">
              <a:solidFill>
                <a:schemeClr val="accent2">
                  <a:lumMod val="20000"/>
                  <a:lumOff val="80000"/>
                </a:schemeClr>
              </a:solidFill>
              <a:latin typeface="Helvetica neue"/>
            </a:endParaRPr>
          </a:p>
        </p:txBody>
      </p:sp>
      <p:sp>
        <p:nvSpPr>
          <p:cNvPr id="17" name="Rectangle 16">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592D8A2-71D9-44C2-A912-5DBDFC237F53}"/>
              </a:ext>
            </a:extLst>
          </p:cNvPr>
          <p:cNvPicPr>
            <a:picLocks noGrp="1" noChangeAspect="1"/>
          </p:cNvPicPr>
          <p:nvPr>
            <p:ph idx="1"/>
          </p:nvPr>
        </p:nvPicPr>
        <p:blipFill>
          <a:blip r:embed="rId3"/>
          <a:stretch>
            <a:fillRect/>
          </a:stretch>
        </p:blipFill>
        <p:spPr>
          <a:xfrm>
            <a:off x="5120640" y="2120601"/>
            <a:ext cx="5676236" cy="2470832"/>
          </a:xfrm>
          <a:prstGeom prst="rect">
            <a:avLst/>
          </a:prstGeom>
        </p:spPr>
      </p:pic>
    </p:spTree>
    <p:extLst>
      <p:ext uri="{BB962C8B-B14F-4D97-AF65-F5344CB8AC3E}">
        <p14:creationId xmlns:p14="http://schemas.microsoft.com/office/powerpoint/2010/main" val="99360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8" name="Rectangle 81">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4AA40EB-20B9-4D7E-AC5E-2D15910C82A5}"/>
              </a:ext>
            </a:extLst>
          </p:cNvPr>
          <p:cNvSpPr>
            <a:spLocks noGrp="1"/>
          </p:cNvSpPr>
          <p:nvPr>
            <p:ph type="title"/>
          </p:nvPr>
        </p:nvSpPr>
        <p:spPr>
          <a:xfrm>
            <a:off x="913795" y="609600"/>
            <a:ext cx="10353762" cy="1257300"/>
          </a:xfrm>
        </p:spPr>
        <p:txBody>
          <a:bodyPr>
            <a:normAutofit/>
          </a:bodyPr>
          <a:lstStyle/>
          <a:p>
            <a:r>
              <a:rPr lang="en-US" b="1" dirty="0"/>
              <a:t>Importance</a:t>
            </a:r>
            <a:endParaRPr lang="en-PK" b="1" dirty="0"/>
          </a:p>
        </p:txBody>
      </p:sp>
      <p:sp>
        <p:nvSpPr>
          <p:cNvPr id="4" name="Content Placeholder 3">
            <a:extLst>
              <a:ext uri="{FF2B5EF4-FFF2-40B4-BE49-F238E27FC236}">
                <a16:creationId xmlns:a16="http://schemas.microsoft.com/office/drawing/2014/main" id="{FE136057-9C0D-49D7-9B99-C3AF569E4ED3}"/>
              </a:ext>
            </a:extLst>
          </p:cNvPr>
          <p:cNvSpPr>
            <a:spLocks noGrp="1"/>
          </p:cNvSpPr>
          <p:nvPr>
            <p:ph idx="1"/>
          </p:nvPr>
        </p:nvSpPr>
        <p:spPr>
          <a:xfrm>
            <a:off x="913795" y="2132822"/>
            <a:ext cx="5546272" cy="3658378"/>
          </a:xfrm>
        </p:spPr>
        <p:txBody>
          <a:bodyPr anchor="ctr">
            <a:normAutofit/>
          </a:bodyPr>
          <a:lstStyle/>
          <a:p>
            <a:r>
              <a:rPr lang="en-US" sz="2100" b="0" i="0" dirty="0">
                <a:effectLst/>
                <a:latin typeface="Helvetica neue"/>
                <a:cs typeface="Poppins" panose="00000500000000000000" pitchFamily="2" charset="0"/>
              </a:rPr>
              <a:t>The goal of usability testing is </a:t>
            </a:r>
            <a:r>
              <a:rPr lang="en-US" sz="2100" b="1" i="0" dirty="0">
                <a:effectLst/>
                <a:latin typeface="Helvetica neue"/>
                <a:cs typeface="Poppins" panose="00000500000000000000" pitchFamily="2" charset="0"/>
              </a:rPr>
              <a:t>to understand how real users interact with your website and make changes based on the results</a:t>
            </a:r>
            <a:r>
              <a:rPr lang="en-US" sz="2100" b="0" i="0" dirty="0">
                <a:effectLst/>
                <a:latin typeface="Helvetica neue"/>
                <a:cs typeface="Poppins" panose="00000500000000000000" pitchFamily="2" charset="0"/>
              </a:rPr>
              <a:t>. It is important to be sure that your app or website is easy to navigate and that tasks can be completed with ease; otherwise, people will leave and go to a competitor's site</a:t>
            </a:r>
            <a:r>
              <a:rPr lang="en-US" sz="2100" b="0" i="0" dirty="0">
                <a:effectLst/>
                <a:latin typeface="Helvetica neue"/>
              </a:rPr>
              <a:t>.</a:t>
            </a:r>
          </a:p>
          <a:p>
            <a:endParaRPr lang="en-PK" sz="2100" dirty="0"/>
          </a:p>
        </p:txBody>
      </p:sp>
      <p:pic>
        <p:nvPicPr>
          <p:cNvPr id="1026" name="Picture 2" descr="TeleNoc - AI &amp; IoT based IT Consultants for MS Dynamics, Odoo and Networks">
            <a:extLst>
              <a:ext uri="{FF2B5EF4-FFF2-40B4-BE49-F238E27FC236}">
                <a16:creationId xmlns:a16="http://schemas.microsoft.com/office/drawing/2014/main" id="{3D5E0DEA-4EDD-450C-A8E7-707F97E050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265528"/>
            <a:ext cx="4479446" cy="315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21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06A7-8062-4DC6-9CE2-5F9BB329D1E4}"/>
              </a:ext>
            </a:extLst>
          </p:cNvPr>
          <p:cNvSpPr>
            <a:spLocks noGrp="1"/>
          </p:cNvSpPr>
          <p:nvPr>
            <p:ph type="title"/>
          </p:nvPr>
        </p:nvSpPr>
        <p:spPr>
          <a:xfrm>
            <a:off x="1295401" y="928048"/>
            <a:ext cx="9590550" cy="996286"/>
          </a:xfrm>
        </p:spPr>
        <p:txBody>
          <a:bodyPr>
            <a:normAutofit/>
          </a:bodyPr>
          <a:lstStyle/>
          <a:p>
            <a:r>
              <a:rPr lang="en-US" sz="4400" b="1" dirty="0"/>
              <a:t>User Modeling</a:t>
            </a:r>
            <a:endParaRPr lang="en-PK" sz="4400" b="1" dirty="0"/>
          </a:p>
        </p:txBody>
      </p:sp>
      <p:sp>
        <p:nvSpPr>
          <p:cNvPr id="3" name="Text Placeholder 2">
            <a:extLst>
              <a:ext uri="{FF2B5EF4-FFF2-40B4-BE49-F238E27FC236}">
                <a16:creationId xmlns:a16="http://schemas.microsoft.com/office/drawing/2014/main" id="{1E6A9548-E6BE-458E-80F1-E9C2A2AD081C}"/>
              </a:ext>
            </a:extLst>
          </p:cNvPr>
          <p:cNvSpPr>
            <a:spLocks noGrp="1"/>
          </p:cNvSpPr>
          <p:nvPr>
            <p:ph type="body" idx="1"/>
          </p:nvPr>
        </p:nvSpPr>
        <p:spPr>
          <a:xfrm>
            <a:off x="1295401" y="2374710"/>
            <a:ext cx="9590550" cy="3794078"/>
          </a:xfrm>
        </p:spPr>
        <p:txBody>
          <a:bodyPr/>
          <a:lstStyle/>
          <a:p>
            <a:r>
              <a:rPr lang="en-US" b="1" i="0" dirty="0">
                <a:solidFill>
                  <a:schemeClr val="accent5">
                    <a:lumMod val="60000"/>
                    <a:lumOff val="40000"/>
                  </a:schemeClr>
                </a:solidFill>
                <a:effectLst/>
                <a:latin typeface="Helvetica neue"/>
              </a:rPr>
              <a:t>User modeling is the subdivision of human–computer interaction which describes the process of building up and modifying a conceptual understanding of the user</a:t>
            </a:r>
            <a:r>
              <a:rPr lang="en-US" b="0" i="0" dirty="0">
                <a:solidFill>
                  <a:schemeClr val="accent5">
                    <a:lumMod val="60000"/>
                    <a:lumOff val="40000"/>
                  </a:schemeClr>
                </a:solidFill>
                <a:effectLst/>
                <a:latin typeface="Helvetica neue"/>
              </a:rPr>
              <a:t>. The main goal of user modeling is customization and adaptation of systems to the user’s specific needs.</a:t>
            </a:r>
          </a:p>
          <a:p>
            <a:r>
              <a:rPr lang="en-US" b="0" i="0" dirty="0">
                <a:solidFill>
                  <a:schemeClr val="accent5">
                    <a:lumMod val="60000"/>
                    <a:lumOff val="40000"/>
                  </a:schemeClr>
                </a:solidFill>
                <a:effectLst/>
                <a:latin typeface="Helvetica neue"/>
              </a:rPr>
              <a:t>User modeling's role is to prepare a solid frame of reference for understanding your target audience</a:t>
            </a:r>
          </a:p>
          <a:p>
            <a:r>
              <a:rPr lang="en-US" b="0" i="0" dirty="0">
                <a:solidFill>
                  <a:schemeClr val="accent5">
                    <a:lumMod val="60000"/>
                    <a:lumOff val="40000"/>
                  </a:schemeClr>
                </a:solidFill>
                <a:effectLst/>
                <a:latin typeface="Helvetica neue"/>
              </a:rPr>
              <a:t>User modeling uses descriptive algorithms to find patterns and group them to offer suggestions regarding the content for a specific audience.. </a:t>
            </a:r>
            <a:endParaRPr lang="en-PK" dirty="0">
              <a:solidFill>
                <a:schemeClr val="accent5">
                  <a:lumMod val="60000"/>
                  <a:lumOff val="40000"/>
                </a:schemeClr>
              </a:solidFill>
              <a:latin typeface="Helvetica neue"/>
            </a:endParaRPr>
          </a:p>
        </p:txBody>
      </p:sp>
    </p:spTree>
    <p:extLst>
      <p:ext uri="{BB962C8B-B14F-4D97-AF65-F5344CB8AC3E}">
        <p14:creationId xmlns:p14="http://schemas.microsoft.com/office/powerpoint/2010/main" val="18651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CAB0-9FBA-446F-8E40-027924C4322B}"/>
              </a:ext>
            </a:extLst>
          </p:cNvPr>
          <p:cNvSpPr>
            <a:spLocks noGrp="1"/>
          </p:cNvSpPr>
          <p:nvPr>
            <p:ph type="title"/>
          </p:nvPr>
        </p:nvSpPr>
        <p:spPr/>
        <p:txBody>
          <a:bodyPr>
            <a:normAutofit/>
          </a:bodyPr>
          <a:lstStyle/>
          <a:p>
            <a:r>
              <a:rPr lang="en-US" sz="5400" b="1" dirty="0"/>
              <a:t>GOMS</a:t>
            </a:r>
            <a:endParaRPr lang="en-PK" sz="5400" b="1" dirty="0"/>
          </a:p>
        </p:txBody>
      </p:sp>
      <p:sp>
        <p:nvSpPr>
          <p:cNvPr id="3" name="Content Placeholder 2">
            <a:extLst>
              <a:ext uri="{FF2B5EF4-FFF2-40B4-BE49-F238E27FC236}">
                <a16:creationId xmlns:a16="http://schemas.microsoft.com/office/drawing/2014/main" id="{AC969F0C-E8F2-49AB-B1AC-C32776C80750}"/>
              </a:ext>
            </a:extLst>
          </p:cNvPr>
          <p:cNvSpPr>
            <a:spLocks noGrp="1"/>
          </p:cNvSpPr>
          <p:nvPr>
            <p:ph idx="1"/>
          </p:nvPr>
        </p:nvSpPr>
        <p:spPr/>
        <p:txBody>
          <a:bodyPr/>
          <a:lstStyle/>
          <a:p>
            <a:r>
              <a:rPr lang="en-US" b="0" i="0" dirty="0">
                <a:solidFill>
                  <a:schemeClr val="accent5">
                    <a:lumMod val="60000"/>
                    <a:lumOff val="40000"/>
                  </a:schemeClr>
                </a:solidFill>
                <a:effectLst/>
                <a:latin typeface="Helvetica neue"/>
              </a:rPr>
              <a:t>GOMS is a family of predictive models of human performance that can be used to improve the </a:t>
            </a:r>
            <a:r>
              <a:rPr lang="en-US" b="0" i="0" u="none" strike="noStrike" dirty="0">
                <a:solidFill>
                  <a:schemeClr val="accent5">
                    <a:lumMod val="60000"/>
                    <a:lumOff val="40000"/>
                  </a:schemeClr>
                </a:solidFill>
                <a:effectLst/>
                <a:latin typeface="Helvetica neue"/>
                <a:hlinkClick r:id="rId2">
                  <a:extLst>
                    <a:ext uri="{A12FA001-AC4F-418D-AE19-62706E023703}">
                      <ahyp:hlinkClr xmlns:ahyp="http://schemas.microsoft.com/office/drawing/2018/hyperlinkcolor" val="tx"/>
                    </a:ext>
                  </a:extLst>
                </a:hlinkClick>
              </a:rPr>
              <a:t>efficiency</a:t>
            </a:r>
            <a:r>
              <a:rPr lang="en-US" b="0" i="0" dirty="0">
                <a:solidFill>
                  <a:schemeClr val="accent5">
                    <a:lumMod val="60000"/>
                    <a:lumOff val="40000"/>
                  </a:schemeClr>
                </a:solidFill>
                <a:effectLst/>
                <a:latin typeface="Helvetica neue"/>
              </a:rPr>
              <a:t> of human-machine interaction by identifying and eliminating unnecessary user actions. GOMS stands for (Goals, Operators, Methods, and Selection).</a:t>
            </a:r>
            <a:endParaRPr lang="en-PK" dirty="0">
              <a:solidFill>
                <a:schemeClr val="accent5">
                  <a:lumMod val="60000"/>
                  <a:lumOff val="40000"/>
                </a:schemeClr>
              </a:solidFill>
            </a:endParaRPr>
          </a:p>
        </p:txBody>
      </p:sp>
    </p:spTree>
    <p:extLst>
      <p:ext uri="{BB962C8B-B14F-4D97-AF65-F5344CB8AC3E}">
        <p14:creationId xmlns:p14="http://schemas.microsoft.com/office/powerpoint/2010/main" val="352360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462E1-3C29-4585-87E4-A6F8948DFFC2}"/>
              </a:ext>
            </a:extLst>
          </p:cNvPr>
          <p:cNvSpPr>
            <a:spLocks noGrp="1"/>
          </p:cNvSpPr>
          <p:nvPr>
            <p:ph idx="1"/>
          </p:nvPr>
        </p:nvSpPr>
        <p:spPr>
          <a:xfrm>
            <a:off x="919119" y="754744"/>
            <a:ext cx="10353762" cy="4847770"/>
          </a:xfrm>
        </p:spPr>
        <p:txBody>
          <a:bodyPr>
            <a:normAutofit/>
          </a:bodyPr>
          <a:lstStyle/>
          <a:p>
            <a:r>
              <a:rPr lang="en-US" sz="2800" b="1" i="0" dirty="0">
                <a:solidFill>
                  <a:schemeClr val="accent5">
                    <a:lumMod val="60000"/>
                    <a:lumOff val="40000"/>
                  </a:schemeClr>
                </a:solidFill>
                <a:effectLst/>
                <a:latin typeface="Helvetica neue"/>
              </a:rPr>
              <a:t>Disadvantages</a:t>
            </a:r>
          </a:p>
          <a:p>
            <a:r>
              <a:rPr lang="en-US" b="0" i="0" dirty="0">
                <a:solidFill>
                  <a:schemeClr val="accent5">
                    <a:lumMod val="60000"/>
                    <a:lumOff val="40000"/>
                  </a:schemeClr>
                </a:solidFill>
                <a:effectLst/>
                <a:latin typeface="Helvetica neue"/>
              </a:rPr>
              <a:t>GOMS </a:t>
            </a:r>
            <a:r>
              <a:rPr lang="en-US" b="1" i="0" dirty="0">
                <a:solidFill>
                  <a:schemeClr val="accent5">
                    <a:lumMod val="60000"/>
                    <a:lumOff val="40000"/>
                  </a:schemeClr>
                </a:solidFill>
                <a:effectLst/>
                <a:latin typeface="Helvetica neue"/>
              </a:rPr>
              <a:t>only applies to skilled users</a:t>
            </a:r>
            <a:r>
              <a:rPr lang="en-US" b="0" i="0" dirty="0">
                <a:solidFill>
                  <a:schemeClr val="accent5">
                    <a:lumMod val="60000"/>
                    <a:lumOff val="40000"/>
                  </a:schemeClr>
                </a:solidFill>
                <a:effectLst/>
                <a:latin typeface="Helvetica neue"/>
              </a:rPr>
              <a:t>.</a:t>
            </a:r>
          </a:p>
          <a:p>
            <a:r>
              <a:rPr lang="en-US" b="1" i="0" dirty="0">
                <a:solidFill>
                  <a:schemeClr val="accent5">
                    <a:lumMod val="60000"/>
                    <a:lumOff val="40000"/>
                  </a:schemeClr>
                </a:solidFill>
                <a:effectLst/>
                <a:latin typeface="Helvetica neue"/>
              </a:rPr>
              <a:t>It does not work for beginners or intermediates for errors may occur which can alter the data</a:t>
            </a:r>
            <a:r>
              <a:rPr lang="en-US" b="0" i="0" dirty="0">
                <a:solidFill>
                  <a:schemeClr val="accent5">
                    <a:lumMod val="60000"/>
                    <a:lumOff val="40000"/>
                  </a:schemeClr>
                </a:solidFill>
                <a:effectLst/>
                <a:latin typeface="Helvetica neue"/>
              </a:rPr>
              <a:t>.</a:t>
            </a:r>
          </a:p>
          <a:p>
            <a:endParaRPr lang="en-US" b="0" i="0" dirty="0">
              <a:solidFill>
                <a:schemeClr val="accent5">
                  <a:lumMod val="60000"/>
                  <a:lumOff val="40000"/>
                </a:schemeClr>
              </a:solidFill>
              <a:effectLst/>
              <a:latin typeface="Helvetica neue"/>
            </a:endParaRPr>
          </a:p>
          <a:p>
            <a:r>
              <a:rPr lang="en-US" sz="2800" b="1" dirty="0">
                <a:solidFill>
                  <a:schemeClr val="accent5">
                    <a:lumMod val="60000"/>
                    <a:lumOff val="40000"/>
                  </a:schemeClr>
                </a:solidFill>
                <a:effectLst/>
                <a:latin typeface="Helvetica neue"/>
              </a:rPr>
              <a:t>Advantages</a:t>
            </a:r>
          </a:p>
          <a:p>
            <a:r>
              <a:rPr lang="en-US" b="0" i="0" dirty="0">
                <a:solidFill>
                  <a:schemeClr val="accent5">
                    <a:lumMod val="60000"/>
                    <a:lumOff val="40000"/>
                  </a:schemeClr>
                </a:solidFill>
                <a:effectLst/>
                <a:latin typeface="Helvetica neue"/>
              </a:rPr>
              <a:t>It is Fairly simple</a:t>
            </a:r>
          </a:p>
          <a:p>
            <a:r>
              <a:rPr lang="en-US" dirty="0">
                <a:solidFill>
                  <a:schemeClr val="accent5">
                    <a:lumMod val="60000"/>
                    <a:lumOff val="40000"/>
                  </a:schemeClr>
                </a:solidFill>
                <a:effectLst/>
                <a:latin typeface="Helvetica neue"/>
              </a:rPr>
              <a:t>Cost efficient </a:t>
            </a:r>
          </a:p>
          <a:p>
            <a:r>
              <a:rPr lang="en-US" b="0" i="0" dirty="0">
                <a:solidFill>
                  <a:schemeClr val="accent5">
                    <a:lumMod val="60000"/>
                    <a:lumOff val="40000"/>
                  </a:schemeClr>
                </a:solidFill>
                <a:effectLst/>
                <a:latin typeface="Helvetica neue"/>
              </a:rPr>
              <a:t>Less  time consuming </a:t>
            </a:r>
            <a:endParaRPr lang="en-PK" dirty="0">
              <a:solidFill>
                <a:schemeClr val="accent5">
                  <a:lumMod val="60000"/>
                  <a:lumOff val="40000"/>
                </a:schemeClr>
              </a:solidFill>
              <a:latin typeface="Helvetica neue"/>
            </a:endParaRPr>
          </a:p>
        </p:txBody>
      </p:sp>
    </p:spTree>
    <p:extLst>
      <p:ext uri="{BB962C8B-B14F-4D97-AF65-F5344CB8AC3E}">
        <p14:creationId xmlns:p14="http://schemas.microsoft.com/office/powerpoint/2010/main" val="229223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F187-5E77-4F28-A81B-AB96701B58A7}"/>
              </a:ext>
            </a:extLst>
          </p:cNvPr>
          <p:cNvSpPr>
            <a:spLocks noGrp="1"/>
          </p:cNvSpPr>
          <p:nvPr>
            <p:ph type="title"/>
          </p:nvPr>
        </p:nvSpPr>
        <p:spPr/>
        <p:txBody>
          <a:bodyPr/>
          <a:lstStyle/>
          <a:p>
            <a:r>
              <a:rPr lang="en-US" dirty="0"/>
              <a:t>keystroke level model </a:t>
            </a:r>
            <a:endParaRPr lang="en-PK" dirty="0"/>
          </a:p>
        </p:txBody>
      </p:sp>
      <p:sp>
        <p:nvSpPr>
          <p:cNvPr id="3" name="Content Placeholder 2">
            <a:extLst>
              <a:ext uri="{FF2B5EF4-FFF2-40B4-BE49-F238E27FC236}">
                <a16:creationId xmlns:a16="http://schemas.microsoft.com/office/drawing/2014/main" id="{25777B03-081D-48BC-A79C-FED6E4B3F3F9}"/>
              </a:ext>
            </a:extLst>
          </p:cNvPr>
          <p:cNvSpPr>
            <a:spLocks noGrp="1"/>
          </p:cNvSpPr>
          <p:nvPr>
            <p:ph idx="1"/>
          </p:nvPr>
        </p:nvSpPr>
        <p:spPr/>
        <p:txBody>
          <a:bodyPr>
            <a:normAutofit/>
          </a:bodyPr>
          <a:lstStyle/>
          <a:p>
            <a:r>
              <a:rPr lang="en-US" sz="3200" b="0" i="0" dirty="0">
                <a:solidFill>
                  <a:schemeClr val="accent5">
                    <a:lumMod val="60000"/>
                    <a:lumOff val="40000"/>
                  </a:schemeClr>
                </a:solidFill>
                <a:effectLst/>
                <a:latin typeface="Helvetica neue"/>
              </a:rPr>
              <a:t>In human–computer interaction, the keystroke-level model (KLM) </a:t>
            </a:r>
            <a:r>
              <a:rPr lang="en-US" sz="3200" b="1" i="0" dirty="0">
                <a:solidFill>
                  <a:schemeClr val="accent5">
                    <a:lumMod val="60000"/>
                    <a:lumOff val="40000"/>
                  </a:schemeClr>
                </a:solidFill>
                <a:effectLst/>
                <a:latin typeface="Helvetica neue"/>
              </a:rPr>
              <a:t>predicts how long it will take an expert user to accomplish a routine task without errors using an interactive computer system</a:t>
            </a:r>
            <a:r>
              <a:rPr lang="en-US" sz="3200" b="0" i="0" dirty="0">
                <a:solidFill>
                  <a:schemeClr val="accent5">
                    <a:lumMod val="60000"/>
                    <a:lumOff val="40000"/>
                  </a:schemeClr>
                </a:solidFill>
                <a:effectLst/>
                <a:latin typeface="Helvetica neue"/>
              </a:rPr>
              <a:t>.</a:t>
            </a:r>
          </a:p>
        </p:txBody>
      </p:sp>
    </p:spTree>
    <p:extLst>
      <p:ext uri="{BB962C8B-B14F-4D97-AF65-F5344CB8AC3E}">
        <p14:creationId xmlns:p14="http://schemas.microsoft.com/office/powerpoint/2010/main" val="1685532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{FD45BDEE-0EBA-42D5-945C-DA22E260253F}tf55705232_win32</Template>
  <TotalTime>1829</TotalTime>
  <Words>516</Words>
  <Application>Microsoft Office PowerPoint</Application>
  <PresentationFormat>Widescreen</PresentationFormat>
  <Paragraphs>38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Goudy Old Style</vt:lpstr>
      <vt:lpstr>Helvetica neue</vt:lpstr>
      <vt:lpstr>Linux Libertine</vt:lpstr>
      <vt:lpstr>Merriweather</vt:lpstr>
      <vt:lpstr>Wingdings 2</vt:lpstr>
      <vt:lpstr>SlateVTI</vt:lpstr>
      <vt:lpstr>Subject :HCI Topic : Testing &amp; modeling users</vt:lpstr>
      <vt:lpstr>Testing and Modeling users</vt:lpstr>
      <vt:lpstr>User Testing</vt:lpstr>
      <vt:lpstr>Usability Testing </vt:lpstr>
      <vt:lpstr>Importance</vt:lpstr>
      <vt:lpstr>User Modeling</vt:lpstr>
      <vt:lpstr>GOMS</vt:lpstr>
      <vt:lpstr>PowerPoint Presentation</vt:lpstr>
      <vt:lpstr>keystroke level model </vt:lpstr>
      <vt:lpstr>Limitations     It considers only expert users  It considers only routine unit tasks  The method has to be specified step by step.  The execution of the method has to be error-free</vt:lpstr>
      <vt:lpstr>Fitts’ law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:HCI Topic : Testing &amp; modeling users</dc:title>
  <dc:creator>19SW122</dc:creator>
  <cp:lastModifiedBy>19SW122</cp:lastModifiedBy>
  <cp:revision>5</cp:revision>
  <dcterms:created xsi:type="dcterms:W3CDTF">2022-03-28T17:33:23Z</dcterms:created>
  <dcterms:modified xsi:type="dcterms:W3CDTF">2022-04-10T17:46:03Z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