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AFACD0C-12F0-4F00-A468-833C89334AA2}" type="datetimeFigureOut">
              <a:rPr lang="en-US" smtClean="0"/>
              <a:pPr/>
              <a:t>4/1/2022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985A99E-A5BA-48C3-AA25-0A25CDF5764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FACD0C-12F0-4F00-A468-833C89334AA2}"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5A99E-A5BA-48C3-AA25-0A25CDF5764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985A99E-A5BA-48C3-AA25-0A25CDF57642}"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FACD0C-12F0-4F00-A468-833C89334AA2}"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AFACD0C-12F0-4F00-A468-833C89334AA2}"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985A99E-A5BA-48C3-AA25-0A25CDF5764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AFACD0C-12F0-4F00-A468-833C89334AA2}" type="datetimeFigureOut">
              <a:rPr lang="en-US" smtClean="0"/>
              <a:pPr/>
              <a:t>4/1/2022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985A99E-A5BA-48C3-AA25-0A25CDF5764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AFACD0C-12F0-4F00-A468-833C89334AA2}"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5A99E-A5BA-48C3-AA25-0A25CDF57642}"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AFACD0C-12F0-4F00-A468-833C89334AA2}" type="datetimeFigureOut">
              <a:rPr lang="en-US" smtClean="0"/>
              <a:pPr/>
              <a:t>4/1/2022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985A99E-A5BA-48C3-AA25-0A25CDF5764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AFACD0C-12F0-4F00-A468-833C89334AA2}"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985A99E-A5BA-48C3-AA25-0A25CDF576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AFACD0C-12F0-4F00-A468-833C89334AA2}"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985A99E-A5BA-48C3-AA25-0A25CDF576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985A99E-A5BA-48C3-AA25-0A25CDF57642}"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AFACD0C-12F0-4F00-A468-833C89334AA2}" type="datetimeFigureOut">
              <a:rPr lang="en-US" smtClean="0"/>
              <a:pPr/>
              <a:t>4/1/2022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985A99E-A5BA-48C3-AA25-0A25CDF5764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AFACD0C-12F0-4F00-A468-833C89334AA2}" type="datetimeFigureOut">
              <a:rPr lang="en-US" smtClean="0"/>
              <a:pPr/>
              <a:t>4/1/2022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FACD0C-12F0-4F00-A468-833C89334AA2}" type="datetimeFigureOut">
              <a:rPr lang="en-US" smtClean="0"/>
              <a:pPr/>
              <a:t>4/1/2022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985A99E-A5BA-48C3-AA25-0A25CDF5764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38200" y="533400"/>
            <a:ext cx="7467600" cy="5791200"/>
          </a:xfrm>
        </p:spPr>
        <p:txBody>
          <a:bodyPr>
            <a:normAutofit lnSpcReduction="10000"/>
          </a:bodyPr>
          <a:lstStyle/>
          <a:p>
            <a:r>
              <a:rPr lang="en-US" dirty="0">
                <a:solidFill>
                  <a:schemeClr val="tx1"/>
                </a:solidFill>
                <a:latin typeface="Bell MT" pitchFamily="18" charset="0"/>
              </a:rPr>
              <a:t>HCI PRESENTATION</a:t>
            </a:r>
          </a:p>
          <a:p>
            <a:endParaRPr lang="en-US" sz="3600" dirty="0">
              <a:solidFill>
                <a:schemeClr val="tx1"/>
              </a:solidFill>
              <a:latin typeface="Bell MT" pitchFamily="18" charset="0"/>
            </a:endParaRPr>
          </a:p>
          <a:p>
            <a:endParaRPr lang="en-US" sz="3600" dirty="0">
              <a:solidFill>
                <a:schemeClr val="tx1"/>
              </a:solidFill>
              <a:latin typeface="Bell MT" pitchFamily="18" charset="0"/>
            </a:endParaRPr>
          </a:p>
          <a:p>
            <a:endParaRPr lang="en-US" sz="5400">
              <a:solidFill>
                <a:schemeClr val="tx1"/>
              </a:solidFill>
              <a:latin typeface="Bodoni MT" pitchFamily="18" charset="0"/>
            </a:endParaRPr>
          </a:p>
          <a:p>
            <a:r>
              <a:rPr lang="en-US" sz="5400">
                <a:solidFill>
                  <a:schemeClr val="tx1"/>
                </a:solidFill>
                <a:latin typeface="Bodoni MT" pitchFamily="18" charset="0"/>
              </a:rPr>
              <a:t>SCREEN </a:t>
            </a:r>
            <a:r>
              <a:rPr lang="en-US" sz="5400" dirty="0">
                <a:solidFill>
                  <a:schemeClr val="tx1"/>
                </a:solidFill>
                <a:latin typeface="Bodoni MT" pitchFamily="18" charset="0"/>
              </a:rPr>
              <a:t>DESIGNS</a:t>
            </a:r>
          </a:p>
          <a:p>
            <a:endParaRPr lang="en-US" sz="3600" dirty="0">
              <a:solidFill>
                <a:schemeClr val="tx1"/>
              </a:solidFill>
              <a:latin typeface="Bodoni MT" pitchFamily="18" charset="0"/>
            </a:endParaRPr>
          </a:p>
          <a:p>
            <a:endParaRPr lang="en-US" sz="2800" dirty="0">
              <a:solidFill>
                <a:schemeClr val="tx1"/>
              </a:solidFill>
              <a:latin typeface="Calisto MT" pitchFamily="18" charset="0"/>
            </a:endParaRPr>
          </a:p>
          <a:p>
            <a:endParaRPr lang="en-US" sz="2800" dirty="0">
              <a:solidFill>
                <a:schemeClr val="tx1"/>
              </a:solidFill>
              <a:latin typeface="Calisto MT" pitchFamily="18" charset="0"/>
            </a:endParaRPr>
          </a:p>
          <a:p>
            <a:r>
              <a:rPr lang="en-US" sz="2400" dirty="0">
                <a:solidFill>
                  <a:schemeClr val="tx1"/>
                </a:solidFill>
                <a:latin typeface="Calisto MT" pitchFamily="18" charset="0"/>
              </a:rPr>
              <a:t>ROLL NO: 19SW38</a:t>
            </a:r>
          </a:p>
          <a:p>
            <a:r>
              <a:rPr lang="en-US" sz="2400" dirty="0">
                <a:solidFill>
                  <a:schemeClr val="tx1"/>
                </a:solidFill>
                <a:latin typeface="Calisto MT" pitchFamily="18" charset="0"/>
              </a:rPr>
              <a:t>NAME:RUMISA</a:t>
            </a:r>
          </a:p>
        </p:txBody>
      </p:sp>
      <p:sp>
        <p:nvSpPr>
          <p:cNvPr id="2" name="Title 1"/>
          <p:cNvSpPr>
            <a:spLocks noGrp="1"/>
          </p:cNvSpPr>
          <p:nvPr>
            <p:ph type="ctrTitle"/>
          </p:nvPr>
        </p:nvSpPr>
        <p:spPr/>
        <p:txBody>
          <a:bodyPr/>
          <a:lstStyle/>
          <a:p>
            <a:br>
              <a:rPr lang="en-US"/>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382000" cy="6172200"/>
          </a:xfrm>
        </p:spPr>
        <p:txBody>
          <a:bodyPr>
            <a:normAutofit/>
          </a:bodyPr>
          <a:lstStyle/>
          <a:p>
            <a:endParaRPr lang="en-US" sz="2000" dirty="0"/>
          </a:p>
          <a:p>
            <a:endParaRPr lang="en-US" sz="2000" dirty="0"/>
          </a:p>
          <a:p>
            <a:endParaRPr lang="en-US" sz="2000" dirty="0"/>
          </a:p>
          <a:p>
            <a:r>
              <a:rPr lang="en-US" sz="2000" dirty="0"/>
              <a:t>Consider that the eye tends to move sequentially, for example, </a:t>
            </a:r>
          </a:p>
          <a:p>
            <a:r>
              <a:rPr lang="en-US" sz="2000" dirty="0"/>
              <a:t>From dark to light areas, while establishing eye movement through a screen. </a:t>
            </a:r>
          </a:p>
          <a:p>
            <a:r>
              <a:rPr lang="en-US" sz="2000" dirty="0"/>
              <a:t>Objects ranging in size from large to small .</a:t>
            </a:r>
          </a:p>
          <a:p>
            <a:r>
              <a:rPr lang="en-US" sz="2000" dirty="0"/>
              <a:t>From odd to typical shapes. </a:t>
            </a:r>
          </a:p>
          <a:p>
            <a:r>
              <a:rPr lang="en-US" sz="2000" dirty="0"/>
              <a:t>From highly saturated to unsaturated colors.</a:t>
            </a:r>
          </a:p>
          <a:p>
            <a:r>
              <a:rPr lang="en-US" sz="2000" dirty="0"/>
              <a:t>These methods can be used to first focus a person's attention.</a:t>
            </a:r>
          </a:p>
        </p:txBody>
      </p:sp>
      <p:pic>
        <p:nvPicPr>
          <p:cNvPr id="4" name="Picture 3" descr="hsv4.jpg"/>
          <p:cNvPicPr>
            <a:picLocks noChangeAspect="1"/>
          </p:cNvPicPr>
          <p:nvPr/>
        </p:nvPicPr>
        <p:blipFill>
          <a:blip r:embed="rId2"/>
          <a:stretch>
            <a:fillRect/>
          </a:stretch>
        </p:blipFill>
        <p:spPr>
          <a:xfrm>
            <a:off x="2895600" y="4178300"/>
            <a:ext cx="2819400" cy="2349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&amp; Emphasis:</a:t>
            </a:r>
          </a:p>
        </p:txBody>
      </p:sp>
      <p:sp>
        <p:nvSpPr>
          <p:cNvPr id="3" name="Content Placeholder 2"/>
          <p:cNvSpPr>
            <a:spLocks noGrp="1"/>
          </p:cNvSpPr>
          <p:nvPr>
            <p:ph sz="quarter" idx="1"/>
          </p:nvPr>
        </p:nvSpPr>
        <p:spPr/>
        <p:txBody>
          <a:bodyPr>
            <a:normAutofit/>
          </a:bodyPr>
          <a:lstStyle/>
          <a:p>
            <a:pPr>
              <a:buNone/>
            </a:pPr>
            <a:r>
              <a:rPr lang="en-US" sz="2000" dirty="0"/>
              <a:t>Visually emphasize the </a:t>
            </a:r>
          </a:p>
          <a:p>
            <a:pPr>
              <a:buNone/>
            </a:pPr>
            <a:endParaRPr lang="en-US" sz="2000" dirty="0"/>
          </a:p>
          <a:p>
            <a:r>
              <a:rPr lang="en-US" sz="2000" dirty="0"/>
              <a:t>Most prominent element </a:t>
            </a:r>
          </a:p>
          <a:p>
            <a:endParaRPr lang="en-US" sz="2000" dirty="0"/>
          </a:p>
          <a:p>
            <a:r>
              <a:rPr lang="en-US" sz="2000" dirty="0"/>
              <a:t>Most important elements</a:t>
            </a:r>
          </a:p>
          <a:p>
            <a:endParaRPr lang="en-US" sz="2000" dirty="0"/>
          </a:p>
          <a:p>
            <a:r>
              <a:rPr lang="en-US" sz="2000" dirty="0"/>
              <a:t>Central idea or focal point </a:t>
            </a:r>
          </a:p>
          <a:p>
            <a:pPr>
              <a:buNone/>
            </a:pPr>
            <a:endParaRPr lang="en-US" sz="2000" dirty="0"/>
          </a:p>
          <a:p>
            <a:r>
              <a:rPr lang="en-US" sz="2000" dirty="0"/>
              <a:t> Deemphasize less important elements</a:t>
            </a:r>
          </a:p>
          <a:p>
            <a:pPr>
              <a:buNone/>
            </a:pPr>
            <a:endParaRPr lang="en-US" sz="2000" dirty="0"/>
          </a:p>
          <a:p>
            <a:r>
              <a:rPr lang="en-US" sz="2000" dirty="0"/>
              <a:t>You can use lines, shapes, colors, textures, size, etc., as well as many other elements to create emphasis.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sz="quarter" idx="1"/>
          </p:nvPr>
        </p:nvPicPr>
        <p:blipFill>
          <a:blip r:embed="rId2"/>
          <a:stretch>
            <a:fillRect/>
          </a:stretch>
        </p:blipFill>
        <p:spPr>
          <a:xfrm>
            <a:off x="1600200" y="1712014"/>
            <a:ext cx="6019800" cy="438398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sz="2800" dirty="0"/>
              <a:t>Provide information in a clear and concise manner.</a:t>
            </a:r>
          </a:p>
        </p:txBody>
      </p:sp>
      <p:sp>
        <p:nvSpPr>
          <p:cNvPr id="3" name="Content Placeholder 2"/>
          <p:cNvSpPr>
            <a:spLocks noGrp="1"/>
          </p:cNvSpPr>
          <p:nvPr>
            <p:ph sz="quarter" idx="1"/>
          </p:nvPr>
        </p:nvSpPr>
        <p:spPr>
          <a:xfrm>
            <a:off x="457200" y="2332037"/>
            <a:ext cx="8229600" cy="4525963"/>
          </a:xfrm>
        </p:spPr>
        <p:txBody>
          <a:bodyPr>
            <a:normAutofit/>
          </a:bodyPr>
          <a:lstStyle/>
          <a:p>
            <a:r>
              <a:rPr lang="en-US" sz="2000" dirty="0"/>
              <a:t>Provide clarity </a:t>
            </a:r>
          </a:p>
          <a:p>
            <a:pPr>
              <a:buNone/>
            </a:pPr>
            <a:endParaRPr lang="en-US" sz="2000" dirty="0"/>
          </a:p>
          <a:p>
            <a:r>
              <a:rPr lang="en-US" sz="2000" dirty="0"/>
              <a:t>Provide readability </a:t>
            </a:r>
          </a:p>
          <a:p>
            <a:endParaRPr lang="en-US" sz="2000" dirty="0"/>
          </a:p>
          <a:p>
            <a:r>
              <a:rPr lang="en-US" sz="2000" dirty="0"/>
              <a:t>Present information in meaningful pattern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Design Principles</a:t>
            </a:r>
          </a:p>
        </p:txBody>
      </p:sp>
      <p:sp>
        <p:nvSpPr>
          <p:cNvPr id="3" name="Content Placeholder 2"/>
          <p:cNvSpPr>
            <a:spLocks noGrp="1"/>
          </p:cNvSpPr>
          <p:nvPr>
            <p:ph sz="quarter" idx="1"/>
          </p:nvPr>
        </p:nvSpPr>
        <p:spPr>
          <a:xfrm>
            <a:off x="381000" y="1600200"/>
            <a:ext cx="8305800" cy="5105400"/>
          </a:xfrm>
        </p:spPr>
        <p:txBody>
          <a:bodyPr>
            <a:normAutofit fontScale="92500"/>
          </a:bodyPr>
          <a:lstStyle/>
          <a:p>
            <a:r>
              <a:rPr lang="en-US" dirty="0"/>
              <a:t>Contrast</a:t>
            </a:r>
          </a:p>
          <a:p>
            <a:pPr>
              <a:buFont typeface="Wingdings" pitchFamily="2" charset="2"/>
              <a:buChar char="Ø"/>
            </a:pPr>
            <a:r>
              <a:rPr lang="en-US" sz="2000" dirty="0"/>
              <a:t>Contrast draws our attention to a particular topic and should be used to emphasize the most significant aspects for the audience to remember. </a:t>
            </a:r>
          </a:p>
          <a:p>
            <a:pPr>
              <a:buFont typeface="Wingdings" pitchFamily="2" charset="2"/>
              <a:buChar char="Ø"/>
            </a:pPr>
            <a:r>
              <a:rPr lang="en-US" sz="2000" dirty="0"/>
              <a:t>To separate elements of text or an image and generate contrast, designers should employ colors, bold font, and size.</a:t>
            </a:r>
          </a:p>
          <a:p>
            <a:pPr>
              <a:buNone/>
            </a:pPr>
            <a:r>
              <a:rPr lang="en-US" sz="2000" dirty="0"/>
              <a:t> </a:t>
            </a:r>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r>
              <a:rPr lang="en-US" sz="1200" i="1" dirty="0"/>
              <a:t>Formatting, including the use of a blue shape, creates contrast, drawing attention to important data points in the Excel graph</a:t>
            </a:r>
            <a:r>
              <a:rPr lang="en-US" sz="2000" i="1" dirty="0"/>
              <a:t>.</a:t>
            </a:r>
            <a:endParaRPr lang="en-US" sz="2000" dirty="0"/>
          </a:p>
        </p:txBody>
      </p:sp>
      <p:pic>
        <p:nvPicPr>
          <p:cNvPr id="4" name="Picture 3" descr="1ffab733d7b07c7c58aa40f938c97f1a.png"/>
          <p:cNvPicPr>
            <a:picLocks noChangeAspect="1"/>
          </p:cNvPicPr>
          <p:nvPr/>
        </p:nvPicPr>
        <p:blipFill>
          <a:blip r:embed="rId2" cstate="print"/>
          <a:stretch>
            <a:fillRect/>
          </a:stretch>
        </p:blipFill>
        <p:spPr>
          <a:xfrm>
            <a:off x="2438400" y="3581400"/>
            <a:ext cx="3962400" cy="25350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143000"/>
            <a:ext cx="8839200" cy="5257800"/>
          </a:xfrm>
        </p:spPr>
        <p:txBody>
          <a:bodyPr>
            <a:normAutofit lnSpcReduction="1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r>
              <a:rPr lang="en-US" sz="1200" dirty="0"/>
              <a:t> </a:t>
            </a:r>
          </a:p>
          <a:p>
            <a:pPr>
              <a:buNone/>
            </a:pPr>
            <a:r>
              <a:rPr lang="en-US" sz="1200" dirty="0"/>
              <a:t>Contrast is created by formatting headings for the title and subtitles. </a:t>
            </a:r>
          </a:p>
          <a:p>
            <a:pPr>
              <a:buNone/>
            </a:pPr>
            <a:endParaRPr lang="en-US" sz="1200" dirty="0"/>
          </a:p>
          <a:p>
            <a:pPr>
              <a:buNone/>
            </a:pPr>
            <a:endParaRPr lang="en-US" sz="1200" dirty="0"/>
          </a:p>
          <a:p>
            <a:pPr>
              <a:buNone/>
            </a:pPr>
            <a:endParaRPr lang="en-US" sz="1200" dirty="0"/>
          </a:p>
          <a:p>
            <a:pPr>
              <a:buNone/>
            </a:pPr>
            <a:r>
              <a:rPr lang="en-US" sz="1200" dirty="0"/>
              <a:t>                                                                                             Take note of how your eye moves over this flyer in the numbered order shown.</a:t>
            </a:r>
          </a:p>
          <a:p>
            <a:pPr>
              <a:buNone/>
            </a:pPr>
            <a:endParaRPr lang="en-US" sz="1200" dirty="0"/>
          </a:p>
          <a:p>
            <a:pPr>
              <a:buNone/>
            </a:pPr>
            <a:r>
              <a:rPr lang="en-US" sz="1200" dirty="0"/>
              <a:t>                                                                                                           </a:t>
            </a:r>
          </a:p>
          <a:p>
            <a:pPr>
              <a:buNone/>
            </a:pPr>
            <a:r>
              <a:rPr lang="en-US" sz="1200" dirty="0"/>
              <a:t>                                                                                                                                                                        </a:t>
            </a:r>
          </a:p>
        </p:txBody>
      </p:sp>
      <p:pic>
        <p:nvPicPr>
          <p:cNvPr id="4" name="Picture 3" descr="e0e3947df1c4dcc46e66ca8e4995a3c3.png"/>
          <p:cNvPicPr>
            <a:picLocks noChangeAspect="1"/>
          </p:cNvPicPr>
          <p:nvPr/>
        </p:nvPicPr>
        <p:blipFill>
          <a:blip r:embed="rId2" cstate="print"/>
          <a:stretch>
            <a:fillRect/>
          </a:stretch>
        </p:blipFill>
        <p:spPr>
          <a:xfrm>
            <a:off x="304800" y="1524000"/>
            <a:ext cx="3484114" cy="3048000"/>
          </a:xfrm>
          <a:prstGeom prst="rect">
            <a:avLst/>
          </a:prstGeom>
        </p:spPr>
      </p:pic>
      <p:pic>
        <p:nvPicPr>
          <p:cNvPr id="5" name="Picture 4" descr="b9571be2faae000ccdd37b22926c7699.png"/>
          <p:cNvPicPr>
            <a:picLocks noChangeAspect="1"/>
          </p:cNvPicPr>
          <p:nvPr/>
        </p:nvPicPr>
        <p:blipFill>
          <a:blip r:embed="rId3" cstate="print"/>
          <a:stretch>
            <a:fillRect/>
          </a:stretch>
        </p:blipFill>
        <p:spPr>
          <a:xfrm>
            <a:off x="5257800" y="1905000"/>
            <a:ext cx="3202941" cy="34630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458200" cy="5867400"/>
          </a:xfrm>
        </p:spPr>
        <p:txBody>
          <a:bodyPr>
            <a:normAutofit fontScale="92500" lnSpcReduction="10000"/>
          </a:bodyPr>
          <a:lstStyle/>
          <a:p>
            <a:r>
              <a:rPr lang="en-US" dirty="0"/>
              <a:t>Repetition</a:t>
            </a:r>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r>
              <a:rPr lang="en-US" sz="2000" dirty="0"/>
              <a:t>Ties objects or images together. </a:t>
            </a:r>
          </a:p>
          <a:p>
            <a:pPr>
              <a:buFont typeface="Wingdings" pitchFamily="2" charset="2"/>
              <a:buChar char="Ø"/>
            </a:pPr>
            <a:r>
              <a:rPr lang="en-US" sz="2000" dirty="0"/>
              <a:t>Uses repetition of  fonts, styles, and sizes to unify the design.</a:t>
            </a:r>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None/>
            </a:pPr>
            <a:endParaRPr lang="en-US" sz="2000" dirty="0"/>
          </a:p>
          <a:p>
            <a:pPr>
              <a:buNone/>
            </a:pPr>
            <a:r>
              <a:rPr lang="en-US" sz="1400" i="1" dirty="0"/>
              <a:t>                             </a:t>
            </a:r>
          </a:p>
          <a:p>
            <a:pPr>
              <a:buNone/>
            </a:pPr>
            <a:r>
              <a:rPr lang="en-US" sz="1400" i="1" dirty="0"/>
              <a:t>                           The repetition of formatting in the text headings creates a unified professional look.</a:t>
            </a:r>
            <a:endParaRPr lang="en-US" sz="1400" dirty="0"/>
          </a:p>
          <a:p>
            <a:pPr>
              <a:buNone/>
            </a:pPr>
            <a:endParaRPr lang="en-US" sz="2000" dirty="0"/>
          </a:p>
          <a:p>
            <a:pPr>
              <a:buFont typeface="Wingdings" pitchFamily="2" charset="2"/>
              <a:buChar char="Ø"/>
            </a:pPr>
            <a:endParaRPr lang="en-US" dirty="0"/>
          </a:p>
        </p:txBody>
      </p:sp>
      <p:pic>
        <p:nvPicPr>
          <p:cNvPr id="4" name="Picture 3" descr="7e4269a4cdec4c360ae0da0de8dc1c9a.png"/>
          <p:cNvPicPr>
            <a:picLocks noChangeAspect="1"/>
          </p:cNvPicPr>
          <p:nvPr/>
        </p:nvPicPr>
        <p:blipFill>
          <a:blip r:embed="rId2"/>
          <a:stretch>
            <a:fillRect/>
          </a:stretch>
        </p:blipFill>
        <p:spPr>
          <a:xfrm>
            <a:off x="1066800" y="2362200"/>
            <a:ext cx="6858000" cy="35189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610600" cy="6324600"/>
          </a:xfrm>
        </p:spPr>
        <p:txBody>
          <a:bodyPr>
            <a:normAutofit lnSpcReduction="10000"/>
          </a:bodyPr>
          <a:lstStyle/>
          <a:p>
            <a:r>
              <a:rPr lang="en-US" b="1" dirty="0"/>
              <a:t>Alignment</a:t>
            </a:r>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r>
              <a:rPr lang="en-US" sz="2000" dirty="0"/>
              <a:t>Along an imagined line, arrange items that are connected.</a:t>
            </a:r>
          </a:p>
          <a:p>
            <a:pPr>
              <a:buFont typeface="Wingdings" pitchFamily="2" charset="2"/>
              <a:buChar char="Ø"/>
            </a:pPr>
            <a:r>
              <a:rPr lang="en-US" sz="2000" dirty="0"/>
              <a:t>When text on a page is properly aligned to the margin, it is easier to read and understand. </a:t>
            </a:r>
          </a:p>
          <a:p>
            <a:pPr>
              <a:buFont typeface="Wingdings" pitchFamily="2" charset="2"/>
              <a:buChar char="Ø"/>
            </a:pPr>
            <a:r>
              <a:rPr lang="en-US" sz="2000" dirty="0"/>
              <a:t>Every design should have alignment applied to it.</a:t>
            </a:r>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None/>
            </a:pPr>
            <a:endParaRPr lang="en-US" sz="2000" dirty="0"/>
          </a:p>
          <a:p>
            <a:pPr>
              <a:buFont typeface="Wingdings" pitchFamily="2" charset="2"/>
              <a:buChar char="Ø"/>
            </a:pPr>
            <a:endParaRPr lang="en-US" sz="2000" dirty="0"/>
          </a:p>
          <a:p>
            <a:pPr>
              <a:buNone/>
            </a:pPr>
            <a:r>
              <a:rPr lang="en-US" sz="1400" i="1" dirty="0"/>
              <a:t>                                 </a:t>
            </a:r>
          </a:p>
          <a:p>
            <a:pPr>
              <a:buNone/>
            </a:pPr>
            <a:r>
              <a:rPr lang="en-US" sz="1400" i="1" dirty="0"/>
              <a:t>                               The alignment of text organizes the categories on the resume.</a:t>
            </a:r>
            <a:endParaRPr lang="en-US" sz="14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None/>
            </a:pPr>
            <a:endParaRPr lang="en-US" sz="2000" i="1" dirty="0"/>
          </a:p>
          <a:p>
            <a:pPr>
              <a:buNone/>
            </a:pPr>
            <a:endParaRPr lang="en-US" sz="1400" i="1" dirty="0"/>
          </a:p>
        </p:txBody>
      </p:sp>
      <p:pic>
        <p:nvPicPr>
          <p:cNvPr id="4" name="Picture 3" descr="d9648ea4c33171b615facf49f6204512.png"/>
          <p:cNvPicPr>
            <a:picLocks noChangeAspect="1"/>
          </p:cNvPicPr>
          <p:nvPr/>
        </p:nvPicPr>
        <p:blipFill>
          <a:blip r:embed="rId2" cstate="print"/>
          <a:stretch>
            <a:fillRect/>
          </a:stretch>
        </p:blipFill>
        <p:spPr>
          <a:xfrm>
            <a:off x="1828800" y="3048000"/>
            <a:ext cx="4416289" cy="3276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81000" y="1600200"/>
            <a:ext cx="8229600" cy="4525963"/>
          </a:xfrm>
        </p:spPr>
        <p:txBody>
          <a:bodyPr/>
          <a:lstStyle/>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endParaRPr lang="en-US" sz="1400" i="1" dirty="0"/>
          </a:p>
          <a:p>
            <a:pPr>
              <a:buNone/>
            </a:pPr>
            <a:r>
              <a:rPr lang="en-US" sz="1400" i="1" dirty="0"/>
              <a:t>                  </a:t>
            </a:r>
          </a:p>
          <a:p>
            <a:pPr>
              <a:buNone/>
            </a:pPr>
            <a:r>
              <a:rPr lang="en-US" sz="1400" i="1" dirty="0"/>
              <a:t>                      The alignment of text and images in this ad creates a polished and professional look</a:t>
            </a:r>
            <a:endParaRPr lang="en-US" sz="1400" dirty="0"/>
          </a:p>
        </p:txBody>
      </p:sp>
      <p:pic>
        <p:nvPicPr>
          <p:cNvPr id="7" name="Picture 6" descr="c8e8fefbed00298cc91878c8731f29f9.png"/>
          <p:cNvPicPr>
            <a:picLocks noChangeAspect="1"/>
          </p:cNvPicPr>
          <p:nvPr/>
        </p:nvPicPr>
        <p:blipFill>
          <a:blip r:embed="rId2"/>
          <a:stretch>
            <a:fillRect/>
          </a:stretch>
        </p:blipFill>
        <p:spPr>
          <a:xfrm>
            <a:off x="1371600" y="1524000"/>
            <a:ext cx="6400800" cy="3886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81000"/>
            <a:ext cx="8839200" cy="6172200"/>
          </a:xfrm>
        </p:spPr>
        <p:txBody>
          <a:bodyPr/>
          <a:lstStyle/>
          <a:p>
            <a:r>
              <a:rPr lang="en-US" dirty="0"/>
              <a:t>Proximity</a:t>
            </a:r>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r>
              <a:rPr lang="en-US" sz="2000" dirty="0"/>
              <a:t>Closely group content items that are related to one another.</a:t>
            </a:r>
          </a:p>
          <a:p>
            <a:pPr>
              <a:buFont typeface="Wingdings" pitchFamily="2" charset="2"/>
              <a:buChar char="Ø"/>
            </a:pPr>
            <a:r>
              <a:rPr lang="en-US" sz="2000" dirty="0"/>
              <a:t>Separate items that are unrelated</a:t>
            </a:r>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None/>
            </a:pPr>
            <a:r>
              <a:rPr lang="en-US" sz="1400" dirty="0"/>
              <a:t>                                </a:t>
            </a:r>
          </a:p>
          <a:p>
            <a:pPr>
              <a:buNone/>
            </a:pPr>
            <a:r>
              <a:rPr lang="en-US" sz="1400" dirty="0"/>
              <a:t>        </a:t>
            </a:r>
            <a:r>
              <a:rPr lang="en-US" sz="1200" dirty="0"/>
              <a:t>Proximity helps in the structuring of this Excel spreadsheet. The spreadsheet's title and subtitle are separated  from the rest.</a:t>
            </a:r>
          </a:p>
        </p:txBody>
      </p:sp>
      <p:pic>
        <p:nvPicPr>
          <p:cNvPr id="4" name="Picture 3" descr="2c17fbb6f47b4e6a3b5a6afaea90365a.png"/>
          <p:cNvPicPr>
            <a:picLocks noChangeAspect="1"/>
          </p:cNvPicPr>
          <p:nvPr/>
        </p:nvPicPr>
        <p:blipFill>
          <a:blip r:embed="rId2"/>
          <a:stretch>
            <a:fillRect/>
          </a:stretch>
        </p:blipFill>
        <p:spPr>
          <a:xfrm>
            <a:off x="762000" y="2895600"/>
            <a:ext cx="7465143" cy="29293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Screen Design</a:t>
            </a:r>
          </a:p>
        </p:txBody>
      </p:sp>
      <p:sp>
        <p:nvSpPr>
          <p:cNvPr id="3" name="Content Placeholder 2"/>
          <p:cNvSpPr>
            <a:spLocks noGrp="1"/>
          </p:cNvSpPr>
          <p:nvPr>
            <p:ph sz="quarter" idx="1"/>
          </p:nvPr>
        </p:nvSpPr>
        <p:spPr/>
        <p:txBody>
          <a:bodyPr>
            <a:normAutofit/>
          </a:bodyPr>
          <a:lstStyle/>
          <a:p>
            <a:endParaRPr lang="en-US" sz="2000" dirty="0">
              <a:latin typeface="+mj-lt"/>
              <a:cs typeface="Arial" pitchFamily="34" charset="0"/>
            </a:endParaRPr>
          </a:p>
          <a:p>
            <a:endParaRPr lang="en-US" sz="2000" dirty="0">
              <a:latin typeface="+mj-lt"/>
              <a:cs typeface="Arial" pitchFamily="34" charset="0"/>
            </a:endParaRPr>
          </a:p>
          <a:p>
            <a:r>
              <a:rPr lang="en-US" sz="2000" dirty="0">
                <a:latin typeface="+mj-lt"/>
                <a:cs typeface="Arial" pitchFamily="34" charset="0"/>
              </a:rPr>
              <a:t>At 1970s screen usually had a lot of fields with cryptic and frequently incomprehensible captions. It was visually complex, and it frequently featured a command area that required the user to recall what had to be typed into it. To understand ambiguous messages, it was frequently necessary to consult a guide. </a:t>
            </a:r>
          </a:p>
          <a:p>
            <a:endParaRPr lang="en-US" sz="2000" dirty="0">
              <a:latin typeface="+mj-lt"/>
              <a:cs typeface="Arial" pitchFamily="34" charset="0"/>
            </a:endParaRPr>
          </a:p>
          <a:p>
            <a:endParaRPr lang="en-US" sz="2000" dirty="0">
              <a:latin typeface="+mj-lt"/>
              <a:cs typeface="Arial" pitchFamily="34" charset="0"/>
            </a:endParaRPr>
          </a:p>
          <a:p>
            <a:r>
              <a:rPr lang="en-US" sz="2000" dirty="0">
                <a:latin typeface="+mj-lt"/>
                <a:cs typeface="Arial" pitchFamily="34" charset="0"/>
              </a:rPr>
              <a:t>Using this type of screen effectively took a lot of practice and patience.</a:t>
            </a:r>
          </a:p>
          <a:p>
            <a:pPr>
              <a:buNone/>
            </a:pPr>
            <a:endParaRPr lang="en-US" sz="2000" dirty="0">
              <a:latin typeface="+mj-lt"/>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152400" y="990600"/>
            <a:ext cx="8839200" cy="5410200"/>
          </a:xfrm>
        </p:spPr>
        <p:txBody>
          <a:bodyPr>
            <a:normAutofit fontScale="77500" lnSpcReduction="20000"/>
          </a:bodyPr>
          <a:lstStyle/>
          <a:p>
            <a:pPr>
              <a:buNone/>
            </a:pPr>
            <a:endParaRPr lang="en-US" sz="12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endParaRPr lang="en-US" sz="2000" dirty="0"/>
          </a:p>
          <a:p>
            <a:pPr>
              <a:buFont typeface="Wingdings" pitchFamily="2" charset="2"/>
              <a:buChar char="Ø"/>
            </a:pPr>
            <a:r>
              <a:rPr lang="en-US" sz="2000" dirty="0"/>
              <a:t>For example, captions placed near photos on a page layout show that they describe the photos they are near</a:t>
            </a:r>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endParaRPr lang="en-US" sz="1200" dirty="0"/>
          </a:p>
          <a:p>
            <a:pPr>
              <a:buNone/>
            </a:pPr>
            <a:r>
              <a:rPr lang="en-US" sz="1200" dirty="0"/>
              <a:t>                    </a:t>
            </a:r>
          </a:p>
          <a:p>
            <a:pPr>
              <a:buNone/>
            </a:pPr>
            <a:r>
              <a:rPr lang="en-US" sz="1200" dirty="0"/>
              <a:t>                         </a:t>
            </a:r>
          </a:p>
          <a:p>
            <a:pPr>
              <a:buNone/>
            </a:pPr>
            <a:r>
              <a:rPr lang="en-US" sz="1200" dirty="0"/>
              <a:t>                 </a:t>
            </a:r>
          </a:p>
          <a:p>
            <a:pPr>
              <a:buNone/>
            </a:pPr>
            <a:r>
              <a:rPr lang="en-US" sz="1500" dirty="0"/>
              <a:t>                     </a:t>
            </a:r>
          </a:p>
          <a:p>
            <a:pPr>
              <a:buNone/>
            </a:pPr>
            <a:r>
              <a:rPr lang="en-US" sz="1500" dirty="0"/>
              <a:t>                    The navigation bar's links are grouped by proximity. Each bottle's image, title, and price are also grouped together.</a:t>
            </a:r>
          </a:p>
        </p:txBody>
      </p:sp>
      <p:pic>
        <p:nvPicPr>
          <p:cNvPr id="5" name="Picture 4" descr="faccc18f245b890e40566c49850bf940.png"/>
          <p:cNvPicPr>
            <a:picLocks noChangeAspect="1"/>
          </p:cNvPicPr>
          <p:nvPr/>
        </p:nvPicPr>
        <p:blipFill>
          <a:blip r:embed="rId2" cstate="print"/>
          <a:stretch>
            <a:fillRect/>
          </a:stretch>
        </p:blipFill>
        <p:spPr>
          <a:xfrm>
            <a:off x="2057400" y="2590800"/>
            <a:ext cx="4572000" cy="339810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endParaRPr lang="en-US" dirty="0"/>
          </a:p>
          <a:p>
            <a:pPr>
              <a:buNone/>
            </a:pPr>
            <a:endParaRPr lang="en-US" dirty="0"/>
          </a:p>
          <a:p>
            <a:pPr>
              <a:buNone/>
            </a:pPr>
            <a:endParaRPr lang="en-US" dirty="0"/>
          </a:p>
          <a:p>
            <a:pPr>
              <a:buNone/>
            </a:pPr>
            <a:r>
              <a:rPr lang="en-US" sz="4000" b="1" i="1"/>
              <a:t>                  THANK </a:t>
            </a:r>
            <a:r>
              <a:rPr lang="en-US" sz="4000" b="1" i="1" dirty="0"/>
              <a:t>YOU</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png"/>
          <p:cNvPicPr>
            <a:picLocks noGrp="1" noChangeAspect="1"/>
          </p:cNvPicPr>
          <p:nvPr>
            <p:ph sz="quarter" idx="1"/>
          </p:nvPr>
        </p:nvPicPr>
        <p:blipFill>
          <a:blip r:embed="rId2"/>
          <a:stretch>
            <a:fillRect/>
          </a:stretch>
        </p:blipFill>
        <p:spPr>
          <a:xfrm>
            <a:off x="1371600" y="2057400"/>
            <a:ext cx="6553200" cy="3657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248400"/>
          </a:xfrm>
        </p:spPr>
        <p:txBody>
          <a:bodyPr>
            <a:normAutofit/>
          </a:bodyPr>
          <a:lstStyle/>
          <a:p>
            <a:endParaRPr lang="en-US" sz="2000" dirty="0"/>
          </a:p>
          <a:p>
            <a:endParaRPr lang="en-US" sz="2000" dirty="0"/>
          </a:p>
          <a:p>
            <a:endParaRPr lang="en-US" sz="2000" dirty="0"/>
          </a:p>
          <a:p>
            <a:r>
              <a:rPr lang="en-US" sz="2000" dirty="0"/>
              <a:t>At 1980s screen design was improved by displaying clear and meaningful field captions, as well as showing commands on the screen and allowing them to be executed using function keys. Messages became clearer as well. </a:t>
            </a:r>
          </a:p>
          <a:p>
            <a:pPr>
              <a:buNone/>
            </a:pPr>
            <a:endParaRPr lang="en-US" sz="2000" dirty="0"/>
          </a:p>
        </p:txBody>
      </p:sp>
      <p:pic>
        <p:nvPicPr>
          <p:cNvPr id="4" name="Picture 3" descr="images (1).png"/>
          <p:cNvPicPr>
            <a:picLocks noChangeAspect="1"/>
          </p:cNvPicPr>
          <p:nvPr/>
        </p:nvPicPr>
        <p:blipFill>
          <a:blip r:embed="rId2"/>
          <a:stretch>
            <a:fillRect/>
          </a:stretch>
        </p:blipFill>
        <p:spPr>
          <a:xfrm>
            <a:off x="1066800" y="2971800"/>
            <a:ext cx="6477000" cy="3352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96000"/>
          </a:xfrm>
        </p:spPr>
        <p:txBody>
          <a:bodyPr>
            <a:normAutofit lnSpcReduction="10000"/>
          </a:bodyPr>
          <a:lstStyle/>
          <a:p>
            <a:endParaRPr lang="en-US" sz="2000" dirty="0"/>
          </a:p>
          <a:p>
            <a:endParaRPr lang="en-US" sz="2000" dirty="0"/>
          </a:p>
          <a:p>
            <a:endParaRPr lang="en-US" sz="2000" dirty="0"/>
          </a:p>
          <a:p>
            <a:r>
              <a:rPr lang="en-US" sz="2000" dirty="0"/>
              <a:t>In the 1990s, our understanding of what makes a good screen design grew even more.</a:t>
            </a:r>
          </a:p>
          <a:p>
            <a:endParaRPr lang="en-US" sz="2000" dirty="0"/>
          </a:p>
          <a:p>
            <a:endParaRPr lang="en-US" sz="2000" dirty="0"/>
          </a:p>
          <a:p>
            <a:r>
              <a:rPr lang="en-US" sz="2000" dirty="0"/>
              <a:t>Different font sizes and styles, line thickness, and colors were also supplied as characteristics of elements. Many other types of controls were added to the entry field, such as list boxes, drop-down combo boxes, spin boxes, and so on.</a:t>
            </a:r>
          </a:p>
          <a:p>
            <a:endParaRPr lang="en-US" sz="2000" dirty="0"/>
          </a:p>
          <a:p>
            <a:endParaRPr lang="en-US" sz="2000" dirty="0"/>
          </a:p>
          <a:p>
            <a:r>
              <a:rPr lang="en-US" sz="2000" dirty="0"/>
              <a:t>These updated controls were significantly more helpful in boosting  users experience, as they now just allow selection from a list rather than needing a key entry to be recalled. Completion aids were removed from screens, and new listing controls were added in their place.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Grp="1" noChangeAspect="1"/>
          </p:cNvPicPr>
          <p:nvPr>
            <p:ph sz="quarter" idx="1"/>
          </p:nvPr>
        </p:nvPicPr>
        <p:blipFill>
          <a:blip r:embed="rId2"/>
          <a:stretch>
            <a:fillRect/>
          </a:stretch>
        </p:blipFill>
        <p:spPr>
          <a:xfrm>
            <a:off x="1052094" y="1981200"/>
            <a:ext cx="6872706" cy="40386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screen users want?</a:t>
            </a:r>
          </a:p>
        </p:txBody>
      </p:sp>
      <p:sp>
        <p:nvSpPr>
          <p:cNvPr id="3" name="Content Placeholder 2"/>
          <p:cNvSpPr>
            <a:spLocks noGrp="1"/>
          </p:cNvSpPr>
          <p:nvPr>
            <p:ph sz="quarter" idx="1"/>
          </p:nvPr>
        </p:nvSpPr>
        <p:spPr/>
        <p:txBody>
          <a:bodyPr>
            <a:normAutofit/>
          </a:bodyPr>
          <a:lstStyle/>
          <a:p>
            <a:r>
              <a:rPr lang="en-US" sz="2000" dirty="0"/>
              <a:t>A look that is neat, clear, and clutter-free.</a:t>
            </a:r>
          </a:p>
          <a:p>
            <a:endParaRPr lang="en-US" sz="2000" dirty="0"/>
          </a:p>
          <a:p>
            <a:r>
              <a:rPr lang="en-US" sz="2000" dirty="0"/>
              <a:t>A clear indication of what is being displayed and how it should be used.</a:t>
            </a:r>
          </a:p>
          <a:p>
            <a:pPr>
              <a:buNone/>
            </a:pPr>
            <a:endParaRPr lang="en-US" sz="2000" dirty="0"/>
          </a:p>
          <a:p>
            <a:r>
              <a:rPr lang="en-US" sz="2000" dirty="0"/>
              <a:t>Expected information is in the right place.</a:t>
            </a:r>
          </a:p>
          <a:p>
            <a:pPr>
              <a:buNone/>
            </a:pPr>
            <a:endParaRPr lang="en-US" sz="2000" dirty="0"/>
          </a:p>
          <a:p>
            <a:r>
              <a:rPr lang="en-US" sz="2000" dirty="0"/>
              <a:t>There is a clear indication of what is connected to what.</a:t>
            </a:r>
          </a:p>
          <a:p>
            <a:pPr>
              <a:buNone/>
            </a:pPr>
            <a:endParaRPr lang="en-US" sz="2000" dirty="0"/>
          </a:p>
          <a:p>
            <a:r>
              <a:rPr lang="en-US" sz="2000" dirty="0"/>
              <a:t>Plain and simple English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Layout Guidelines:</a:t>
            </a:r>
          </a:p>
        </p:txBody>
      </p:sp>
      <p:sp>
        <p:nvSpPr>
          <p:cNvPr id="3" name="Content Placeholder 2"/>
          <p:cNvSpPr>
            <a:spLocks noGrp="1"/>
          </p:cNvSpPr>
          <p:nvPr>
            <p:ph sz="quarter" idx="1"/>
          </p:nvPr>
        </p:nvSpPr>
        <p:spPr/>
        <p:txBody>
          <a:bodyPr>
            <a:normAutofit/>
          </a:bodyPr>
          <a:lstStyle/>
          <a:p>
            <a:endParaRPr lang="en-US" sz="2000" dirty="0"/>
          </a:p>
          <a:p>
            <a:endParaRPr lang="en-US" sz="2000" dirty="0"/>
          </a:p>
          <a:p>
            <a:r>
              <a:rPr lang="en-US" sz="2000" dirty="0"/>
              <a:t>Top left is where you'll find the most essential and often </a:t>
            </a:r>
            <a:r>
              <a:rPr lang="en-US" sz="2000" dirty="0" err="1"/>
              <a:t>utilised</a:t>
            </a:r>
            <a:r>
              <a:rPr lang="en-US" sz="2000" dirty="0"/>
              <a:t> items or controls.</a:t>
            </a:r>
          </a:p>
          <a:p>
            <a:endParaRPr lang="en-US" sz="2000" dirty="0"/>
          </a:p>
          <a:p>
            <a:r>
              <a:rPr lang="en-US" sz="2000" dirty="0"/>
              <a:t>Maintain top to bottom, left to right flow. </a:t>
            </a:r>
          </a:p>
          <a:p>
            <a:endParaRPr lang="en-US" sz="2000" dirty="0"/>
          </a:p>
          <a:p>
            <a:r>
              <a:rPr lang="en-US" sz="2000" dirty="0"/>
              <a:t>Aligning items, grouping elements, and using line borders to facilitate navigating through a screen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jpg"/>
          <p:cNvPicPr>
            <a:picLocks noGrp="1" noChangeAspect="1"/>
          </p:cNvPicPr>
          <p:nvPr>
            <p:ph sz="quarter" idx="1"/>
          </p:nvPr>
        </p:nvPicPr>
        <p:blipFill>
          <a:blip r:embed="rId2"/>
          <a:stretch>
            <a:fillRect/>
          </a:stretch>
        </p:blipFill>
        <p:spPr>
          <a:xfrm>
            <a:off x="175146" y="533399"/>
            <a:ext cx="3711054" cy="2971801"/>
          </a:xfrm>
        </p:spPr>
      </p:pic>
      <p:pic>
        <p:nvPicPr>
          <p:cNvPr id="5" name="Picture 4" descr="httpatomoreillycomsourceoreillyimages106343.jpg"/>
          <p:cNvPicPr>
            <a:picLocks noChangeAspect="1"/>
          </p:cNvPicPr>
          <p:nvPr/>
        </p:nvPicPr>
        <p:blipFill>
          <a:blip r:embed="rId3"/>
          <a:stretch>
            <a:fillRect/>
          </a:stretch>
        </p:blipFill>
        <p:spPr>
          <a:xfrm>
            <a:off x="4114800" y="762000"/>
            <a:ext cx="4616552" cy="2590800"/>
          </a:xfrm>
          <a:prstGeom prst="rect">
            <a:avLst/>
          </a:prstGeom>
        </p:spPr>
      </p:pic>
      <p:pic>
        <p:nvPicPr>
          <p:cNvPr id="6" name="Picture 5" descr="download (1).png"/>
          <p:cNvPicPr>
            <a:picLocks noChangeAspect="1"/>
          </p:cNvPicPr>
          <p:nvPr/>
        </p:nvPicPr>
        <p:blipFill>
          <a:blip r:embed="rId4"/>
          <a:stretch>
            <a:fillRect/>
          </a:stretch>
        </p:blipFill>
        <p:spPr>
          <a:xfrm>
            <a:off x="2133600" y="3810000"/>
            <a:ext cx="4776395" cy="2743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1638</TotalTime>
  <Words>736</Words>
  <Application>Microsoft Office PowerPoint</Application>
  <PresentationFormat>On-screen Show (4:3)</PresentationFormat>
  <Paragraphs>222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 </vt:lpstr>
      <vt:lpstr>History of Screen Design</vt:lpstr>
      <vt:lpstr>PowerPoint Presentation</vt:lpstr>
      <vt:lpstr>PowerPoint Presentation</vt:lpstr>
      <vt:lpstr>PowerPoint Presentation</vt:lpstr>
      <vt:lpstr>PowerPoint Presentation</vt:lpstr>
      <vt:lpstr>What screen users want?</vt:lpstr>
      <vt:lpstr>Screen Layout Guidelines:</vt:lpstr>
      <vt:lpstr>PowerPoint Presentation</vt:lpstr>
      <vt:lpstr>PowerPoint Presentation</vt:lpstr>
      <vt:lpstr>Focus &amp; Emphasis:</vt:lpstr>
      <vt:lpstr>PowerPoint Presentation</vt:lpstr>
      <vt:lpstr>Provide information in a clear and concise manner.</vt:lpstr>
      <vt:lpstr>Four Design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923048063504</cp:lastModifiedBy>
  <cp:revision>15</cp:revision>
  <dcterms:created xsi:type="dcterms:W3CDTF">2022-03-26T15:53:09Z</dcterms:created>
  <dcterms:modified xsi:type="dcterms:W3CDTF">2022-04-01T03:45:30Z</dcterms:modified>
</cp:coreProperties>
</file>