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8" r:id="rId6"/>
    <p:sldId id="257" r:id="rId7"/>
    <p:sldId id="276" r:id="rId8"/>
    <p:sldId id="277" r:id="rId9"/>
    <p:sldId id="261" r:id="rId10"/>
    <p:sldId id="278" r:id="rId11"/>
    <p:sldId id="279" r:id="rId12"/>
    <p:sldId id="280" r:id="rId13"/>
    <p:sldId id="271" r:id="rId14"/>
    <p:sldId id="281" r:id="rId15"/>
    <p:sldId id="282" r:id="rId16"/>
    <p:sldId id="283" r:id="rId17"/>
    <p:sldId id="284" r:id="rId18"/>
    <p:sldId id="285"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75" d="100"/>
          <a:sy n="75" d="100"/>
        </p:scale>
        <p:origin x="974" y="293"/>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31-Mar-22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31-Mar-22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31-Mar-22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31-Mar-22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31-Mar-22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31-Mar-22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31-Mar-22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31-Mar-22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31-Mar-22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31-Mar-22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31-Mar-22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31-Mar-22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Interaction styles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Muhammad Uzair (19SW45)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31-Mar-22</a:t>
            </a:fld>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dirty="0"/>
          </a:p>
        </p:txBody>
      </p:sp>
      <p:pic>
        <p:nvPicPr>
          <p:cNvPr id="1026" name="Picture 2">
            <a:extLst>
              <a:ext uri="{FF2B5EF4-FFF2-40B4-BE49-F238E27FC236}">
                <a16:creationId xmlns:a16="http://schemas.microsoft.com/office/drawing/2014/main" id="{95AE6FCB-4B93-4EAE-A113-A51BB9991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367" y="50800"/>
            <a:ext cx="45751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3D User Interfaces | The Encyclopedia of Human-Computer Interaction, 2nd Ed.">
            <a:extLst>
              <a:ext uri="{FF2B5EF4-FFF2-40B4-BE49-F238E27FC236}">
                <a16:creationId xmlns:a16="http://schemas.microsoft.com/office/drawing/2014/main" id="{8EB1862F-2E8B-447D-B9CC-F470A9A02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963" y="136525"/>
            <a:ext cx="40195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amples of multi-touch interaction for 3D spatial visualization. From... |  Download Scientific Diagram">
            <a:extLst>
              <a:ext uri="{FF2B5EF4-FFF2-40B4-BE49-F238E27FC236}">
                <a16:creationId xmlns:a16="http://schemas.microsoft.com/office/drawing/2014/main" id="{A6FF5A8A-8FA0-4981-9DEF-E89EC8EB66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05" y="3609637"/>
            <a:ext cx="4736149" cy="311183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1E184726-265F-42FA-B7FE-F87F81F6E220}"/>
              </a:ext>
            </a:extLst>
          </p:cNvPr>
          <p:cNvSpPr txBox="1"/>
          <p:nvPr/>
        </p:nvSpPr>
        <p:spPr>
          <a:xfrm>
            <a:off x="10190918" y="587221"/>
            <a:ext cx="1367161" cy="5509200"/>
          </a:xfrm>
          <a:prstGeom prst="rect">
            <a:avLst/>
          </a:prstGeom>
          <a:noFill/>
          <a:scene3d>
            <a:camera prst="obliqueBottomLeft">
              <a:rot lat="1195235" lon="19480835" rev="190979"/>
            </a:camera>
            <a:lightRig rig="flat" dir="t"/>
          </a:scene3d>
        </p:spPr>
        <p:txBody>
          <a:bodyPr wrap="square" rtlCol="0">
            <a:spAutoFit/>
            <a:sp3d extrusionH="247650" contourW="12700" prstMaterial="powder">
              <a:contourClr>
                <a:schemeClr val="tx1"/>
              </a:contourClr>
            </a:sp3d>
          </a:bodyPr>
          <a:lstStyle/>
          <a:p>
            <a:pPr algn="ctr"/>
            <a:r>
              <a:rPr lang="en-US" sz="4400" b="1" dirty="0">
                <a:effectLst>
                  <a:outerShdw blurRad="38100" dist="38100" dir="2700000" algn="tl">
                    <a:srgbClr val="000000">
                      <a:alpha val="43137"/>
                    </a:srgbClr>
                  </a:outerShdw>
                </a:effectLst>
              </a:rPr>
              <a:t>E</a:t>
            </a:r>
          </a:p>
          <a:p>
            <a:pPr algn="ctr"/>
            <a:r>
              <a:rPr lang="en-US" sz="4400" b="1" dirty="0">
                <a:effectLst>
                  <a:outerShdw blurRad="38100" dist="38100" dir="2700000" algn="tl">
                    <a:srgbClr val="000000">
                      <a:alpha val="43137"/>
                    </a:srgbClr>
                  </a:outerShdw>
                </a:effectLst>
              </a:rPr>
              <a:t>X</a:t>
            </a:r>
          </a:p>
          <a:p>
            <a:pPr algn="ctr"/>
            <a:r>
              <a:rPr lang="en-US" sz="4400" b="1" dirty="0">
                <a:effectLst>
                  <a:outerShdw blurRad="38100" dist="38100" dir="2700000" algn="tl">
                    <a:srgbClr val="000000">
                      <a:alpha val="43137"/>
                    </a:srgbClr>
                  </a:outerShdw>
                </a:effectLst>
              </a:rPr>
              <a:t>A</a:t>
            </a:r>
          </a:p>
          <a:p>
            <a:pPr algn="ctr"/>
            <a:r>
              <a:rPr lang="en-US" sz="4400" b="1" dirty="0">
                <a:effectLst>
                  <a:outerShdw blurRad="38100" dist="38100" dir="2700000" algn="tl">
                    <a:srgbClr val="000000">
                      <a:alpha val="43137"/>
                    </a:srgbClr>
                  </a:outerShdw>
                </a:effectLst>
              </a:rPr>
              <a:t>M</a:t>
            </a:r>
          </a:p>
          <a:p>
            <a:pPr algn="ctr"/>
            <a:r>
              <a:rPr lang="en-US" sz="4400" b="1" dirty="0">
                <a:effectLst>
                  <a:outerShdw blurRad="38100" dist="38100" dir="2700000" algn="tl">
                    <a:srgbClr val="000000">
                      <a:alpha val="43137"/>
                    </a:srgbClr>
                  </a:outerShdw>
                </a:effectLst>
              </a:rPr>
              <a:t>P</a:t>
            </a:r>
          </a:p>
          <a:p>
            <a:pPr algn="ctr"/>
            <a:r>
              <a:rPr lang="en-US" sz="4400" b="1" dirty="0">
                <a:effectLst>
                  <a:outerShdw blurRad="38100" dist="38100" dir="2700000" algn="tl">
                    <a:srgbClr val="000000">
                      <a:alpha val="43137"/>
                    </a:srgbClr>
                  </a:outerShdw>
                </a:effectLst>
              </a:rPr>
              <a:t>L</a:t>
            </a:r>
          </a:p>
          <a:p>
            <a:pPr algn="ctr"/>
            <a:r>
              <a:rPr lang="en-US" sz="4400" b="1" dirty="0">
                <a:effectLst>
                  <a:outerShdw blurRad="38100" dist="38100" dir="2700000" algn="tl">
                    <a:srgbClr val="000000">
                      <a:alpha val="43137"/>
                    </a:srgbClr>
                  </a:outerShdw>
                </a:effectLst>
              </a:rPr>
              <a:t>E</a:t>
            </a:r>
          </a:p>
          <a:p>
            <a:pPr algn="ctr"/>
            <a:r>
              <a:rPr lang="en-US" sz="4400" b="1" dirty="0">
                <a:effectLst>
                  <a:outerShdw blurRad="38100" dist="38100" dir="2700000" algn="tl">
                    <a:srgbClr val="000000">
                      <a:alpha val="43137"/>
                    </a:srgbClr>
                  </a:outerShdw>
                </a:effectLst>
              </a:rPr>
              <a:t>S</a:t>
            </a:r>
          </a:p>
        </p:txBody>
      </p:sp>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7A4CAF2-7A7A-4F3A-9A8F-600486C15B7C}"/>
              </a:ext>
            </a:extLst>
          </p:cNvPr>
          <p:cNvSpPr>
            <a:spLocks noGrp="1"/>
          </p:cNvSpPr>
          <p:nvPr>
            <p:ph type="title"/>
          </p:nvPr>
        </p:nvSpPr>
        <p:spPr/>
        <p:txBody>
          <a:bodyPr/>
          <a:lstStyle/>
          <a:p>
            <a:r>
              <a:rPr lang="en-US" dirty="0"/>
              <a:t>Question/Answer interfaces</a:t>
            </a:r>
          </a:p>
        </p:txBody>
      </p:sp>
      <p:sp>
        <p:nvSpPr>
          <p:cNvPr id="19" name="Text Placeholder 18">
            <a:extLst>
              <a:ext uri="{FF2B5EF4-FFF2-40B4-BE49-F238E27FC236}">
                <a16:creationId xmlns:a16="http://schemas.microsoft.com/office/drawing/2014/main" id="{D41235AE-3C44-4CD3-90EB-FFE15054197F}"/>
              </a:ext>
            </a:extLst>
          </p:cNvPr>
          <p:cNvSpPr>
            <a:spLocks noGrp="1"/>
          </p:cNvSpPr>
          <p:nvPr>
            <p:ph type="body" idx="1"/>
          </p:nvPr>
        </p:nvSpPr>
        <p:spPr/>
        <p:txBody>
          <a:bodyPr/>
          <a:lstStyle/>
          <a:p>
            <a:r>
              <a:rPr lang="en-US" dirty="0"/>
              <a:t>In a question-and-answer interface, the computer displays a question to the user on the display. To interact, the user enters an answer (via a keyboard stroke or a mouse click), and the computer then acts on that input information in a preprogrammed manner, typically by moving to the next question.</a:t>
            </a:r>
          </a:p>
          <a:p>
            <a:r>
              <a:rPr lang="en-US" dirty="0"/>
              <a:t>Examples : dialogue boxes, install wizards etc.</a:t>
            </a:r>
          </a:p>
        </p:txBody>
      </p:sp>
      <p:sp>
        <p:nvSpPr>
          <p:cNvPr id="15" name="Date Placeholder 14">
            <a:extLst>
              <a:ext uri="{FF2B5EF4-FFF2-40B4-BE49-F238E27FC236}">
                <a16:creationId xmlns:a16="http://schemas.microsoft.com/office/drawing/2014/main" id="{BC5174CB-C7DE-497C-A7CE-46BA10742699}"/>
              </a:ext>
            </a:extLst>
          </p:cNvPr>
          <p:cNvSpPr>
            <a:spLocks noGrp="1"/>
          </p:cNvSpPr>
          <p:nvPr>
            <p:ph type="dt" sz="half" idx="10"/>
          </p:nvPr>
        </p:nvSpPr>
        <p:spPr/>
        <p:txBody>
          <a:bodyPr/>
          <a:lstStyle/>
          <a:p>
            <a:fld id="{9A85C5CA-AE29-AB4C-8F85-0373C72001D8}" type="datetime1">
              <a:rPr lang="en-US" smtClean="0"/>
              <a:pPr/>
              <a:t>31-Mar-22</a:t>
            </a:fld>
            <a:endParaRPr lang="en-US" dirty="0"/>
          </a:p>
        </p:txBody>
      </p:sp>
      <p:sp>
        <p:nvSpPr>
          <p:cNvPr id="16" name="Footer Placeholder 15">
            <a:extLst>
              <a:ext uri="{FF2B5EF4-FFF2-40B4-BE49-F238E27FC236}">
                <a16:creationId xmlns:a16="http://schemas.microsoft.com/office/drawing/2014/main" id="{7F31E077-B5ED-4F14-872D-76FD901BF8F0}"/>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F52E54DA-AD08-4721-9E18-617FF34C7D21}"/>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12425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E8FE981-B3BF-4CF8-87DD-4BD596C4E9FC}"/>
              </a:ext>
            </a:extLst>
          </p:cNvPr>
          <p:cNvSpPr>
            <a:spLocks noGrp="1"/>
          </p:cNvSpPr>
          <p:nvPr>
            <p:ph idx="1"/>
          </p:nvPr>
        </p:nvSpPr>
        <p:spPr>
          <a:xfrm>
            <a:off x="1167493" y="2528203"/>
            <a:ext cx="5206674" cy="2828613"/>
          </a:xfrm>
        </p:spPr>
        <p:txBody>
          <a:bodyPr/>
          <a:lstStyle/>
          <a:p>
            <a:pPr marL="342900" indent="-342900">
              <a:buFont typeface="Arial" panose="020B0604020202020204" pitchFamily="34" charset="0"/>
              <a:buChar char="•"/>
            </a:pPr>
            <a:r>
              <a:rPr lang="en-US" dirty="0"/>
              <a:t>Light weight (low memory requirements)</a:t>
            </a:r>
          </a:p>
          <a:p>
            <a:pPr marL="342900" indent="-342900">
              <a:buFont typeface="Arial" panose="020B0604020202020204" pitchFamily="34" charset="0"/>
              <a:buChar char="•"/>
            </a:pPr>
            <a:r>
              <a:rPr lang="en-US" dirty="0"/>
              <a:t>Self explanatory</a:t>
            </a:r>
          </a:p>
          <a:p>
            <a:pPr marL="342900" indent="-342900">
              <a:buFont typeface="Arial" panose="020B0604020202020204" pitchFamily="34" charset="0"/>
              <a:buChar char="•"/>
            </a:pPr>
            <a:r>
              <a:rPr lang="en-US" dirty="0"/>
              <a:t>Fit for novice users</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4D2E9063-B16B-457C-8B4F-91B5654D4DBA}"/>
              </a:ext>
            </a:extLst>
          </p:cNvPr>
          <p:cNvSpPr>
            <a:spLocks noGrp="1"/>
          </p:cNvSpPr>
          <p:nvPr>
            <p:ph type="dt" sz="half" idx="2"/>
          </p:nvPr>
        </p:nvSpPr>
        <p:spPr/>
        <p:txBody>
          <a:bodyPr/>
          <a:lstStyle/>
          <a:p>
            <a:fld id="{F5592931-05C6-8543-8B6E-A8BD29BD5C2B}" type="datetime1">
              <a:rPr lang="en-US" smtClean="0"/>
              <a:pPr/>
              <a:t>31-Mar-22</a:t>
            </a:fld>
            <a:endParaRPr lang="en-US" dirty="0"/>
          </a:p>
        </p:txBody>
      </p:sp>
      <p:sp>
        <p:nvSpPr>
          <p:cNvPr id="5" name="Footer Placeholder 4">
            <a:extLst>
              <a:ext uri="{FF2B5EF4-FFF2-40B4-BE49-F238E27FC236}">
                <a16:creationId xmlns:a16="http://schemas.microsoft.com/office/drawing/2014/main" id="{6F474015-81C3-4B2E-AF9C-48775F3B5A5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E6017B1-505B-47AA-A243-B9757D8B1368}"/>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9" name="Content Placeholder 8">
            <a:extLst>
              <a:ext uri="{FF2B5EF4-FFF2-40B4-BE49-F238E27FC236}">
                <a16:creationId xmlns:a16="http://schemas.microsoft.com/office/drawing/2014/main" id="{471AEE9B-2431-40AD-96DA-B1EA2C5158DA}"/>
              </a:ext>
            </a:extLst>
          </p:cNvPr>
          <p:cNvSpPr>
            <a:spLocks noGrp="1"/>
          </p:cNvSpPr>
          <p:nvPr>
            <p:ph idx="10"/>
          </p:nvPr>
        </p:nvSpPr>
        <p:spPr/>
        <p:txBody>
          <a:bodyPr/>
          <a:lstStyle/>
          <a:p>
            <a:pPr marL="342900" indent="-342900">
              <a:buFont typeface="Arial" panose="020B0604020202020204" pitchFamily="34" charset="0"/>
              <a:buChar char="•"/>
            </a:pPr>
            <a:r>
              <a:rPr lang="en-US" dirty="0"/>
              <a:t>Limited functionality</a:t>
            </a:r>
          </a:p>
          <a:p>
            <a:pPr marL="342900" indent="-342900">
              <a:buFont typeface="Arial" panose="020B0604020202020204" pitchFamily="34" charset="0"/>
              <a:buChar char="•"/>
            </a:pPr>
            <a:r>
              <a:rPr lang="en-US" dirty="0"/>
              <a:t>Requires valid input</a:t>
            </a:r>
          </a:p>
        </p:txBody>
      </p:sp>
      <p:sp>
        <p:nvSpPr>
          <p:cNvPr id="10" name="Content Placeholder 9">
            <a:extLst>
              <a:ext uri="{FF2B5EF4-FFF2-40B4-BE49-F238E27FC236}">
                <a16:creationId xmlns:a16="http://schemas.microsoft.com/office/drawing/2014/main" id="{15568AA4-14B7-4D36-AB08-6A14A61C4569}"/>
              </a:ext>
            </a:extLst>
          </p:cNvPr>
          <p:cNvSpPr>
            <a:spLocks noGrp="1"/>
          </p:cNvSpPr>
          <p:nvPr>
            <p:ph idx="11"/>
          </p:nvPr>
        </p:nvSpPr>
        <p:spPr/>
        <p:txBody>
          <a:bodyPr/>
          <a:lstStyle/>
          <a:p>
            <a:r>
              <a:rPr lang="en-US" dirty="0"/>
              <a:t>advantages</a:t>
            </a:r>
          </a:p>
        </p:txBody>
      </p:sp>
      <p:sp>
        <p:nvSpPr>
          <p:cNvPr id="11" name="Content Placeholder 10">
            <a:extLst>
              <a:ext uri="{FF2B5EF4-FFF2-40B4-BE49-F238E27FC236}">
                <a16:creationId xmlns:a16="http://schemas.microsoft.com/office/drawing/2014/main" id="{DEAD7649-42C1-4F95-B807-21DAA7441D93}"/>
              </a:ext>
            </a:extLst>
          </p:cNvPr>
          <p:cNvSpPr>
            <a:spLocks noGrp="1"/>
          </p:cNvSpPr>
          <p:nvPr>
            <p:ph idx="12"/>
          </p:nvPr>
        </p:nvSpPr>
        <p:spPr/>
        <p:txBody>
          <a:bodyPr/>
          <a:lstStyle/>
          <a:p>
            <a:r>
              <a:rPr lang="en-US" dirty="0"/>
              <a:t>disadvantages</a:t>
            </a:r>
          </a:p>
        </p:txBody>
      </p:sp>
    </p:spTree>
    <p:extLst>
      <p:ext uri="{BB962C8B-B14F-4D97-AF65-F5344CB8AC3E}">
        <p14:creationId xmlns:p14="http://schemas.microsoft.com/office/powerpoint/2010/main" val="275303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9C05DF-00F9-4F6E-8465-963CAC6CE44A}"/>
              </a:ext>
            </a:extLst>
          </p:cNvPr>
          <p:cNvSpPr>
            <a:spLocks noGrp="1"/>
          </p:cNvSpPr>
          <p:nvPr>
            <p:ph type="title"/>
          </p:nvPr>
        </p:nvSpPr>
        <p:spPr/>
        <p:txBody>
          <a:bodyPr/>
          <a:lstStyle/>
          <a:p>
            <a:r>
              <a:rPr lang="en-US" dirty="0"/>
              <a:t>Natural Language interfaces</a:t>
            </a:r>
          </a:p>
        </p:txBody>
      </p:sp>
      <p:sp>
        <p:nvSpPr>
          <p:cNvPr id="11" name="Content Placeholder 10">
            <a:extLst>
              <a:ext uri="{FF2B5EF4-FFF2-40B4-BE49-F238E27FC236}">
                <a16:creationId xmlns:a16="http://schemas.microsoft.com/office/drawing/2014/main" id="{9E2A8D14-C4C9-44B5-82B7-1AD550D0418A}"/>
              </a:ext>
            </a:extLst>
          </p:cNvPr>
          <p:cNvSpPr>
            <a:spLocks noGrp="1"/>
          </p:cNvSpPr>
          <p:nvPr>
            <p:ph idx="1"/>
          </p:nvPr>
        </p:nvSpPr>
        <p:spPr/>
        <p:txBody>
          <a:bodyPr/>
          <a:lstStyle/>
          <a:p>
            <a:r>
              <a:rPr lang="en-US" dirty="0"/>
              <a:t>A user interface that allows people to </a:t>
            </a:r>
            <a:r>
              <a:rPr lang="en-US"/>
              <a:t>interact using </a:t>
            </a:r>
            <a:r>
              <a:rPr lang="en-US" dirty="0"/>
              <a:t>human (natural) language, as opposed to a computer language, command line interface, or graphical user interface.</a:t>
            </a:r>
          </a:p>
          <a:p>
            <a:r>
              <a:rPr lang="en-US" dirty="0"/>
              <a:t>Natural language interfaces may be designed for understanding either written or spoken text</a:t>
            </a:r>
          </a:p>
          <a:p>
            <a:endParaRPr lang="en-US" dirty="0"/>
          </a:p>
          <a:p>
            <a:r>
              <a:rPr lang="en-US" b="0" i="0" dirty="0">
                <a:solidFill>
                  <a:srgbClr val="231F20"/>
                </a:solidFill>
                <a:effectLst/>
                <a:latin typeface="ReithSans"/>
              </a:rPr>
              <a:t>Examples: Siri, Alexa, Google Assistant or Cortana.</a:t>
            </a:r>
            <a:endParaRPr lang="en-US" dirty="0"/>
          </a:p>
        </p:txBody>
      </p:sp>
      <p:sp>
        <p:nvSpPr>
          <p:cNvPr id="4" name="Date Placeholder 3">
            <a:extLst>
              <a:ext uri="{FF2B5EF4-FFF2-40B4-BE49-F238E27FC236}">
                <a16:creationId xmlns:a16="http://schemas.microsoft.com/office/drawing/2014/main" id="{36D965FF-6329-4E68-9C25-A0FBC3016258}"/>
              </a:ext>
            </a:extLst>
          </p:cNvPr>
          <p:cNvSpPr>
            <a:spLocks noGrp="1"/>
          </p:cNvSpPr>
          <p:nvPr>
            <p:ph type="dt" sz="half" idx="2"/>
          </p:nvPr>
        </p:nvSpPr>
        <p:spPr/>
        <p:txBody>
          <a:bodyPr/>
          <a:lstStyle/>
          <a:p>
            <a:fld id="{C1583C39-01BF-7F43-854C-FBB4E9AB6B0C}" type="datetime1">
              <a:rPr lang="en-US" smtClean="0"/>
              <a:pPr/>
              <a:t>31-Mar-22</a:t>
            </a:fld>
            <a:endParaRPr lang="en-US" dirty="0"/>
          </a:p>
        </p:txBody>
      </p:sp>
      <p:sp>
        <p:nvSpPr>
          <p:cNvPr id="5" name="Footer Placeholder 4">
            <a:extLst>
              <a:ext uri="{FF2B5EF4-FFF2-40B4-BE49-F238E27FC236}">
                <a16:creationId xmlns:a16="http://schemas.microsoft.com/office/drawing/2014/main" id="{B9538773-5380-4D19-BED4-FA80306CA35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F2CEA2F-BC41-48E5-B31A-D9E329D374A6}"/>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98833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A2A7-C809-4D0F-A36B-ED404D5AA443}"/>
              </a:ext>
            </a:extLst>
          </p:cNvPr>
          <p:cNvSpPr>
            <a:spLocks noGrp="1"/>
          </p:cNvSpPr>
          <p:nvPr>
            <p:ph type="title"/>
          </p:nvPr>
        </p:nvSpPr>
        <p:spPr/>
        <p:txBody>
          <a:bodyPr/>
          <a:lstStyle/>
          <a:p>
            <a:r>
              <a:rPr lang="en-US" dirty="0"/>
              <a:t>Challenges in natural language interfaces:</a:t>
            </a:r>
          </a:p>
        </p:txBody>
      </p:sp>
      <p:sp>
        <p:nvSpPr>
          <p:cNvPr id="3" name="Content Placeholder 2">
            <a:extLst>
              <a:ext uri="{FF2B5EF4-FFF2-40B4-BE49-F238E27FC236}">
                <a16:creationId xmlns:a16="http://schemas.microsoft.com/office/drawing/2014/main" id="{392C7558-3419-417D-A12F-B7BDE5628702}"/>
              </a:ext>
            </a:extLst>
          </p:cNvPr>
          <p:cNvSpPr>
            <a:spLocks noGrp="1"/>
          </p:cNvSpPr>
          <p:nvPr>
            <p:ph idx="1"/>
          </p:nvPr>
        </p:nvSpPr>
        <p:spPr/>
        <p:txBody>
          <a:bodyPr/>
          <a:lstStyle/>
          <a:p>
            <a:pPr marL="342900" indent="-342900">
              <a:buFont typeface="Arial" panose="020B0604020202020204" pitchFamily="34" charset="0"/>
              <a:buChar char="•"/>
            </a:pPr>
            <a:r>
              <a:rPr lang="en-US" sz="2000" dirty="0">
                <a:solidFill>
                  <a:srgbClr val="231F20"/>
                </a:solidFill>
              </a:rPr>
              <a:t>Natural language interfaces can be difficult to use effectively due to the unpredictable and ambiguous nature of human speech. Variation in tone and accent can lead to misinterpretation.</a:t>
            </a:r>
          </a:p>
          <a:p>
            <a:pPr marL="342900" indent="-342900">
              <a:buFont typeface="Arial" panose="020B0604020202020204" pitchFamily="34" charset="0"/>
              <a:buChar char="•"/>
            </a:pPr>
            <a:r>
              <a:rPr lang="en-US" sz="2000" dirty="0">
                <a:solidFill>
                  <a:srgbClr val="231F20"/>
                </a:solidFill>
              </a:rPr>
              <a:t>A voice interface needs considerable amount of training to get the software to recognize what the user is saying.</a:t>
            </a:r>
          </a:p>
          <a:p>
            <a:pPr marL="342900" indent="-342900">
              <a:buFont typeface="Arial" panose="020B0604020202020204" pitchFamily="34" charset="0"/>
              <a:buChar char="•"/>
            </a:pPr>
            <a:r>
              <a:rPr lang="en-US" sz="2000" dirty="0">
                <a:solidFill>
                  <a:srgbClr val="231F20"/>
                </a:solidFill>
              </a:rPr>
              <a:t>High memory requirements</a:t>
            </a:r>
          </a:p>
          <a:p>
            <a:pPr marL="342900" indent="-342900">
              <a:buFont typeface="Arial" panose="020B0604020202020204" pitchFamily="34" charset="0"/>
              <a:buChar char="•"/>
            </a:pPr>
            <a:r>
              <a:rPr lang="en-US" sz="2000" dirty="0">
                <a:solidFill>
                  <a:srgbClr val="231F20"/>
                </a:solidFill>
              </a:rPr>
              <a:t>Information overloads (extracting relevant info from a large data set).</a:t>
            </a:r>
          </a:p>
        </p:txBody>
      </p:sp>
      <p:sp>
        <p:nvSpPr>
          <p:cNvPr id="4" name="Date Placeholder 3">
            <a:extLst>
              <a:ext uri="{FF2B5EF4-FFF2-40B4-BE49-F238E27FC236}">
                <a16:creationId xmlns:a16="http://schemas.microsoft.com/office/drawing/2014/main" id="{92E6F027-0EFB-4DE5-83F8-3C623F693D80}"/>
              </a:ext>
            </a:extLst>
          </p:cNvPr>
          <p:cNvSpPr>
            <a:spLocks noGrp="1"/>
          </p:cNvSpPr>
          <p:nvPr>
            <p:ph type="dt" sz="half" idx="2"/>
          </p:nvPr>
        </p:nvSpPr>
        <p:spPr/>
        <p:txBody>
          <a:bodyPr/>
          <a:lstStyle/>
          <a:p>
            <a:fld id="{DD9C8446-696E-6942-B6C8-CC9CAD0B34E0}" type="datetime1">
              <a:rPr lang="en-US" smtClean="0"/>
              <a:pPr/>
              <a:t>31-Mar-22</a:t>
            </a:fld>
            <a:endParaRPr lang="en-US" dirty="0"/>
          </a:p>
        </p:txBody>
      </p:sp>
      <p:sp>
        <p:nvSpPr>
          <p:cNvPr id="5" name="Footer Placeholder 4">
            <a:extLst>
              <a:ext uri="{FF2B5EF4-FFF2-40B4-BE49-F238E27FC236}">
                <a16:creationId xmlns:a16="http://schemas.microsoft.com/office/drawing/2014/main" id="{76274D07-640C-43C8-9246-2CD6BA3AB46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BE706A8-5899-49E2-A466-8DAD7AC60CB0}"/>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290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48B01D-4A87-4F8E-B577-2BF677581D7E}"/>
              </a:ext>
            </a:extLst>
          </p:cNvPr>
          <p:cNvSpPr>
            <a:spLocks noGrp="1"/>
          </p:cNvSpPr>
          <p:nvPr>
            <p:ph type="dt" sz="half" idx="2"/>
          </p:nvPr>
        </p:nvSpPr>
        <p:spPr/>
        <p:txBody>
          <a:bodyPr/>
          <a:lstStyle/>
          <a:p>
            <a:fld id="{DD9C8446-696E-6942-B6C8-CC9CAD0B34E0}" type="datetime1">
              <a:rPr lang="en-US" smtClean="0"/>
              <a:pPr/>
              <a:t>31-Mar-22</a:t>
            </a:fld>
            <a:endParaRPr lang="en-US" dirty="0"/>
          </a:p>
        </p:txBody>
      </p:sp>
      <p:sp>
        <p:nvSpPr>
          <p:cNvPr id="5" name="Footer Placeholder 4">
            <a:extLst>
              <a:ext uri="{FF2B5EF4-FFF2-40B4-BE49-F238E27FC236}">
                <a16:creationId xmlns:a16="http://schemas.microsoft.com/office/drawing/2014/main" id="{542F6F63-81C2-492E-AF92-B62716F89A5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24D9E23-3F86-40A6-8C7B-05D58FA1ADC9}"/>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8" name="Picture 7">
            <a:extLst>
              <a:ext uri="{FF2B5EF4-FFF2-40B4-BE49-F238E27FC236}">
                <a16:creationId xmlns:a16="http://schemas.microsoft.com/office/drawing/2014/main" id="{5F0F08DB-BEA9-4D47-B56E-909EF2506297}"/>
              </a:ext>
            </a:extLst>
          </p:cNvPr>
          <p:cNvPicPr>
            <a:picLocks noChangeAspect="1"/>
          </p:cNvPicPr>
          <p:nvPr/>
        </p:nvPicPr>
        <p:blipFill>
          <a:blip r:embed="rId2"/>
          <a:stretch>
            <a:fillRect/>
          </a:stretch>
        </p:blipFill>
        <p:spPr>
          <a:xfrm>
            <a:off x="492958" y="301841"/>
            <a:ext cx="3748842" cy="6858000"/>
          </a:xfrm>
          <a:prstGeom prst="rect">
            <a:avLst/>
          </a:prstGeom>
        </p:spPr>
      </p:pic>
      <p:pic>
        <p:nvPicPr>
          <p:cNvPr id="2050" name="Picture 2" descr="Amazon Alexa Has 10,000 Skills, But That Growth Creates Challenges | WIRED">
            <a:extLst>
              <a:ext uri="{FF2B5EF4-FFF2-40B4-BE49-F238E27FC236}">
                <a16:creationId xmlns:a16="http://schemas.microsoft.com/office/drawing/2014/main" id="{B7520A22-0C3E-4F89-A712-A5E0FBD70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78" y="1900363"/>
            <a:ext cx="4481819" cy="33601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ple's Siri: A cheat sheet | What is Siri &amp; How Does it Work?">
            <a:extLst>
              <a:ext uri="{FF2B5EF4-FFF2-40B4-BE49-F238E27FC236}">
                <a16:creationId xmlns:a16="http://schemas.microsoft.com/office/drawing/2014/main" id="{4363C8E6-205C-422D-9E33-4B7F2F3221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945" t="8545" r="30919" b="6019"/>
          <a:stretch/>
        </p:blipFill>
        <p:spPr bwMode="auto">
          <a:xfrm>
            <a:off x="9053175" y="1181239"/>
            <a:ext cx="2986005" cy="52977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3525678-4E94-40EA-8462-54C758085AA4}"/>
              </a:ext>
            </a:extLst>
          </p:cNvPr>
          <p:cNvSpPr txBox="1"/>
          <p:nvPr/>
        </p:nvSpPr>
        <p:spPr>
          <a:xfrm>
            <a:off x="6262456" y="1515772"/>
            <a:ext cx="1890944" cy="369332"/>
          </a:xfrm>
          <a:prstGeom prst="rect">
            <a:avLst/>
          </a:prstGeom>
          <a:noFill/>
        </p:spPr>
        <p:txBody>
          <a:bodyPr wrap="square" rtlCol="0">
            <a:spAutoFit/>
          </a:bodyPr>
          <a:lstStyle/>
          <a:p>
            <a:r>
              <a:rPr lang="en-US" dirty="0"/>
              <a:t>Alexa</a:t>
            </a:r>
          </a:p>
        </p:txBody>
      </p:sp>
      <p:sp>
        <p:nvSpPr>
          <p:cNvPr id="10" name="TextBox 9">
            <a:extLst>
              <a:ext uri="{FF2B5EF4-FFF2-40B4-BE49-F238E27FC236}">
                <a16:creationId xmlns:a16="http://schemas.microsoft.com/office/drawing/2014/main" id="{1EB4C232-77BB-4681-A014-C7C15A8C2CF6}"/>
              </a:ext>
            </a:extLst>
          </p:cNvPr>
          <p:cNvSpPr txBox="1"/>
          <p:nvPr/>
        </p:nvSpPr>
        <p:spPr>
          <a:xfrm>
            <a:off x="9800948" y="798990"/>
            <a:ext cx="1642369" cy="369332"/>
          </a:xfrm>
          <a:prstGeom prst="rect">
            <a:avLst/>
          </a:prstGeom>
          <a:noFill/>
        </p:spPr>
        <p:txBody>
          <a:bodyPr wrap="square" rtlCol="0">
            <a:spAutoFit/>
          </a:bodyPr>
          <a:lstStyle/>
          <a:p>
            <a:r>
              <a:rPr lang="en-US" dirty="0"/>
              <a:t>SIRI</a:t>
            </a:r>
          </a:p>
        </p:txBody>
      </p:sp>
    </p:spTree>
    <p:extLst>
      <p:ext uri="{BB962C8B-B14F-4D97-AF65-F5344CB8AC3E}">
        <p14:creationId xmlns:p14="http://schemas.microsoft.com/office/powerpoint/2010/main" val="200976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Interaction Style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The way a user communicates (interacts) with a computer system to carry out a certain task is defined as an interaction style.</a:t>
            </a:r>
          </a:p>
          <a:p>
            <a:r>
              <a:rPr lang="en-US" dirty="0"/>
              <a:t>Many different kinds of interaction styles were developed over the years of the still ongoing technological evolution.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31-Mar-22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Table of 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pPr marL="457200" indent="-457200">
              <a:buFont typeface="Arial" panose="020B0604020202020204" pitchFamily="34" charset="0"/>
              <a:buChar char="•"/>
            </a:pPr>
            <a:r>
              <a:rPr lang="en-US" dirty="0"/>
              <a:t>Command line interfaces</a:t>
            </a:r>
          </a:p>
          <a:p>
            <a:pPr marL="457200" indent="-457200">
              <a:buFont typeface="Arial" panose="020B0604020202020204" pitchFamily="34" charset="0"/>
              <a:buChar char="•"/>
            </a:pPr>
            <a:r>
              <a:rPr lang="en-US" dirty="0"/>
              <a:t>Menu based interfaces</a:t>
            </a:r>
          </a:p>
          <a:p>
            <a:pPr marL="457200" indent="-457200">
              <a:buFont typeface="Arial" panose="020B0604020202020204" pitchFamily="34" charset="0"/>
              <a:buChar char="•"/>
            </a:pPr>
            <a:r>
              <a:rPr lang="en-US" dirty="0"/>
              <a:t>Point and click interfaces</a:t>
            </a:r>
          </a:p>
          <a:p>
            <a:pPr marL="914400" lvl="1" indent="-457200">
              <a:buFont typeface="Arial" panose="020B0604020202020204" pitchFamily="34" charset="0"/>
              <a:buChar char="•"/>
            </a:pPr>
            <a:r>
              <a:rPr lang="en-US" dirty="0"/>
              <a:t>WIMP Interfaces</a:t>
            </a:r>
          </a:p>
          <a:p>
            <a:pPr marL="457200" indent="-457200">
              <a:buFont typeface="Arial" panose="020B0604020202020204" pitchFamily="34" charset="0"/>
              <a:buChar char="•"/>
            </a:pPr>
            <a:r>
              <a:rPr lang="en-US" dirty="0"/>
              <a:t>3D interfaces</a:t>
            </a:r>
          </a:p>
          <a:p>
            <a:pPr marL="457200" indent="-457200">
              <a:buFont typeface="Arial" panose="020B0604020202020204" pitchFamily="34" charset="0"/>
              <a:buChar char="•"/>
            </a:pPr>
            <a:r>
              <a:rPr lang="en-US" dirty="0"/>
              <a:t>Question answer interfaces</a:t>
            </a:r>
          </a:p>
          <a:p>
            <a:pPr marL="457200" indent="-457200">
              <a:buFont typeface="Arial" panose="020B0604020202020204" pitchFamily="34" charset="0"/>
              <a:buChar char="•"/>
            </a:pPr>
            <a:r>
              <a:rPr lang="en-US" dirty="0"/>
              <a:t>Natural language interfaces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31-Mar-22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3E82-92DF-425A-88C4-6BFDA5E17F5A}"/>
              </a:ext>
            </a:extLst>
          </p:cNvPr>
          <p:cNvSpPr>
            <a:spLocks noGrp="1"/>
          </p:cNvSpPr>
          <p:nvPr>
            <p:ph type="title"/>
          </p:nvPr>
        </p:nvSpPr>
        <p:spPr/>
        <p:txBody>
          <a:bodyPr/>
          <a:lstStyle/>
          <a:p>
            <a:r>
              <a:rPr lang="en-US" dirty="0"/>
              <a:t>Command line interfaces</a:t>
            </a:r>
          </a:p>
        </p:txBody>
      </p:sp>
      <p:sp>
        <p:nvSpPr>
          <p:cNvPr id="3" name="Content Placeholder 2">
            <a:extLst>
              <a:ext uri="{FF2B5EF4-FFF2-40B4-BE49-F238E27FC236}">
                <a16:creationId xmlns:a16="http://schemas.microsoft.com/office/drawing/2014/main" id="{41293E2E-0645-4AFF-8FE7-D14C0167F7F0}"/>
              </a:ext>
            </a:extLst>
          </p:cNvPr>
          <p:cNvSpPr>
            <a:spLocks noGrp="1"/>
          </p:cNvSpPr>
          <p:nvPr>
            <p:ph idx="1"/>
          </p:nvPr>
        </p:nvSpPr>
        <p:spPr>
          <a:xfrm>
            <a:off x="1167493" y="2017467"/>
            <a:ext cx="9779182" cy="4840533"/>
          </a:xfrm>
        </p:spPr>
        <p:txBody>
          <a:bodyPr/>
          <a:lstStyle/>
          <a:p>
            <a:r>
              <a:rPr lang="en-US" dirty="0"/>
              <a:t>They were the first interaction styles to be commonly used</a:t>
            </a:r>
          </a:p>
          <a:p>
            <a:r>
              <a:rPr lang="en-US" dirty="0"/>
              <a:t>The computer is told to perform a task through certain pre-defined commands.</a:t>
            </a:r>
          </a:p>
          <a:p>
            <a:r>
              <a:rPr lang="en-US" dirty="0"/>
              <a:t>The commands were based on:</a:t>
            </a:r>
          </a:p>
          <a:p>
            <a:pPr marL="914400" lvl="1" indent="-457200">
              <a:buFont typeface="Arial" panose="020B0604020202020204" pitchFamily="34" charset="0"/>
              <a:buChar char="•"/>
            </a:pPr>
            <a:r>
              <a:rPr lang="en-US" dirty="0"/>
              <a:t>single characters</a:t>
            </a:r>
          </a:p>
          <a:p>
            <a:pPr marL="914400" lvl="1" indent="-457200">
              <a:buFont typeface="Arial" panose="020B0604020202020204" pitchFamily="34" charset="0"/>
              <a:buChar char="•"/>
            </a:pPr>
            <a:r>
              <a:rPr lang="en-US" dirty="0"/>
              <a:t>whole words</a:t>
            </a:r>
          </a:p>
          <a:p>
            <a:pPr marL="914400" lvl="1" indent="-457200">
              <a:buFont typeface="Arial" panose="020B0604020202020204" pitchFamily="34" charset="0"/>
              <a:buChar char="•"/>
            </a:pPr>
            <a:r>
              <a:rPr lang="en-US" dirty="0"/>
              <a:t>abbreviations (cd, </a:t>
            </a:r>
            <a:r>
              <a:rPr lang="en-US" dirty="0" err="1"/>
              <a:t>mkdir,mv</a:t>
            </a:r>
            <a:r>
              <a:rPr lang="en-US" dirty="0"/>
              <a:t> </a:t>
            </a:r>
            <a:r>
              <a:rPr lang="en-US" dirty="0" err="1"/>
              <a:t>etc</a:t>
            </a:r>
            <a:r>
              <a:rPr lang="en-US" dirty="0"/>
              <a:t>)</a:t>
            </a:r>
          </a:p>
          <a:p>
            <a:pPr marL="914400" lvl="1" indent="-457200">
              <a:buFont typeface="Arial" panose="020B0604020202020204" pitchFamily="34" charset="0"/>
              <a:buChar char="•"/>
            </a:pPr>
            <a:r>
              <a:rPr lang="en-US" dirty="0"/>
              <a:t>combinations of the above</a:t>
            </a:r>
          </a:p>
          <a:p>
            <a:pPr lvl="1"/>
            <a:endParaRPr lang="en-US" dirty="0"/>
          </a:p>
          <a:p>
            <a:r>
              <a:rPr lang="en-US" dirty="0"/>
              <a:t>Examples : </a:t>
            </a:r>
            <a:r>
              <a:rPr lang="en-US" dirty="0" err="1"/>
              <a:t>linux</a:t>
            </a:r>
            <a:r>
              <a:rPr lang="en-US" dirty="0"/>
              <a:t> terminal, command prompt (</a:t>
            </a:r>
            <a:r>
              <a:rPr lang="en-US" dirty="0" err="1"/>
              <a:t>cmd</a:t>
            </a:r>
            <a:r>
              <a:rPr lang="en-US" dirty="0"/>
              <a:t>), windows PowerShell</a:t>
            </a:r>
          </a:p>
          <a:p>
            <a:endParaRPr lang="en-US" dirty="0"/>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321DD471-D3AE-45AB-96C9-8C97783F7033}"/>
              </a:ext>
            </a:extLst>
          </p:cNvPr>
          <p:cNvSpPr>
            <a:spLocks noGrp="1"/>
          </p:cNvSpPr>
          <p:nvPr>
            <p:ph type="dt" sz="half" idx="2"/>
          </p:nvPr>
        </p:nvSpPr>
        <p:spPr/>
        <p:txBody>
          <a:bodyPr/>
          <a:lstStyle/>
          <a:p>
            <a:fld id="{DD9C8446-696E-6942-B6C8-CC9CAD0B34E0}" type="datetime1">
              <a:rPr lang="en-US" smtClean="0"/>
              <a:pPr/>
              <a:t>31-Mar-22</a:t>
            </a:fld>
            <a:endParaRPr lang="en-US" dirty="0"/>
          </a:p>
        </p:txBody>
      </p:sp>
      <p:sp>
        <p:nvSpPr>
          <p:cNvPr id="5" name="Footer Placeholder 4">
            <a:extLst>
              <a:ext uri="{FF2B5EF4-FFF2-40B4-BE49-F238E27FC236}">
                <a16:creationId xmlns:a16="http://schemas.microsoft.com/office/drawing/2014/main" id="{1E232D01-FC71-4DCB-A439-D63A1D89D6F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7FC94D3-5AED-4507-BEAA-4586E2308A36}"/>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7438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0375DB-93BF-417F-802D-11EB982B301A}"/>
              </a:ext>
            </a:extLst>
          </p:cNvPr>
          <p:cNvSpPr>
            <a:spLocks noGrp="1"/>
          </p:cNvSpPr>
          <p:nvPr>
            <p:ph type="dt" sz="half" idx="4294967295"/>
          </p:nvPr>
        </p:nvSpPr>
        <p:spPr>
          <a:xfrm>
            <a:off x="0" y="6356350"/>
            <a:ext cx="2743200" cy="365125"/>
          </a:xfrm>
        </p:spPr>
        <p:txBody>
          <a:bodyPr/>
          <a:lstStyle/>
          <a:p>
            <a:fld id="{DD9C8446-696E-6942-B6C8-CC9CAD0B34E0}" type="datetime1">
              <a:rPr lang="en-US" smtClean="0"/>
              <a:pPr/>
              <a:t>31-Mar-22</a:t>
            </a:fld>
            <a:endParaRPr lang="en-US" dirty="0"/>
          </a:p>
        </p:txBody>
      </p:sp>
      <p:sp>
        <p:nvSpPr>
          <p:cNvPr id="5" name="Footer Placeholder 4">
            <a:extLst>
              <a:ext uri="{FF2B5EF4-FFF2-40B4-BE49-F238E27FC236}">
                <a16:creationId xmlns:a16="http://schemas.microsoft.com/office/drawing/2014/main" id="{44B8D510-B1A2-43CD-93E3-9008C21B27A3}"/>
              </a:ext>
            </a:extLst>
          </p:cNvPr>
          <p:cNvSpPr>
            <a:spLocks noGrp="1"/>
          </p:cNvSpPr>
          <p:nvPr>
            <p:ph type="ftr" sz="quarter" idx="4294967295"/>
          </p:nvPr>
        </p:nvSpPr>
        <p:spPr>
          <a:xfrm>
            <a:off x="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E01A052-44D3-4C49-AB28-6D4AD3F59B3C}"/>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5</a:t>
            </a:fld>
            <a:endParaRPr lang="en-US" dirty="0"/>
          </a:p>
        </p:txBody>
      </p:sp>
      <p:pic>
        <p:nvPicPr>
          <p:cNvPr id="10" name="Picture 9">
            <a:extLst>
              <a:ext uri="{FF2B5EF4-FFF2-40B4-BE49-F238E27FC236}">
                <a16:creationId xmlns:a16="http://schemas.microsoft.com/office/drawing/2014/main" id="{073BF5AB-BBA9-4EF1-9960-B19754711676}"/>
              </a:ext>
            </a:extLst>
          </p:cNvPr>
          <p:cNvPicPr>
            <a:picLocks noChangeAspect="1"/>
          </p:cNvPicPr>
          <p:nvPr/>
        </p:nvPicPr>
        <p:blipFill>
          <a:blip r:embed="rId2"/>
          <a:stretch>
            <a:fillRect/>
          </a:stretch>
        </p:blipFill>
        <p:spPr>
          <a:xfrm>
            <a:off x="586239" y="1599226"/>
            <a:ext cx="8877357" cy="4188426"/>
          </a:xfrm>
          <a:prstGeom prst="rect">
            <a:avLst/>
          </a:prstGeom>
        </p:spPr>
      </p:pic>
      <p:sp>
        <p:nvSpPr>
          <p:cNvPr id="11" name="TextBox 10">
            <a:extLst>
              <a:ext uri="{FF2B5EF4-FFF2-40B4-BE49-F238E27FC236}">
                <a16:creationId xmlns:a16="http://schemas.microsoft.com/office/drawing/2014/main" id="{A72FA2C4-F566-4C73-8840-7973658AA735}"/>
              </a:ext>
            </a:extLst>
          </p:cNvPr>
          <p:cNvSpPr txBox="1"/>
          <p:nvPr/>
        </p:nvSpPr>
        <p:spPr>
          <a:xfrm>
            <a:off x="1704513" y="541538"/>
            <a:ext cx="4802819" cy="584775"/>
          </a:xfrm>
          <a:prstGeom prst="rect">
            <a:avLst/>
          </a:prstGeom>
          <a:noFill/>
        </p:spPr>
        <p:txBody>
          <a:bodyPr wrap="square" rtlCol="0">
            <a:spAutoFit/>
          </a:bodyPr>
          <a:lstStyle/>
          <a:p>
            <a:r>
              <a:rPr lang="en-US" sz="3200" dirty="0"/>
              <a:t>Command Line interfaces</a:t>
            </a:r>
          </a:p>
        </p:txBody>
      </p:sp>
    </p:spTree>
    <p:extLst>
      <p:ext uri="{BB962C8B-B14F-4D97-AF65-F5344CB8AC3E}">
        <p14:creationId xmlns:p14="http://schemas.microsoft.com/office/powerpoint/2010/main" val="406515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Menu based interfaces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31-Mar-22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8">
            <a:extLst>
              <a:ext uri="{FF2B5EF4-FFF2-40B4-BE49-F238E27FC236}">
                <a16:creationId xmlns:a16="http://schemas.microsoft.com/office/drawing/2014/main" id="{F6C83894-ADA5-4CFA-92DA-3A01A389D9FC}"/>
              </a:ext>
            </a:extLst>
          </p:cNvPr>
          <p:cNvSpPr>
            <a:spLocks noGrp="1"/>
          </p:cNvSpPr>
          <p:nvPr>
            <p:ph idx="1"/>
          </p:nvPr>
        </p:nvSpPr>
        <p:spPr>
          <a:xfrm>
            <a:off x="1089352" y="2144235"/>
            <a:ext cx="9779182" cy="4087889"/>
          </a:xfrm>
        </p:spPr>
        <p:txBody>
          <a:bodyPr/>
          <a:lstStyle/>
          <a:p>
            <a:r>
              <a:rPr lang="en-US" dirty="0"/>
              <a:t>In this kind of interface, the user is presented with a list of options or most time, icons, each of which is mapped to a certain functionality, another screen or a submenu.</a:t>
            </a:r>
          </a:p>
          <a:p>
            <a:endParaRPr lang="en-US" dirty="0"/>
          </a:p>
          <a:p>
            <a:r>
              <a:rPr lang="en-US" dirty="0"/>
              <a:t>The user chooses a option or a series of options from the give  list until the desired task is performed.</a:t>
            </a:r>
          </a:p>
          <a:p>
            <a:endParaRPr lang="en-US" dirty="0"/>
          </a:p>
          <a:p>
            <a:r>
              <a:rPr lang="en-US" dirty="0"/>
              <a:t>examples: pop up menu/pull-down menu, icon based, cascading menus.</a:t>
            </a:r>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6C83894-ADA5-4CFA-92DA-3A01A389D9FC}"/>
              </a:ext>
            </a:extLst>
          </p:cNvPr>
          <p:cNvSpPr>
            <a:spLocks noGrp="1"/>
          </p:cNvSpPr>
          <p:nvPr>
            <p:ph idx="1"/>
          </p:nvPr>
        </p:nvSpPr>
        <p:spPr/>
        <p:txBody>
          <a:bodyPr/>
          <a:lstStyle/>
          <a:p>
            <a:pPr marL="457200" indent="-457200">
              <a:buFont typeface="Arial" panose="020B0604020202020204" pitchFamily="34" charset="0"/>
              <a:buChar char="•"/>
            </a:pPr>
            <a:r>
              <a:rPr lang="en-US" dirty="0"/>
              <a:t>Meaningful options.</a:t>
            </a:r>
          </a:p>
          <a:p>
            <a:pPr marL="457200" indent="-457200">
              <a:buFont typeface="Arial" panose="020B0604020202020204" pitchFamily="34" charset="0"/>
              <a:buChar char="•"/>
            </a:pPr>
            <a:r>
              <a:rPr lang="en-US" dirty="0"/>
              <a:t>Easy to learn</a:t>
            </a:r>
          </a:p>
          <a:p>
            <a:pPr marL="457200" indent="-457200">
              <a:buFont typeface="Arial" panose="020B0604020202020204" pitchFamily="34" charset="0"/>
              <a:buChar char="•"/>
            </a:pPr>
            <a:r>
              <a:rPr lang="en-US" dirty="0"/>
              <a:t>User doesn’t have to remember anything.</a:t>
            </a:r>
          </a:p>
          <a:p>
            <a:pPr marL="457200" indent="-457200">
              <a:buFont typeface="Arial" panose="020B0604020202020204" pitchFamily="34" charset="0"/>
              <a:buChar char="•"/>
            </a:pPr>
            <a:r>
              <a:rPr lang="en-US" dirty="0"/>
              <a:t>User can perform task based on recognition.</a:t>
            </a:r>
          </a:p>
          <a:p>
            <a:pPr marL="457200" indent="-457200">
              <a:buFont typeface="Arial" panose="020B0604020202020204" pitchFamily="34" charset="0"/>
              <a:buChar char="•"/>
            </a:pP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31-Mar-22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4" name="Content Placeholder 3">
            <a:extLst>
              <a:ext uri="{FF2B5EF4-FFF2-40B4-BE49-F238E27FC236}">
                <a16:creationId xmlns:a16="http://schemas.microsoft.com/office/drawing/2014/main" id="{42CFCE55-BD91-4FAC-8C02-EF3A0FE52A66}"/>
              </a:ext>
            </a:extLst>
          </p:cNvPr>
          <p:cNvSpPr>
            <a:spLocks noGrp="1"/>
          </p:cNvSpPr>
          <p:nvPr>
            <p:ph idx="10"/>
          </p:nvPr>
        </p:nvSpPr>
        <p:spPr/>
        <p:txBody>
          <a:bodyPr/>
          <a:lstStyle/>
          <a:p>
            <a:pPr marL="342900" indent="-342900">
              <a:buFont typeface="Arial" panose="020B0604020202020204" pitchFamily="34" charset="0"/>
              <a:buChar char="•"/>
            </a:pPr>
            <a:r>
              <a:rPr lang="en-US" dirty="0"/>
              <a:t>Too many menus irritate users</a:t>
            </a:r>
          </a:p>
          <a:p>
            <a:pPr marL="342900" indent="-342900">
              <a:buFont typeface="Arial" panose="020B0604020202020204" pitchFamily="34" charset="0"/>
              <a:buChar char="•"/>
            </a:pPr>
            <a:r>
              <a:rPr lang="en-US" dirty="0"/>
              <a:t>Consumes too much screen space</a:t>
            </a:r>
          </a:p>
          <a:p>
            <a:pPr marL="342900" indent="-342900">
              <a:buFont typeface="Arial" panose="020B0604020202020204" pitchFamily="34" charset="0"/>
              <a:buChar char="•"/>
            </a:pPr>
            <a:r>
              <a:rPr lang="en-US" dirty="0"/>
              <a:t>Cant go directly to the place we want, have to navigate through multiple menus.</a:t>
            </a:r>
          </a:p>
        </p:txBody>
      </p:sp>
      <p:sp>
        <p:nvSpPr>
          <p:cNvPr id="6" name="Content Placeholder 5">
            <a:extLst>
              <a:ext uri="{FF2B5EF4-FFF2-40B4-BE49-F238E27FC236}">
                <a16:creationId xmlns:a16="http://schemas.microsoft.com/office/drawing/2014/main" id="{81136F64-7B64-4327-B7C8-021B1FFA6940}"/>
              </a:ext>
            </a:extLst>
          </p:cNvPr>
          <p:cNvSpPr>
            <a:spLocks noGrp="1"/>
          </p:cNvSpPr>
          <p:nvPr>
            <p:ph idx="11"/>
          </p:nvPr>
        </p:nvSpPr>
        <p:spPr>
          <a:xfrm>
            <a:off x="1176371" y="2014567"/>
            <a:ext cx="4663440" cy="522514"/>
          </a:xfrm>
        </p:spPr>
        <p:txBody>
          <a:bodyPr/>
          <a:lstStyle/>
          <a:p>
            <a:r>
              <a:rPr lang="en-US" dirty="0"/>
              <a:t>Advantages</a:t>
            </a:r>
          </a:p>
        </p:txBody>
      </p:sp>
      <p:sp>
        <p:nvSpPr>
          <p:cNvPr id="8" name="Content Placeholder 7">
            <a:extLst>
              <a:ext uri="{FF2B5EF4-FFF2-40B4-BE49-F238E27FC236}">
                <a16:creationId xmlns:a16="http://schemas.microsoft.com/office/drawing/2014/main" id="{CD5F4F91-3AAD-4F84-AD30-FC16D632CBD2}"/>
              </a:ext>
            </a:extLst>
          </p:cNvPr>
          <p:cNvSpPr>
            <a:spLocks noGrp="1"/>
          </p:cNvSpPr>
          <p:nvPr>
            <p:ph idx="12"/>
          </p:nvPr>
        </p:nvSpPr>
        <p:spPr/>
        <p:txBody>
          <a:bodyPr/>
          <a:lstStyle/>
          <a:p>
            <a:r>
              <a:rPr lang="en-US" dirty="0"/>
              <a:t>Disadvantages</a:t>
            </a:r>
          </a:p>
        </p:txBody>
      </p:sp>
    </p:spTree>
    <p:extLst>
      <p:ext uri="{BB962C8B-B14F-4D97-AF65-F5344CB8AC3E}">
        <p14:creationId xmlns:p14="http://schemas.microsoft.com/office/powerpoint/2010/main" val="73171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A407EF5-42F2-4801-B5E9-9D10D44B7334}"/>
              </a:ext>
            </a:extLst>
          </p:cNvPr>
          <p:cNvSpPr>
            <a:spLocks noGrp="1"/>
          </p:cNvSpPr>
          <p:nvPr>
            <p:ph type="title"/>
          </p:nvPr>
        </p:nvSpPr>
        <p:spPr/>
        <p:txBody>
          <a:bodyPr/>
          <a:lstStyle/>
          <a:p>
            <a:r>
              <a:rPr lang="en-US" dirty="0"/>
              <a:t>Point and click interfaces</a:t>
            </a:r>
          </a:p>
        </p:txBody>
      </p:sp>
      <p:sp>
        <p:nvSpPr>
          <p:cNvPr id="13" name="Content Placeholder 12">
            <a:extLst>
              <a:ext uri="{FF2B5EF4-FFF2-40B4-BE49-F238E27FC236}">
                <a16:creationId xmlns:a16="http://schemas.microsoft.com/office/drawing/2014/main" id="{604F7F6B-DB1F-4F3B-B1E6-74A18A51471D}"/>
              </a:ext>
            </a:extLst>
          </p:cNvPr>
          <p:cNvSpPr>
            <a:spLocks noGrp="1"/>
          </p:cNvSpPr>
          <p:nvPr>
            <p:ph idx="1"/>
          </p:nvPr>
        </p:nvSpPr>
        <p:spPr>
          <a:xfrm>
            <a:off x="1167490" y="2281561"/>
            <a:ext cx="10559911" cy="3515557"/>
          </a:xfrm>
        </p:spPr>
        <p:txBody>
          <a:bodyPr/>
          <a:lstStyle/>
          <a:p>
            <a:endParaRPr lang="en-US" dirty="0"/>
          </a:p>
          <a:p>
            <a:r>
              <a:rPr lang="en-US" dirty="0"/>
              <a:t>In point and click interfaces, the user is presented with different options, which is selected by placing the cursor on it, and then clicking with the mouse button (usually left button) while the pointer is resting on the particular option.</a:t>
            </a:r>
          </a:p>
          <a:p>
            <a:endParaRPr lang="en-US" dirty="0"/>
          </a:p>
          <a:p>
            <a:r>
              <a:rPr lang="en-US" dirty="0"/>
              <a:t>Examples :</a:t>
            </a:r>
          </a:p>
          <a:p>
            <a:pPr marL="742950" lvl="1" indent="-285750">
              <a:buFont typeface="Arial" panose="020B0604020202020204" pitchFamily="34" charset="0"/>
              <a:buChar char="•"/>
            </a:pPr>
            <a:r>
              <a:rPr lang="en-US" dirty="0"/>
              <a:t>many graphical user interfaces in which the user is presented with a set of buttons which are mapped to different functionalities.</a:t>
            </a:r>
          </a:p>
          <a:p>
            <a:pPr marL="742950" lvl="1" indent="-285750">
              <a:buFont typeface="Arial" panose="020B0604020202020204" pitchFamily="34" charset="0"/>
              <a:buChar char="•"/>
            </a:pPr>
            <a:r>
              <a:rPr lang="en-US" dirty="0"/>
              <a:t>Another example would be hypermedia with hyper links which can be clicked to go from one document to another document.</a:t>
            </a:r>
          </a:p>
          <a:p>
            <a:endParaRPr lang="en-US" dirty="0"/>
          </a:p>
        </p:txBody>
      </p:sp>
      <p:sp>
        <p:nvSpPr>
          <p:cNvPr id="4" name="Date Placeholder 3">
            <a:extLst>
              <a:ext uri="{FF2B5EF4-FFF2-40B4-BE49-F238E27FC236}">
                <a16:creationId xmlns:a16="http://schemas.microsoft.com/office/drawing/2014/main" id="{07A1DB36-7B70-44F6-95CC-96406C196B3D}"/>
              </a:ext>
            </a:extLst>
          </p:cNvPr>
          <p:cNvSpPr>
            <a:spLocks noGrp="1"/>
          </p:cNvSpPr>
          <p:nvPr>
            <p:ph type="dt" sz="half" idx="2"/>
          </p:nvPr>
        </p:nvSpPr>
        <p:spPr/>
        <p:txBody>
          <a:bodyPr/>
          <a:lstStyle/>
          <a:p>
            <a:fld id="{C1583C39-01BF-7F43-854C-FBB4E9AB6B0C}" type="datetime1">
              <a:rPr lang="en-US" smtClean="0"/>
              <a:pPr/>
              <a:t>31-Mar-22</a:t>
            </a:fld>
            <a:endParaRPr lang="en-US" dirty="0"/>
          </a:p>
        </p:txBody>
      </p:sp>
      <p:sp>
        <p:nvSpPr>
          <p:cNvPr id="5" name="Footer Placeholder 4">
            <a:extLst>
              <a:ext uri="{FF2B5EF4-FFF2-40B4-BE49-F238E27FC236}">
                <a16:creationId xmlns:a16="http://schemas.microsoft.com/office/drawing/2014/main" id="{809C8F01-F5AB-42A4-BE9A-C4BED1CF64D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162D45C-A7AC-4E46-9167-F4BE48EE498F}"/>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4293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22F2B6B-CA7E-4EFA-93B2-CD1583164D0D}"/>
              </a:ext>
            </a:extLst>
          </p:cNvPr>
          <p:cNvSpPr>
            <a:spLocks noGrp="1"/>
          </p:cNvSpPr>
          <p:nvPr>
            <p:ph type="title"/>
          </p:nvPr>
        </p:nvSpPr>
        <p:spPr/>
        <p:txBody>
          <a:bodyPr/>
          <a:lstStyle/>
          <a:p>
            <a:br>
              <a:rPr lang="en-US" dirty="0"/>
            </a:br>
            <a:r>
              <a:rPr lang="en-US" dirty="0"/>
              <a:t>3D interfaces</a:t>
            </a:r>
          </a:p>
        </p:txBody>
      </p:sp>
      <p:sp>
        <p:nvSpPr>
          <p:cNvPr id="13" name="Content Placeholder 12">
            <a:extLst>
              <a:ext uri="{FF2B5EF4-FFF2-40B4-BE49-F238E27FC236}">
                <a16:creationId xmlns:a16="http://schemas.microsoft.com/office/drawing/2014/main" id="{10E425CA-688A-4439-A64A-4DA9635C7E7C}"/>
              </a:ext>
            </a:extLst>
          </p:cNvPr>
          <p:cNvSpPr>
            <a:spLocks noGrp="1"/>
          </p:cNvSpPr>
          <p:nvPr>
            <p:ph idx="1"/>
          </p:nvPr>
        </p:nvSpPr>
        <p:spPr>
          <a:xfrm>
            <a:off x="874529" y="2365561"/>
            <a:ext cx="9779182" cy="5173446"/>
          </a:xfrm>
        </p:spPr>
        <p:txBody>
          <a:bodyPr/>
          <a:lstStyle/>
          <a:p>
            <a:r>
              <a:rPr lang="en-US" sz="2000" dirty="0"/>
              <a:t>In the 3D interfaces, the user provides input to the computer system by moving in a 3-dimentional space.</a:t>
            </a:r>
          </a:p>
          <a:p>
            <a:endParaRPr lang="en-US" sz="2000" dirty="0"/>
          </a:p>
          <a:p>
            <a:r>
              <a:rPr lang="en-US" sz="2000" dirty="0"/>
              <a:t>The 3D space used for providing input can be a physical space or virtual space.</a:t>
            </a:r>
          </a:p>
          <a:p>
            <a:endParaRPr lang="en-US" sz="2000" dirty="0"/>
          </a:p>
          <a:p>
            <a:r>
              <a:rPr lang="en-US" sz="2000" dirty="0"/>
              <a:t>When the real physical space is used for data input, the human interacts with the machine performing actions using an input device that detects the 3D position of the human interaction, among other things. When it is used for data output, the simulated 3D virtual scene is projected onto the real environment through one output device.</a:t>
            </a:r>
          </a:p>
        </p:txBody>
      </p:sp>
      <p:sp>
        <p:nvSpPr>
          <p:cNvPr id="4" name="Date Placeholder 3">
            <a:extLst>
              <a:ext uri="{FF2B5EF4-FFF2-40B4-BE49-F238E27FC236}">
                <a16:creationId xmlns:a16="http://schemas.microsoft.com/office/drawing/2014/main" id="{F4C45D7C-A4DC-4469-89E7-5E2954F6CB95}"/>
              </a:ext>
            </a:extLst>
          </p:cNvPr>
          <p:cNvSpPr>
            <a:spLocks noGrp="1"/>
          </p:cNvSpPr>
          <p:nvPr>
            <p:ph type="dt" sz="half" idx="2"/>
          </p:nvPr>
        </p:nvSpPr>
        <p:spPr/>
        <p:txBody>
          <a:bodyPr/>
          <a:lstStyle/>
          <a:p>
            <a:fld id="{4B103E64-1627-9140-8127-1849FED275E1}" type="datetime1">
              <a:rPr lang="en-US" smtClean="0"/>
              <a:pPr/>
              <a:t>31-Mar-22</a:t>
            </a:fld>
            <a:endParaRPr lang="en-US" dirty="0"/>
          </a:p>
        </p:txBody>
      </p:sp>
      <p:sp>
        <p:nvSpPr>
          <p:cNvPr id="5" name="Footer Placeholder 4">
            <a:extLst>
              <a:ext uri="{FF2B5EF4-FFF2-40B4-BE49-F238E27FC236}">
                <a16:creationId xmlns:a16="http://schemas.microsoft.com/office/drawing/2014/main" id="{00DB8D64-32AE-4E54-8F49-B78AEAC09774}"/>
              </a:ext>
            </a:extLst>
          </p:cNvPr>
          <p:cNvSpPr>
            <a:spLocks noGrp="1"/>
          </p:cNvSpPr>
          <p:nvPr>
            <p:ph type="ftr" sz="quarter" idx="3"/>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2DDE9E2A-18E3-4CB7-A63D-DD36F3DBC00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00005166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249</TotalTime>
  <Words>744</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ReithSans</vt:lpstr>
      <vt:lpstr>Tenorite</vt:lpstr>
      <vt:lpstr>Office Theme</vt:lpstr>
      <vt:lpstr>Interaction styles</vt:lpstr>
      <vt:lpstr>Interaction Style</vt:lpstr>
      <vt:lpstr>Table of contents</vt:lpstr>
      <vt:lpstr>Command line interfaces</vt:lpstr>
      <vt:lpstr>PowerPoint Presentation</vt:lpstr>
      <vt:lpstr>Menu based interfaces</vt:lpstr>
      <vt:lpstr>PowerPoint Presentation</vt:lpstr>
      <vt:lpstr>Point and click interfaces</vt:lpstr>
      <vt:lpstr> 3D interfaces</vt:lpstr>
      <vt:lpstr>PowerPoint Presentation</vt:lpstr>
      <vt:lpstr>Question/Answer interfaces</vt:lpstr>
      <vt:lpstr>PowerPoint Presentation</vt:lpstr>
      <vt:lpstr>Natural Language interfaces</vt:lpstr>
      <vt:lpstr>Challenges in natural language interfaces:</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styles</dc:title>
  <dc:creator>Muhammad Uzair</dc:creator>
  <cp:lastModifiedBy>Muhammad Uzair</cp:lastModifiedBy>
  <cp:revision>3</cp:revision>
  <dcterms:created xsi:type="dcterms:W3CDTF">2022-03-27T12:46:52Z</dcterms:created>
  <dcterms:modified xsi:type="dcterms:W3CDTF">2022-03-31T16:17:17Z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