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5"/>
  </p:notesMasterIdLst>
  <p:handoutMasterIdLst>
    <p:handoutMasterId r:id="rId16"/>
  </p:handoutMasterIdLst>
  <p:sldIdLst>
    <p:sldId id="266" r:id="rId5"/>
    <p:sldId id="268" r:id="rId6"/>
    <p:sldId id="267" r:id="rId7"/>
    <p:sldId id="269" r:id="rId8"/>
    <p:sldId id="270" r:id="rId9"/>
    <p:sldId id="271" r:id="rId10"/>
    <p:sldId id="273" r:id="rId11"/>
    <p:sldId id="276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3/31/2022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Topic: </a:t>
            </a:r>
            <a:r>
              <a:rPr lang="en-US" b="1" noProof="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Screen Design</a:t>
            </a:r>
            <a:endParaRPr lang="en-US" b="1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NAME: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Arsam Fayyaz</a:t>
            </a:r>
            <a:r>
              <a:rPr lang="en-US" sz="2000" dirty="0">
                <a:latin typeface="Montserrat" panose="00000500000000000000" pitchFamily="2" charset="0"/>
              </a:rPr>
              <a:t/>
            </a:r>
            <a:br>
              <a:rPr lang="en-US" sz="2000" dirty="0">
                <a:latin typeface="Montserrat" panose="00000500000000000000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Roll No: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19SW46</a:t>
            </a:r>
            <a:endParaRPr lang="en-US" sz="2400" b="1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698" y="1690500"/>
            <a:ext cx="4960772" cy="3488167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THANKS </a:t>
            </a:r>
            <a:b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</a:b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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What is Screen Design?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6745" y="736660"/>
            <a:ext cx="6919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It </a:t>
            </a:r>
            <a:r>
              <a:rPr lang="en-US" sz="2400" dirty="0">
                <a:latin typeface="Montserrat" panose="00000500000000000000" pitchFamily="2" charset="0"/>
              </a:rPr>
              <a:t>is a sub-area of user interface </a:t>
            </a:r>
            <a:r>
              <a:rPr lang="en-US" sz="2400" dirty="0" smtClean="0">
                <a:latin typeface="Montserrat" panose="00000500000000000000" pitchFamily="2" charset="0"/>
              </a:rPr>
              <a:t>design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The focus </a:t>
            </a:r>
            <a:r>
              <a:rPr lang="en-US" sz="2400" dirty="0">
                <a:latin typeface="Montserrat" panose="00000500000000000000" pitchFamily="2" charset="0"/>
              </a:rPr>
              <a:t>is on maximizing </a:t>
            </a:r>
            <a:r>
              <a:rPr lang="en-US" sz="2400" dirty="0" smtClean="0">
                <a:latin typeface="Montserrat" panose="00000500000000000000" pitchFamily="2" charset="0"/>
              </a:rPr>
              <a:t>usability</a:t>
            </a:r>
            <a:r>
              <a:rPr lang="en-US" sz="2400" dirty="0">
                <a:latin typeface="Montserrat" panose="00000500000000000000" pitchFamily="2" charset="0"/>
              </a:rPr>
              <a:t> and user </a:t>
            </a:r>
            <a:r>
              <a:rPr lang="en-US" sz="2400" dirty="0" smtClean="0">
                <a:latin typeface="Montserrat" panose="00000500000000000000" pitchFamily="2" charset="0"/>
              </a:rPr>
              <a:t>experience.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Technicalities does not matter.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A central approach in screen design is orientation to the target group’s needs and abilities. </a:t>
            </a:r>
            <a:endParaRPr lang="en-US" sz="2400" dirty="0" smtClean="0"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Montserrat" panose="00000500000000000000" pitchFamily="2" charset="0"/>
              </a:rPr>
              <a:t>Making interaction easier for users.</a:t>
            </a: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" y="2165587"/>
            <a:ext cx="3856428" cy="2456485"/>
          </a:xfrm>
        </p:spPr>
        <p:txBody>
          <a:bodyPr/>
          <a:lstStyle/>
          <a:p>
            <a:r>
              <a:rPr lang="en-US" sz="39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Applications</a:t>
            </a:r>
            <a:r>
              <a:rPr lang="en-US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of screen design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039091" y="1872761"/>
            <a:ext cx="6292850" cy="2963007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Screen design is used in mobile and desktop versions of websites, </a:t>
            </a:r>
            <a:r>
              <a:rPr lang="en-US" sz="2400" dirty="0" smtClean="0">
                <a:latin typeface="Montserrat" panose="00000500000000000000" pitchFamily="2" charset="0"/>
              </a:rPr>
              <a:t>apps.</a:t>
            </a:r>
          </a:p>
          <a:p>
            <a:r>
              <a:rPr lang="en-US" sz="2400" dirty="0" smtClean="0"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This includes computers, portable media players, gaming devices, smartphones, and household, office, or industrial controls.</a:t>
            </a:r>
            <a:endParaRPr lang="en-US" sz="24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What makes good screen design?</a:t>
            </a:r>
            <a:endParaRPr lang="en-US" sz="32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2632550"/>
            <a:ext cx="3420000" cy="9996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Focuses on users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noProof="0" dirty="0" smtClean="0"/>
              <a:t>Based on user preferences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Elements are arranged in a way that is appealing to the user.</a:t>
            </a:r>
          </a:p>
          <a:p>
            <a:pPr>
              <a:lnSpc>
                <a:spcPct val="100000"/>
              </a:lnSpc>
            </a:pP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Screen design doesn’t reinvent the wheel 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60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 smtClean="0"/>
              <a:t>Good screen design considers past elements and their appearances.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Adapt to new applications easily.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Companies developing a library of standard screen templates.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32550"/>
            <a:ext cx="3420000" cy="9996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Less is more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DDEC1B-157C-4700-9E00-04350D2896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32200"/>
            <a:ext cx="3420000" cy="2627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 smtClean="0"/>
              <a:t>Much details might overload a screen.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Requires minimum space between sections.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Dividing the content </a:t>
            </a:r>
            <a:r>
              <a:rPr lang="en-US" dirty="0" smtClean="0"/>
              <a:t>into sections.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Use colors to highlight the content and standard fonts.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Comparison:</a:t>
            </a:r>
            <a:endParaRPr lang="en-US" sz="3200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251200" y="1597830"/>
            <a:ext cx="3420000" cy="460945"/>
          </a:xfrm>
        </p:spPr>
        <p:txBody>
          <a:bodyPr/>
          <a:lstStyle/>
          <a:p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Good Screen Design: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1200" y="2219687"/>
            <a:ext cx="3420000" cy="1052827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Screens are less crowded</a:t>
            </a:r>
          </a:p>
          <a:p>
            <a:r>
              <a:rPr lang="en-US" dirty="0">
                <a:latin typeface="Montserrat" panose="00000500000000000000" pitchFamily="2" charset="0"/>
              </a:rPr>
              <a:t>Would be less time consuming, 25 percent less time</a:t>
            </a:r>
          </a:p>
          <a:p>
            <a:r>
              <a:rPr lang="en-US" dirty="0">
                <a:latin typeface="Montserrat" panose="00000500000000000000" pitchFamily="2" charset="0"/>
              </a:rPr>
              <a:t>Screen would be 20 percent more productive</a:t>
            </a:r>
          </a:p>
          <a:p>
            <a:r>
              <a:rPr lang="en-US" dirty="0">
                <a:latin typeface="Montserrat" panose="00000500000000000000" pitchFamily="2" charset="0"/>
              </a:rPr>
              <a:t>25 percent fewer errors</a:t>
            </a:r>
          </a:p>
          <a:p>
            <a:r>
              <a:rPr lang="en-US" dirty="0">
                <a:latin typeface="Montserrat" panose="00000500000000000000" pitchFamily="2" charset="0"/>
              </a:rPr>
              <a:t>Improve decision making time</a:t>
            </a:r>
          </a:p>
          <a:p>
            <a:r>
              <a:rPr lang="en-US" dirty="0" smtClean="0">
                <a:latin typeface="Montserrat" panose="00000500000000000000" pitchFamily="2" charset="0"/>
              </a:rPr>
              <a:t>The </a:t>
            </a:r>
            <a:r>
              <a:rPr lang="en-US" dirty="0">
                <a:latin typeface="Montserrat" panose="00000500000000000000" pitchFamily="2" charset="0"/>
              </a:rPr>
              <a:t>organization customers </a:t>
            </a:r>
            <a:r>
              <a:rPr lang="en-US" dirty="0" smtClean="0">
                <a:latin typeface="Montserrat" panose="00000500000000000000" pitchFamily="2" charset="0"/>
              </a:rPr>
              <a:t>benefit.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B2448-9B92-43EA-98D2-900886CF9DA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367752" y="1597830"/>
            <a:ext cx="3420000" cy="460945"/>
          </a:xfrm>
        </p:spPr>
        <p:txBody>
          <a:bodyPr/>
          <a:lstStyle/>
          <a:p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Bad Screen Design: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1940-22B8-4129-8405-6BAFDE9093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67752" y="2219687"/>
            <a:ext cx="3420000" cy="1052827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People will have greater difficulty in doing their job</a:t>
            </a:r>
          </a:p>
          <a:p>
            <a:r>
              <a:rPr lang="en-US" dirty="0">
                <a:latin typeface="Montserrat" panose="00000500000000000000" pitchFamily="2" charset="0"/>
              </a:rPr>
              <a:t>More prone to mistakes</a:t>
            </a:r>
          </a:p>
          <a:p>
            <a:r>
              <a:rPr lang="en-US" dirty="0">
                <a:latin typeface="Montserrat" panose="00000500000000000000" pitchFamily="2" charset="0"/>
              </a:rPr>
              <a:t>Chase people away from the system</a:t>
            </a:r>
          </a:p>
          <a:p>
            <a:r>
              <a:rPr lang="en-US" dirty="0">
                <a:latin typeface="Montserrat" panose="00000500000000000000" pitchFamily="2" charset="0"/>
              </a:rPr>
              <a:t>Lead to aggravation, frustration and stress</a:t>
            </a:r>
          </a:p>
        </p:txBody>
      </p:sp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Montserrat" panose="00000500000000000000" pitchFamily="2" charset="0"/>
              </a:rPr>
              <a:t>Basic principles: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5"/>
          </p:nvPr>
        </p:nvSpPr>
        <p:spPr>
          <a:xfrm>
            <a:off x="4783015" y="1279647"/>
            <a:ext cx="5099539" cy="49716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Montserrat" panose="00000500000000000000" pitchFamily="2" charset="0"/>
              </a:rPr>
              <a:t>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>
              <a:latin typeface="Montserrat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Montserrat" panose="00000500000000000000" pitchFamily="2" charset="0"/>
              </a:rPr>
              <a:t>Think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>
              <a:latin typeface="Montserrat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Montserrat" panose="00000500000000000000" pitchFamily="2" charset="0"/>
              </a:rPr>
              <a:t>Design</a:t>
            </a:r>
            <a:endParaRPr lang="en-US" sz="4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Available tools:</a:t>
            </a:r>
            <a:endParaRPr lang="en-US" sz="32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F61C-A153-450C-8FB6-0B541A6E6B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340" y="2620108"/>
            <a:ext cx="3420000" cy="862480"/>
          </a:xfrm>
        </p:spPr>
        <p:txBody>
          <a:bodyPr>
            <a:noAutofit/>
          </a:bodyPr>
          <a:lstStyle/>
          <a:p>
            <a:pPr algn="ctr"/>
            <a:r>
              <a:rPr lang="en-US" sz="2400" b="1" noProof="0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Grouping and</a:t>
            </a:r>
            <a:r>
              <a:rPr lang="en-US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Structure:</a:t>
            </a:r>
            <a:endParaRPr lang="en-US" sz="2400" b="1" noProof="0" dirty="0" smtClean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6E43-DDFD-4A78-9000-8E5185F3D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CF1BA-A6F9-4F51-983C-68D02F1E538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20109"/>
            <a:ext cx="3420000" cy="862480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Order of groups and items:</a:t>
            </a:r>
            <a:endParaRPr lang="en-US" sz="2000" noProof="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B6A6-394E-4751-96D8-666D5543B71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6985"/>
            <a:ext cx="3420000" cy="2382651"/>
          </a:xfrm>
        </p:spPr>
        <p:txBody>
          <a:bodyPr/>
          <a:lstStyle/>
          <a:p>
            <a:r>
              <a:rPr lang="en-US" sz="2000" b="1" noProof="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THINK?</a:t>
            </a:r>
          </a:p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Should match screen order.</a:t>
            </a:r>
            <a:endParaRPr lang="en-US" sz="2000" b="1" noProof="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4AC2E1-0C41-448A-B736-4C9F66554BE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20108"/>
            <a:ext cx="3420000" cy="862481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Decorations:</a:t>
            </a:r>
            <a:endParaRPr lang="en-US" sz="2000" noProof="0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4" t="53254" r="24644" b="12463"/>
          <a:stretch/>
        </p:blipFill>
        <p:spPr>
          <a:xfrm>
            <a:off x="7973424" y="3482587"/>
            <a:ext cx="3520553" cy="21751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1" t="45693" r="26923" b="19230"/>
          <a:stretch/>
        </p:blipFill>
        <p:spPr>
          <a:xfrm>
            <a:off x="543563" y="3643500"/>
            <a:ext cx="3591554" cy="20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Alignment:</a:t>
            </a:r>
            <a:endParaRPr lang="en-US" sz="32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F61C-A153-450C-8FB6-0B541A6E6B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340" y="2681654"/>
            <a:ext cx="3420000" cy="80093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TEXT</a:t>
            </a:r>
            <a:endParaRPr lang="en-US" sz="2000" b="1" noProof="0" dirty="0" smtClean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6E43-DDFD-4A78-9000-8E5185F3D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CF1BA-A6F9-4F51-983C-68D02F1E538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81655"/>
            <a:ext cx="3420000" cy="800934"/>
          </a:xfrm>
        </p:spPr>
        <p:txBody>
          <a:bodyPr/>
          <a:lstStyle/>
          <a:p>
            <a:pPr algn="ctr"/>
            <a:r>
              <a:rPr lang="en-US" sz="2000" b="1" noProof="0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NAMES</a:t>
            </a:r>
            <a:endParaRPr lang="en-US" sz="2000" noProof="0" dirty="0">
              <a:solidFill>
                <a:schemeClr val="accent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44860" r="21591" b="10343"/>
          <a:stretch/>
        </p:blipFill>
        <p:spPr>
          <a:xfrm>
            <a:off x="4330135" y="3482586"/>
            <a:ext cx="3471735" cy="217512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4AC2E1-0C41-448A-B736-4C9F66554BE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81654"/>
            <a:ext cx="3420000" cy="800935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NUMBERS</a:t>
            </a:r>
            <a:endParaRPr lang="en-US" sz="2000" noProof="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2" t="44755" r="21679" b="10956"/>
          <a:stretch/>
        </p:blipFill>
        <p:spPr>
          <a:xfrm>
            <a:off x="483577" y="3183965"/>
            <a:ext cx="3640015" cy="296074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0" t="30856" r="26188" b="12462"/>
          <a:stretch/>
        </p:blipFill>
        <p:spPr>
          <a:xfrm>
            <a:off x="8231978" y="3297116"/>
            <a:ext cx="3434007" cy="139797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t="33722" r="20367" b="15462"/>
          <a:stretch/>
        </p:blipFill>
        <p:spPr>
          <a:xfrm>
            <a:off x="8370277" y="4786778"/>
            <a:ext cx="2742101" cy="13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638" y="1749669"/>
            <a:ext cx="3727937" cy="3244362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Use of Whitespaces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3" t="37917" r="37238" b="19970"/>
          <a:stretch/>
        </p:blipFill>
        <p:spPr>
          <a:xfrm>
            <a:off x="4097214" y="685800"/>
            <a:ext cx="3411417" cy="2404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4" t="38695" r="28934" b="21989"/>
          <a:stretch/>
        </p:blipFill>
        <p:spPr>
          <a:xfrm>
            <a:off x="7842738" y="756139"/>
            <a:ext cx="3868618" cy="2334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8" t="39316" r="29458" b="21834"/>
          <a:stretch/>
        </p:blipFill>
        <p:spPr>
          <a:xfrm>
            <a:off x="5301761" y="3719146"/>
            <a:ext cx="4580792" cy="23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657</Words>
  <Application>Microsoft Office PowerPoint</Application>
  <PresentationFormat>Widescreen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Rockwell</vt:lpstr>
      <vt:lpstr>Tahoma</vt:lpstr>
      <vt:lpstr>Wingdings</vt:lpstr>
      <vt:lpstr>Atlas</vt:lpstr>
      <vt:lpstr>Topic: Screen Design</vt:lpstr>
      <vt:lpstr>What is Screen Design?</vt:lpstr>
      <vt:lpstr>Applications of screen design</vt:lpstr>
      <vt:lpstr>What makes good screen design?</vt:lpstr>
      <vt:lpstr>Comparison:</vt:lpstr>
      <vt:lpstr>Basic principles:</vt:lpstr>
      <vt:lpstr>Available tools:</vt:lpstr>
      <vt:lpstr>Alignment:</vt:lpstr>
      <vt:lpstr>Use of Whitespaces</vt:lpstr>
      <vt:lpstr>THANKS 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2022-03-31T18:19:58Z</dcterms:created>
  <dcterms:modified xsi:type="dcterms:W3CDTF">2022-03-31T20:51:24Z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