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1"/>
  </p:notesMasterIdLst>
  <p:sldIdLst>
    <p:sldId id="256" r:id="rId2"/>
    <p:sldId id="258" r:id="rId3"/>
    <p:sldId id="259" r:id="rId4"/>
    <p:sldId id="276" r:id="rId5"/>
    <p:sldId id="278" r:id="rId6"/>
    <p:sldId id="277" r:id="rId7"/>
    <p:sldId id="279" r:id="rId8"/>
    <p:sldId id="281" r:id="rId9"/>
    <p:sldId id="280" r:id="rId10"/>
    <p:sldId id="260" r:id="rId11"/>
    <p:sldId id="261" r:id="rId12"/>
    <p:sldId id="263" r:id="rId13"/>
    <p:sldId id="262" r:id="rId14"/>
    <p:sldId id="264" r:id="rId15"/>
    <p:sldId id="265"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EliteBook" initials="H" lastIdx="2" clrIdx="0">
    <p:extLst>
      <p:ext uri="{19B8F6BF-5375-455C-9EA6-DF929625EA0E}">
        <p15:presenceInfo xmlns:p15="http://schemas.microsoft.com/office/powerpoint/2012/main" userId="9861024307af824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4-01T00:07:04.228" idx="1">
    <p:pos x="10" y="10"/>
    <p:text>A type of question-and-answer interface called a dialog box is shown in the figure shown below. A dialog box acts as a question-and-answer interface within another application, in this case a PERT chart for a systems analysis project for the Bakerloo Brothers. Notice that the rounded rectangle for “Yes” is highlighted, indicating that it is the most likely answer for this situation. The main interface for this application need not necessarily be question and answer. Rather, by incorporating a dialog box, the programmer has included an easy-to-use interface within a more complicated one.</p:text>
    <p:extLst>
      <p:ext uri="{C676402C-5697-4E1C-873F-D02D1690AC5C}">
        <p15:threadingInfo xmlns:p15="http://schemas.microsoft.com/office/powerpoint/2012/main" timeZoneBias="-300"/>
      </p:ext>
    </p:extLst>
  </p:cm>
  <p:cm authorId="1" dt="2022-04-01T00:07:40.365" idx="2">
    <p:pos x="10" y="106"/>
    <p:text>Wizards used to install software are a common example of a question-and-answer interface. The user responds to questions about the installation process, such as where to install the software or features. The wizard can also ask questions and respond to the user’s answers with more questions designed to narrow the scope of the problem. This is a typical way of setting up a technical support interface in order to winnow down problems and do more accurate troubleshooting.</p:text>
    <p:extLst>
      <p:ext uri="{C676402C-5697-4E1C-873F-D02D1690AC5C}">
        <p15:threadingInfo xmlns:p15="http://schemas.microsoft.com/office/powerpoint/2012/main" timeZoneBias="-300">
          <p15:parentCm authorId="1" idx="1"/>
        </p15:threadingInfo>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0C4D4C-19CA-4253-8B42-C8942AF5CC4B}" type="datetimeFigureOut">
              <a:rPr lang="en-US" smtClean="0"/>
              <a:t>4/8/2022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BF3CA1-739B-43C6-9FAA-CF07123B7F4B}" type="slidenum">
              <a:rPr lang="en-US" smtClean="0"/>
              <a:t>‹#›</a:t>
            </a:fld>
            <a:endParaRPr lang="en-US"/>
          </a:p>
        </p:txBody>
      </p:sp>
    </p:spTree>
    <p:extLst>
      <p:ext uri="{BB962C8B-B14F-4D97-AF65-F5344CB8AC3E}">
        <p14:creationId xmlns:p14="http://schemas.microsoft.com/office/powerpoint/2010/main" val="3195041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AC047B-3D01-4684-A3CA-54F2E957B79A}" type="datetime1">
              <a:rPr lang="en-US" smtClean="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0F6970-8964-4387-A473-2F5D173FA5DB}" type="datetime1">
              <a:rPr lang="en-US" smtClean="0"/>
              <a:t>4/8/2022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B62B62-4A95-4E36-B2F4-731C16094B50}" type="datetime1">
              <a:rPr lang="en-US" smtClean="0"/>
              <a:t>4/8/2022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386E8-ADCB-45AE-9307-AD3A8341AF49}" type="datetime1">
              <a:rPr lang="en-US" smtClean="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4728E8-C714-47FF-B7E1-664F121027FF}" type="datetime1">
              <a:rPr lang="en-US" smtClean="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B545F83-6A62-44A7-AEBE-11CD62D93A42}" type="datetime1">
              <a:rPr lang="en-US" smtClean="0"/>
              <a:t>4/8/2022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DF2DF7DE-452F-48AA-BC51-EFF80E0E2590}" type="datetime1">
              <a:rPr lang="en-US" smtClean="0"/>
              <a:t>4/8/2022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3F7A3549-25CB-47C8-B9B8-5D5BB24C7CA1}" type="datetime1">
              <a:rPr lang="en-US" smtClean="0"/>
              <a:t>4/8/2022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0FAE21C-DA71-4B5A-8F87-752DE50C163C}" type="datetime1">
              <a:rPr lang="en-US" smtClean="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9AE82F95-34F3-47F8-B098-AE42065150AD}" type="datetime1">
              <a:rPr lang="en-US" smtClean="0"/>
              <a:t>4/8/2022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397DF0AF-9FF7-482C-AC61-C93C43566DA4}" type="datetime1">
              <a:rPr lang="en-US" smtClean="0"/>
              <a:t>4/8/2022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60D7DDB7-D251-4A1F-8A5C-C894F3744E11}" type="datetime1">
              <a:rPr lang="en-US" smtClean="0"/>
              <a:t>4/8/2022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comments" Target="../comments/comment1.xml"/><Relationship Id="rId5" Type="http://schemas.openxmlformats.org/officeDocument/2006/relationships/image" Target="../media/image8.png"/><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Insaniburger with Cheese" panose="02000000000000000000" pitchFamily="2" charset="0"/>
              </a:rPr>
              <a:t>INTERACTION STYLES</a:t>
            </a:r>
          </a:p>
        </p:txBody>
      </p:sp>
      <p:sp>
        <p:nvSpPr>
          <p:cNvPr id="3" name="Subtitle 2"/>
          <p:cNvSpPr>
            <a:spLocks noGrp="1"/>
          </p:cNvSpPr>
          <p:nvPr>
            <p:ph type="subTitle" idx="1"/>
          </p:nvPr>
        </p:nvSpPr>
        <p:spPr/>
        <p:txBody>
          <a:bodyPr/>
          <a:lstStyle/>
          <a:p>
            <a:pPr algn="r"/>
            <a:r>
              <a:rPr lang="en-US" dirty="0">
                <a:latin typeface="Insaniburger with Cheese" panose="02000000000000000000" pitchFamily="2" charset="0"/>
              </a:rPr>
              <a:t>SAMEER KHOWAJA </a:t>
            </a:r>
          </a:p>
          <a:p>
            <a:pPr algn="r"/>
            <a:r>
              <a:rPr lang="en-US">
                <a:latin typeface="Insaniburger with Cheese" panose="02000000000000000000" pitchFamily="2" charset="0"/>
              </a:rPr>
              <a:t>19SW49</a:t>
            </a:r>
            <a:endParaRPr lang="en-US" dirty="0">
              <a:latin typeface="Insaniburger with Cheese" panose="02000000000000000000" pitchFamily="2"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210779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Insaniburger with Cheese" panose="02000000000000000000" pitchFamily="2" charset="0"/>
              </a:rPr>
              <a:t>MENU SELECTION</a:t>
            </a:r>
          </a:p>
        </p:txBody>
      </p:sp>
      <p:sp>
        <p:nvSpPr>
          <p:cNvPr id="3" name="Content Placeholder 2"/>
          <p:cNvSpPr>
            <a:spLocks noGrp="1"/>
          </p:cNvSpPr>
          <p:nvPr>
            <p:ph idx="1"/>
          </p:nvPr>
        </p:nvSpPr>
        <p:spPr/>
        <p:txBody>
          <a:bodyPr/>
          <a:lstStyle/>
          <a:p>
            <a:r>
              <a:rPr lang="en-US" dirty="0"/>
              <a:t>In menu based interfaces, the user is presented with a list of options or most time, icons, each of which is mapped to a certain functionality, another screen or a submenu.</a:t>
            </a:r>
          </a:p>
          <a:p>
            <a:endParaRPr lang="en-US" dirty="0"/>
          </a:p>
          <a:p>
            <a:r>
              <a:rPr lang="en-US" dirty="0"/>
              <a:t>The user chooses a option or a series of options from the given list until the desired task is performed.</a:t>
            </a:r>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10</a:t>
            </a:fld>
            <a:endParaRPr lang="en-US" dirty="0"/>
          </a:p>
        </p:txBody>
      </p:sp>
    </p:spTree>
    <p:extLst>
      <p:ext uri="{BB962C8B-B14F-4D97-AF65-F5344CB8AC3E}">
        <p14:creationId xmlns:p14="http://schemas.microsoft.com/office/powerpoint/2010/main" val="2446339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Insaniburger with Cheese" panose="02000000000000000000" pitchFamily="2" charset="0"/>
              </a:rPr>
              <a:t>MENU SELECTION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2101" y="177655"/>
            <a:ext cx="4659583" cy="2893846"/>
          </a:xfrm>
        </p:spPr>
      </p:pic>
      <p:sp>
        <p:nvSpPr>
          <p:cNvPr id="5" name="Slide Number Placeholder 4"/>
          <p:cNvSpPr>
            <a:spLocks noGrp="1"/>
          </p:cNvSpPr>
          <p:nvPr>
            <p:ph type="sldNum" sz="quarter" idx="12"/>
          </p:nvPr>
        </p:nvSpPr>
        <p:spPr/>
        <p:txBody>
          <a:bodyPr/>
          <a:lstStyle/>
          <a:p>
            <a:fld id="{4FAB73BC-B049-4115-A692-8D63A059BFB8}" type="slidenum">
              <a:rPr lang="en-US" smtClean="0"/>
              <a:pPr/>
              <a:t>11</a:t>
            </a:fld>
            <a:endParaRPr lang="en-US" dirty="0"/>
          </a:p>
        </p:txBody>
      </p:sp>
      <p:pic>
        <p:nvPicPr>
          <p:cNvPr id="9" name="Picture 4" descr="dialas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4664" y="3154580"/>
            <a:ext cx="3781851" cy="3566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567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Insaniburger with Cheese" panose="02000000000000000000" pitchFamily="2" charset="0"/>
              </a:rPr>
              <a:t>MENU SELECTION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22254026"/>
              </p:ext>
            </p:extLst>
          </p:nvPr>
        </p:nvGraphicFramePr>
        <p:xfrm>
          <a:off x="3870250" y="1605516"/>
          <a:ext cx="7400262" cy="4589375"/>
        </p:xfrm>
        <a:graphic>
          <a:graphicData uri="http://schemas.openxmlformats.org/drawingml/2006/table">
            <a:tbl>
              <a:tblPr firstRow="1" bandRow="1">
                <a:tableStyleId>{2D5ABB26-0587-4C30-8999-92F81FD0307C}</a:tableStyleId>
              </a:tblPr>
              <a:tblGrid>
                <a:gridCol w="3700131">
                  <a:extLst>
                    <a:ext uri="{9D8B030D-6E8A-4147-A177-3AD203B41FA5}">
                      <a16:colId xmlns:a16="http://schemas.microsoft.com/office/drawing/2014/main" val="3977368543"/>
                    </a:ext>
                  </a:extLst>
                </a:gridCol>
                <a:gridCol w="3700131">
                  <a:extLst>
                    <a:ext uri="{9D8B030D-6E8A-4147-A177-3AD203B41FA5}">
                      <a16:colId xmlns:a16="http://schemas.microsoft.com/office/drawing/2014/main" val="2450733070"/>
                    </a:ext>
                  </a:extLst>
                </a:gridCol>
              </a:tblGrid>
              <a:tr h="734290">
                <a:tc>
                  <a:txBody>
                    <a:bodyPr/>
                    <a:lstStyle/>
                    <a:p>
                      <a:pPr algn="ctr"/>
                      <a:r>
                        <a:rPr lang="en-US" dirty="0"/>
                        <a:t>Advantages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Disa</a:t>
                      </a:r>
                      <a:r>
                        <a:rPr lang="en-US" baseline="0" dirty="0"/>
                        <a:t>dvantages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907415"/>
                  </a:ext>
                </a:extLst>
              </a:tr>
              <a:tr h="2933942">
                <a:tc>
                  <a:txBody>
                    <a:bodyPr/>
                    <a:lstStyle/>
                    <a:p>
                      <a:pPr marL="285750" indent="-285750" algn="l">
                        <a:lnSpc>
                          <a:spcPct val="200000"/>
                        </a:lnSpc>
                        <a:buFont typeface="Arial" panose="020B0604020202020204" pitchFamily="34" charset="0"/>
                        <a:buChar char="•"/>
                      </a:pPr>
                      <a:r>
                        <a:rPr lang="en-US" dirty="0"/>
                        <a:t>Easy to use</a:t>
                      </a:r>
                    </a:p>
                    <a:p>
                      <a:pPr marL="285750" indent="-285750" algn="l">
                        <a:lnSpc>
                          <a:spcPct val="200000"/>
                        </a:lnSpc>
                        <a:buFont typeface="Arial" panose="020B0604020202020204" pitchFamily="34" charset="0"/>
                        <a:buChar char="•"/>
                      </a:pPr>
                      <a:r>
                        <a:rPr lang="en-US" baseline="0" dirty="0"/>
                        <a:t>There are no commands to remember</a:t>
                      </a:r>
                    </a:p>
                    <a:p>
                      <a:pPr marL="285750" indent="-285750" algn="l">
                        <a:lnSpc>
                          <a:spcPct val="200000"/>
                        </a:lnSpc>
                        <a:buFont typeface="Arial" panose="020B0604020202020204" pitchFamily="34" charset="0"/>
                        <a:buChar char="•"/>
                      </a:pPr>
                      <a:r>
                        <a:rPr lang="en-US" baseline="0" dirty="0"/>
                        <a:t>Even if you don’t know what to do, you can usually guess your way around the options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a:lnSpc>
                          <a:spcPct val="200000"/>
                        </a:lnSpc>
                        <a:buFont typeface="Arial" panose="020B0604020202020204" pitchFamily="34" charset="0"/>
                        <a:buChar char="•"/>
                      </a:pPr>
                      <a:r>
                        <a:rPr lang="en-US" dirty="0"/>
                        <a:t>A poorly designed menu interface may be slow to</a:t>
                      </a:r>
                      <a:r>
                        <a:rPr lang="en-US" baseline="0" dirty="0"/>
                        <a:t> use</a:t>
                      </a:r>
                    </a:p>
                    <a:p>
                      <a:pPr marL="285750" indent="-285750" algn="l">
                        <a:lnSpc>
                          <a:spcPct val="200000"/>
                        </a:lnSpc>
                        <a:buFont typeface="Arial" panose="020B0604020202020204" pitchFamily="34" charset="0"/>
                        <a:buChar char="•"/>
                      </a:pPr>
                      <a:r>
                        <a:rPr lang="en-US" baseline="0" dirty="0"/>
                        <a:t>It can be irritating if there are too many screens to work through.</a:t>
                      </a:r>
                    </a:p>
                    <a:p>
                      <a:pPr marL="285750" indent="-285750" algn="l">
                        <a:lnSpc>
                          <a:spcPct val="200000"/>
                        </a:lnSpc>
                        <a:buFont typeface="Arial" panose="020B0604020202020204" pitchFamily="34" charset="0"/>
                        <a:buChar char="•"/>
                      </a:pPr>
                      <a:r>
                        <a:rPr lang="en-US" baseline="0" dirty="0"/>
                        <a:t>If menu is poorly designed it might be hard to read</a:t>
                      </a:r>
                    </a:p>
                    <a:p>
                      <a:pPr marL="0" indent="0" algn="l">
                        <a:lnSpc>
                          <a:spcPct val="200000"/>
                        </a:lnSpc>
                        <a:buFont typeface="Arial" panose="020B0604020202020204" pitchFamily="34" charset="0"/>
                        <a:buNone/>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110603"/>
                  </a:ext>
                </a:extLst>
              </a:tr>
            </a:tbl>
          </a:graphicData>
        </a:graphic>
      </p:graphicFrame>
      <p:sp>
        <p:nvSpPr>
          <p:cNvPr id="6" name="Slide Number Placeholder 5"/>
          <p:cNvSpPr>
            <a:spLocks noGrp="1"/>
          </p:cNvSpPr>
          <p:nvPr>
            <p:ph type="sldNum" sz="quarter" idx="12"/>
          </p:nvPr>
        </p:nvSpPr>
        <p:spPr/>
        <p:txBody>
          <a:bodyPr/>
          <a:lstStyle/>
          <a:p>
            <a:fld id="{4FAB73BC-B049-4115-A692-8D63A059BFB8}" type="slidenum">
              <a:rPr lang="en-US" smtClean="0"/>
              <a:pPr/>
              <a:t>12</a:t>
            </a:fld>
            <a:endParaRPr lang="en-US" dirty="0"/>
          </a:p>
        </p:txBody>
      </p:sp>
    </p:spTree>
    <p:extLst>
      <p:ext uri="{BB962C8B-B14F-4D97-AF65-F5344CB8AC3E}">
        <p14:creationId xmlns:p14="http://schemas.microsoft.com/office/powerpoint/2010/main" val="1785916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Insaniburger with Cheese" panose="02000000000000000000" pitchFamily="2" charset="0"/>
              </a:rPr>
              <a:t>Form Fill-in</a:t>
            </a:r>
          </a:p>
        </p:txBody>
      </p:sp>
      <p:sp>
        <p:nvSpPr>
          <p:cNvPr id="3" name="Content Placeholder 2"/>
          <p:cNvSpPr>
            <a:spLocks noGrp="1"/>
          </p:cNvSpPr>
          <p:nvPr>
            <p:ph idx="1"/>
          </p:nvPr>
        </p:nvSpPr>
        <p:spPr/>
        <p:txBody>
          <a:bodyPr/>
          <a:lstStyle/>
          <a:p>
            <a:r>
              <a:rPr lang="en-US" dirty="0"/>
              <a:t>Form-fill interfaces consist of onscreen forms or Web-based forms displaying fields containing data items or parameters that need to be communicated to the user.</a:t>
            </a:r>
          </a:p>
          <a:p>
            <a:r>
              <a:rPr lang="en-US" dirty="0"/>
              <a:t>The form often is a facsimile of a paper form already familiar to the user</a:t>
            </a:r>
          </a:p>
          <a:p>
            <a:r>
              <a:rPr lang="en-US" dirty="0"/>
              <a:t>Forms for display screens are set up to show what information should be input and where. Blank fields requiring information can be highlighted with inverse or flashing characters.</a:t>
            </a:r>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13</a:t>
            </a:fld>
            <a:endParaRPr lang="en-US" dirty="0"/>
          </a:p>
        </p:txBody>
      </p:sp>
    </p:spTree>
    <p:extLst>
      <p:ext uri="{BB962C8B-B14F-4D97-AF65-F5344CB8AC3E}">
        <p14:creationId xmlns:p14="http://schemas.microsoft.com/office/powerpoint/2010/main" val="504241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Insaniburger with Cheese" panose="02000000000000000000" pitchFamily="2" charset="0"/>
              </a:rPr>
              <a:t>Form Fill-in</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9853" y="1031953"/>
            <a:ext cx="6379934" cy="4784950"/>
          </a:xfrm>
        </p:spPr>
      </p:pic>
      <p:sp>
        <p:nvSpPr>
          <p:cNvPr id="7" name="Slide Number Placeholder 6"/>
          <p:cNvSpPr>
            <a:spLocks noGrp="1"/>
          </p:cNvSpPr>
          <p:nvPr>
            <p:ph type="sldNum" sz="quarter" idx="12"/>
          </p:nvPr>
        </p:nvSpPr>
        <p:spPr/>
        <p:txBody>
          <a:bodyPr/>
          <a:lstStyle/>
          <a:p>
            <a:fld id="{4FAB73BC-B049-4115-A692-8D63A059BFB8}" type="slidenum">
              <a:rPr lang="en-US" smtClean="0"/>
              <a:pPr/>
              <a:t>14</a:t>
            </a:fld>
            <a:endParaRPr lang="en-US" dirty="0"/>
          </a:p>
        </p:txBody>
      </p:sp>
    </p:spTree>
    <p:extLst>
      <p:ext uri="{BB962C8B-B14F-4D97-AF65-F5344CB8AC3E}">
        <p14:creationId xmlns:p14="http://schemas.microsoft.com/office/powerpoint/2010/main" val="3692264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Insaniburger with Cheese" panose="02000000000000000000" pitchFamily="2" charset="0"/>
              </a:rPr>
              <a:t>Form Fill-in</a:t>
            </a:r>
            <a:endParaRPr lang="en-US" dirty="0">
              <a:latin typeface="Insaniburger with Cheese" panose="02000000000000000000" pitchFamily="2"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80678997"/>
              </p:ext>
            </p:extLst>
          </p:nvPr>
        </p:nvGraphicFramePr>
        <p:xfrm>
          <a:off x="3870250" y="1605516"/>
          <a:ext cx="7400262" cy="3668232"/>
        </p:xfrm>
        <a:graphic>
          <a:graphicData uri="http://schemas.openxmlformats.org/drawingml/2006/table">
            <a:tbl>
              <a:tblPr firstRow="1" bandRow="1">
                <a:tableStyleId>{2D5ABB26-0587-4C30-8999-92F81FD0307C}</a:tableStyleId>
              </a:tblPr>
              <a:tblGrid>
                <a:gridCol w="3700131">
                  <a:extLst>
                    <a:ext uri="{9D8B030D-6E8A-4147-A177-3AD203B41FA5}">
                      <a16:colId xmlns:a16="http://schemas.microsoft.com/office/drawing/2014/main" val="3977368543"/>
                    </a:ext>
                  </a:extLst>
                </a:gridCol>
                <a:gridCol w="3700131">
                  <a:extLst>
                    <a:ext uri="{9D8B030D-6E8A-4147-A177-3AD203B41FA5}">
                      <a16:colId xmlns:a16="http://schemas.microsoft.com/office/drawing/2014/main" val="2450733070"/>
                    </a:ext>
                  </a:extLst>
                </a:gridCol>
              </a:tblGrid>
              <a:tr h="734290">
                <a:tc>
                  <a:txBody>
                    <a:bodyPr/>
                    <a:lstStyle/>
                    <a:p>
                      <a:pPr algn="ctr"/>
                      <a:r>
                        <a:rPr lang="en-US" dirty="0"/>
                        <a:t>Advantages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Disa</a:t>
                      </a:r>
                      <a:r>
                        <a:rPr lang="en-US" baseline="0" dirty="0"/>
                        <a:t>dvantages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907415"/>
                  </a:ext>
                </a:extLst>
              </a:tr>
              <a:tr h="2933942">
                <a:tc>
                  <a:txBody>
                    <a:bodyPr/>
                    <a:lstStyle/>
                    <a:p>
                      <a:pPr marL="285750" indent="-285750" algn="l">
                        <a:lnSpc>
                          <a:spcPct val="200000"/>
                        </a:lnSpc>
                        <a:buFont typeface="Arial" panose="020B0604020202020204" pitchFamily="34" charset="0"/>
                        <a:buChar char="•"/>
                      </a:pPr>
                      <a:r>
                        <a:rPr lang="en-US" dirty="0"/>
                        <a:t>Low memory</a:t>
                      </a:r>
                      <a:r>
                        <a:rPr lang="en-US" baseline="0" dirty="0"/>
                        <a:t> requirements</a:t>
                      </a:r>
                    </a:p>
                    <a:p>
                      <a:pPr marL="285750" indent="-285750" algn="l">
                        <a:lnSpc>
                          <a:spcPct val="200000"/>
                        </a:lnSpc>
                        <a:buFont typeface="Arial" panose="020B0604020202020204" pitchFamily="34" charset="0"/>
                        <a:buChar char="•"/>
                      </a:pPr>
                      <a:r>
                        <a:rPr lang="en-US" baseline="0" dirty="0"/>
                        <a:t>Self-explanatory </a:t>
                      </a:r>
                    </a:p>
                    <a:p>
                      <a:pPr marL="285750" indent="-285750" algn="l">
                        <a:lnSpc>
                          <a:spcPct val="200000"/>
                        </a:lnSpc>
                        <a:buFont typeface="Arial" panose="020B0604020202020204" pitchFamily="34" charset="0"/>
                        <a:buChar char="•"/>
                      </a:pPr>
                      <a:r>
                        <a:rPr lang="en-US" baseline="0" dirty="0"/>
                        <a:t>Can gather a great deal of information in little space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a:lnSpc>
                          <a:spcPct val="200000"/>
                        </a:lnSpc>
                        <a:buFont typeface="Arial" panose="020B0604020202020204" pitchFamily="34" charset="0"/>
                        <a:buChar char="•"/>
                      </a:pPr>
                      <a:r>
                        <a:rPr lang="en-US" baseline="0" dirty="0"/>
                        <a:t>Require valid input in valid format</a:t>
                      </a:r>
                    </a:p>
                    <a:p>
                      <a:pPr marL="285750" indent="-285750" algn="l">
                        <a:lnSpc>
                          <a:spcPct val="200000"/>
                        </a:lnSpc>
                        <a:buFont typeface="Arial" panose="020B0604020202020204" pitchFamily="34" charset="0"/>
                        <a:buChar char="•"/>
                      </a:pPr>
                      <a:r>
                        <a:rPr lang="en-US" baseline="0" dirty="0"/>
                        <a:t>Require familiarity with interface controls </a:t>
                      </a:r>
                    </a:p>
                    <a:p>
                      <a:pPr marL="285750" indent="-285750" algn="l">
                        <a:lnSpc>
                          <a:spcPct val="200000"/>
                        </a:lnSpc>
                        <a:buFont typeface="Arial" panose="020B0604020202020204" pitchFamily="34" charset="0"/>
                        <a:buChar char="•"/>
                      </a:pPr>
                      <a:r>
                        <a:rPr lang="en-US" baseline="0" dirty="0"/>
                        <a:t>Can be tedious to correct mistakes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110603"/>
                  </a:ext>
                </a:extLst>
              </a:tr>
            </a:tbl>
          </a:graphicData>
        </a:graphic>
      </p:graphicFrame>
      <p:sp>
        <p:nvSpPr>
          <p:cNvPr id="3" name="Slide Number Placeholder 2"/>
          <p:cNvSpPr>
            <a:spLocks noGrp="1"/>
          </p:cNvSpPr>
          <p:nvPr>
            <p:ph type="sldNum" sz="quarter" idx="12"/>
          </p:nvPr>
        </p:nvSpPr>
        <p:spPr/>
        <p:txBody>
          <a:bodyPr/>
          <a:lstStyle/>
          <a:p>
            <a:fld id="{4FAB73BC-B049-4115-A692-8D63A059BFB8}" type="slidenum">
              <a:rPr lang="en-US" smtClean="0"/>
              <a:pPr/>
              <a:t>15</a:t>
            </a:fld>
            <a:endParaRPr lang="en-US" dirty="0"/>
          </a:p>
        </p:txBody>
      </p:sp>
    </p:spTree>
    <p:extLst>
      <p:ext uri="{BB962C8B-B14F-4D97-AF65-F5344CB8AC3E}">
        <p14:creationId xmlns:p14="http://schemas.microsoft.com/office/powerpoint/2010/main" val="1744142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Insaniburger with Cheese" panose="02000000000000000000" pitchFamily="2" charset="0"/>
              </a:rPr>
              <a:t>Question answer</a:t>
            </a:r>
          </a:p>
        </p:txBody>
      </p:sp>
      <p:sp>
        <p:nvSpPr>
          <p:cNvPr id="3" name="Content Placeholder 2"/>
          <p:cNvSpPr>
            <a:spLocks noGrp="1"/>
          </p:cNvSpPr>
          <p:nvPr>
            <p:ph idx="1"/>
          </p:nvPr>
        </p:nvSpPr>
        <p:spPr/>
        <p:txBody>
          <a:bodyPr/>
          <a:lstStyle/>
          <a:p>
            <a:r>
              <a:rPr lang="en-US" dirty="0"/>
              <a:t>In a question-and-answer interface, the computer displays a question to the user on the display. To interact, the user enters an answer (via a keyboard stroke or a mouse click), and the computer then acts on that input information in a preprogrammed manner, typically by moving to the next question.</a:t>
            </a:r>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16</a:t>
            </a:fld>
            <a:endParaRPr lang="en-US" dirty="0"/>
          </a:p>
        </p:txBody>
      </p:sp>
    </p:spTree>
    <p:extLst>
      <p:ext uri="{BB962C8B-B14F-4D97-AF65-F5344CB8AC3E}">
        <p14:creationId xmlns:p14="http://schemas.microsoft.com/office/powerpoint/2010/main" val="2226885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Insaniburger with Cheese" panose="02000000000000000000" pitchFamily="2" charset="0"/>
              </a:rPr>
              <a:t>Question answer</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07566" y="414862"/>
            <a:ext cx="4132734" cy="3057091"/>
          </a:xfrm>
        </p:spPr>
      </p:pic>
      <p:sp>
        <p:nvSpPr>
          <p:cNvPr id="9" name="Slide Number Placeholder 8"/>
          <p:cNvSpPr>
            <a:spLocks noGrp="1"/>
          </p:cNvSpPr>
          <p:nvPr>
            <p:ph type="sldNum" sz="quarter" idx="12"/>
          </p:nvPr>
        </p:nvSpPr>
        <p:spPr/>
        <p:txBody>
          <a:bodyPr/>
          <a:lstStyle/>
          <a:p>
            <a:fld id="{4FAB73BC-B049-4115-A692-8D63A059BFB8}" type="slidenum">
              <a:rPr lang="en-US" smtClean="0"/>
              <a:pPr/>
              <a:t>17</a:t>
            </a:fld>
            <a:endParaRPr lang="en-US" dirty="0"/>
          </a:p>
        </p:txBody>
      </p:sp>
      <p:graphicFrame>
        <p:nvGraphicFramePr>
          <p:cNvPr id="5" name="Object 7"/>
          <p:cNvGraphicFramePr>
            <a:graphicFrameLocks noChangeAspect="1"/>
          </p:cNvGraphicFramePr>
          <p:nvPr>
            <p:extLst>
              <p:ext uri="{D42A27DB-BD31-4B8C-83A1-F6EECF244321}">
                <p14:modId xmlns:p14="http://schemas.microsoft.com/office/powerpoint/2010/main" val="1231415332"/>
              </p:ext>
            </p:extLst>
          </p:nvPr>
        </p:nvGraphicFramePr>
        <p:xfrm>
          <a:off x="7709914" y="3654516"/>
          <a:ext cx="3689684" cy="2884396"/>
        </p:xfrm>
        <a:graphic>
          <a:graphicData uri="http://schemas.openxmlformats.org/presentationml/2006/ole">
            <mc:AlternateContent xmlns:mc="http://schemas.openxmlformats.org/markup-compatibility/2006">
              <mc:Choice xmlns:v="urn:schemas-microsoft-com:vml" Requires="v">
                <p:oleObj spid="_x0000_s1030" name="Bitmap Image" r:id="rId4" imgW="4800000" imgH="3753374" progId="Paint.Picture">
                  <p:embed/>
                </p:oleObj>
              </mc:Choice>
              <mc:Fallback>
                <p:oleObj name="Bitmap Image" r:id="rId4" imgW="4800000" imgH="3753374" progId="Paint.Picture">
                  <p:embed/>
                  <p:pic>
                    <p:nvPicPr>
                      <p:cNvPr id="441351"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White">
                      <a:xfrm>
                        <a:off x="7709914" y="3654516"/>
                        <a:ext cx="3689684" cy="288439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754712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Insaniburger with Cheese" panose="02000000000000000000" pitchFamily="2" charset="0"/>
              </a:rPr>
              <a:t>Question answer</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70634539"/>
              </p:ext>
            </p:extLst>
          </p:nvPr>
        </p:nvGraphicFramePr>
        <p:xfrm>
          <a:off x="3870250" y="1605516"/>
          <a:ext cx="7400262" cy="3668232"/>
        </p:xfrm>
        <a:graphic>
          <a:graphicData uri="http://schemas.openxmlformats.org/drawingml/2006/table">
            <a:tbl>
              <a:tblPr firstRow="1" bandRow="1">
                <a:tableStyleId>{2D5ABB26-0587-4C30-8999-92F81FD0307C}</a:tableStyleId>
              </a:tblPr>
              <a:tblGrid>
                <a:gridCol w="3700131">
                  <a:extLst>
                    <a:ext uri="{9D8B030D-6E8A-4147-A177-3AD203B41FA5}">
                      <a16:colId xmlns:a16="http://schemas.microsoft.com/office/drawing/2014/main" val="3977368543"/>
                    </a:ext>
                  </a:extLst>
                </a:gridCol>
                <a:gridCol w="3700131">
                  <a:extLst>
                    <a:ext uri="{9D8B030D-6E8A-4147-A177-3AD203B41FA5}">
                      <a16:colId xmlns:a16="http://schemas.microsoft.com/office/drawing/2014/main" val="2450733070"/>
                    </a:ext>
                  </a:extLst>
                </a:gridCol>
              </a:tblGrid>
              <a:tr h="734290">
                <a:tc>
                  <a:txBody>
                    <a:bodyPr/>
                    <a:lstStyle/>
                    <a:p>
                      <a:pPr algn="ctr"/>
                      <a:r>
                        <a:rPr lang="en-US" dirty="0"/>
                        <a:t>Advantages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Disa</a:t>
                      </a:r>
                      <a:r>
                        <a:rPr lang="en-US" baseline="0" dirty="0"/>
                        <a:t>dvantages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907415"/>
                  </a:ext>
                </a:extLst>
              </a:tr>
              <a:tr h="2933942">
                <a:tc>
                  <a:txBody>
                    <a:bodyPr/>
                    <a:lstStyle/>
                    <a:p>
                      <a:pPr marL="285750" indent="-285750" algn="l">
                        <a:lnSpc>
                          <a:spcPct val="200000"/>
                        </a:lnSpc>
                        <a:buFont typeface="Arial" panose="020B0604020202020204" pitchFamily="34" charset="0"/>
                        <a:buChar char="•"/>
                      </a:pPr>
                      <a:r>
                        <a:rPr lang="en-US" dirty="0"/>
                        <a:t>Low memory requirement</a:t>
                      </a:r>
                    </a:p>
                    <a:p>
                      <a:pPr marL="285750" indent="-285750" algn="l">
                        <a:lnSpc>
                          <a:spcPct val="200000"/>
                        </a:lnSpc>
                        <a:buFont typeface="Arial" panose="020B0604020202020204" pitchFamily="34" charset="0"/>
                        <a:buChar char="•"/>
                      </a:pPr>
                      <a:r>
                        <a:rPr lang="en-US" baseline="0" dirty="0"/>
                        <a:t>Self-explanatory</a:t>
                      </a:r>
                    </a:p>
                    <a:p>
                      <a:pPr marL="285750" indent="-285750" algn="l">
                        <a:lnSpc>
                          <a:spcPct val="200000"/>
                        </a:lnSpc>
                        <a:buFont typeface="Arial" panose="020B0604020202020204" pitchFamily="34" charset="0"/>
                        <a:buChar char="•"/>
                      </a:pPr>
                      <a:r>
                        <a:rPr lang="en-US" baseline="0" dirty="0"/>
                        <a:t>Simple linear presentation</a:t>
                      </a:r>
                    </a:p>
                    <a:p>
                      <a:pPr marL="285750" indent="-285750" algn="l">
                        <a:lnSpc>
                          <a:spcPct val="200000"/>
                        </a:lnSpc>
                        <a:buFont typeface="Arial" panose="020B0604020202020204" pitchFamily="34" charset="0"/>
                        <a:buChar char="•"/>
                      </a:pPr>
                      <a:r>
                        <a:rPr lang="en-US" baseline="0" dirty="0"/>
                        <a:t>Easy for beginners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a:lnSpc>
                          <a:spcPct val="200000"/>
                        </a:lnSpc>
                        <a:buFont typeface="Arial" panose="020B0604020202020204" pitchFamily="34" charset="0"/>
                        <a:buChar char="•"/>
                      </a:pPr>
                      <a:r>
                        <a:rPr lang="en-US" baseline="0" dirty="0"/>
                        <a:t>Require valid input supplied by user</a:t>
                      </a:r>
                    </a:p>
                    <a:p>
                      <a:pPr marL="285750" indent="-285750" algn="l">
                        <a:lnSpc>
                          <a:spcPct val="200000"/>
                        </a:lnSpc>
                        <a:buFont typeface="Arial" panose="020B0604020202020204" pitchFamily="34" charset="0"/>
                        <a:buChar char="•"/>
                      </a:pPr>
                      <a:r>
                        <a:rPr lang="en-US" baseline="0" dirty="0"/>
                        <a:t>Require familiarity with </a:t>
                      </a:r>
                      <a:r>
                        <a:rPr lang="en-US" baseline="0"/>
                        <a:t>interface controls</a:t>
                      </a:r>
                      <a:r>
                        <a:rPr lang="en-US" baseline="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110603"/>
                  </a:ext>
                </a:extLst>
              </a:tr>
            </a:tbl>
          </a:graphicData>
        </a:graphic>
      </p:graphicFrame>
      <p:sp>
        <p:nvSpPr>
          <p:cNvPr id="3" name="Slide Number Placeholder 2"/>
          <p:cNvSpPr>
            <a:spLocks noGrp="1"/>
          </p:cNvSpPr>
          <p:nvPr>
            <p:ph type="sldNum" sz="quarter" idx="12"/>
          </p:nvPr>
        </p:nvSpPr>
        <p:spPr/>
        <p:txBody>
          <a:bodyPr/>
          <a:lstStyle/>
          <a:p>
            <a:fld id="{4FAB73BC-B049-4115-A692-8D63A059BFB8}" type="slidenum">
              <a:rPr lang="en-US" smtClean="0"/>
              <a:pPr/>
              <a:t>18</a:t>
            </a:fld>
            <a:endParaRPr lang="en-US" dirty="0"/>
          </a:p>
        </p:txBody>
      </p:sp>
    </p:spTree>
    <p:extLst>
      <p:ext uri="{BB962C8B-B14F-4D97-AF65-F5344CB8AC3E}">
        <p14:creationId xmlns:p14="http://schemas.microsoft.com/office/powerpoint/2010/main" val="276708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0062" y="2445494"/>
            <a:ext cx="8708065" cy="1862048"/>
          </a:xfrm>
          <a:prstGeom prst="rect">
            <a:avLst/>
          </a:prstGeom>
          <a:noFill/>
        </p:spPr>
        <p:txBody>
          <a:bodyPr wrap="square" rtlCol="0" anchor="ctr">
            <a:spAutoFit/>
          </a:bodyPr>
          <a:lstStyle/>
          <a:p>
            <a:pPr algn="ctr"/>
            <a:r>
              <a:rPr lang="en-US" sz="11500" dirty="0">
                <a:latin typeface="Insaniburger with Cheese" panose="02000000000000000000" pitchFamily="2" charset="0"/>
              </a:rPr>
              <a:t>THANKYOU!!</a:t>
            </a:r>
          </a:p>
        </p:txBody>
      </p:sp>
      <p:sp>
        <p:nvSpPr>
          <p:cNvPr id="3" name="Slide Number Placeholder 2"/>
          <p:cNvSpPr>
            <a:spLocks noGrp="1"/>
          </p:cNvSpPr>
          <p:nvPr>
            <p:ph type="sldNum" sz="quarter" idx="12"/>
          </p:nvPr>
        </p:nvSpPr>
        <p:spPr/>
        <p:txBody>
          <a:bodyPr/>
          <a:lstStyle/>
          <a:p>
            <a:fld id="{4FAB73BC-B049-4115-A692-8D63A059BFB8}" type="slidenum">
              <a:rPr lang="en-US" smtClean="0"/>
              <a:pPr/>
              <a:t>19</a:t>
            </a:fld>
            <a:endParaRPr lang="en-US" dirty="0"/>
          </a:p>
        </p:txBody>
      </p:sp>
    </p:spTree>
    <p:extLst>
      <p:ext uri="{BB962C8B-B14F-4D97-AF65-F5344CB8AC3E}">
        <p14:creationId xmlns:p14="http://schemas.microsoft.com/office/powerpoint/2010/main" val="2595713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Insaniburger with Cheese" panose="02000000000000000000" pitchFamily="2" charset="0"/>
              </a:rPr>
              <a:t>INTERACTION STYLES</a:t>
            </a:r>
          </a:p>
        </p:txBody>
      </p:sp>
      <p:sp>
        <p:nvSpPr>
          <p:cNvPr id="3" name="Content Placeholder 2"/>
          <p:cNvSpPr>
            <a:spLocks noGrp="1"/>
          </p:cNvSpPr>
          <p:nvPr>
            <p:ph idx="1"/>
          </p:nvPr>
        </p:nvSpPr>
        <p:spPr/>
        <p:txBody>
          <a:bodyPr/>
          <a:lstStyle/>
          <a:p>
            <a:r>
              <a:rPr lang="en-US" dirty="0"/>
              <a:t>Interaction styles are primarily different ways in which a user and computer system can communicate between each other</a:t>
            </a:r>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2373304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Insaniburger with Cheese" panose="02000000000000000000" pitchFamily="2" charset="0"/>
              </a:rPr>
              <a:t>INTERACTION STYLES</a:t>
            </a:r>
          </a:p>
        </p:txBody>
      </p:sp>
      <p:sp>
        <p:nvSpPr>
          <p:cNvPr id="3" name="Content Placeholder 2"/>
          <p:cNvSpPr>
            <a:spLocks noGrp="1"/>
          </p:cNvSpPr>
          <p:nvPr>
            <p:ph idx="1"/>
          </p:nvPr>
        </p:nvSpPr>
        <p:spPr/>
        <p:txBody>
          <a:bodyPr/>
          <a:lstStyle/>
          <a:p>
            <a:r>
              <a:rPr lang="en-US" dirty="0"/>
              <a:t>Command Line</a:t>
            </a:r>
          </a:p>
          <a:p>
            <a:r>
              <a:rPr lang="en-US" dirty="0"/>
              <a:t>Natural Language</a:t>
            </a:r>
          </a:p>
          <a:p>
            <a:r>
              <a:rPr lang="en-US" dirty="0"/>
              <a:t>Menu Selection</a:t>
            </a:r>
          </a:p>
          <a:p>
            <a:r>
              <a:rPr lang="en-US" dirty="0"/>
              <a:t>Form Fill-in</a:t>
            </a:r>
          </a:p>
          <a:p>
            <a:r>
              <a:rPr lang="en-US" dirty="0"/>
              <a:t>Question Answer Interfaces</a:t>
            </a:r>
          </a:p>
        </p:txBody>
      </p:sp>
      <p:sp>
        <p:nvSpPr>
          <p:cNvPr id="4" name="Slide Number Placeholder 3"/>
          <p:cNvSpPr>
            <a:spLocks noGrp="1"/>
          </p:cNvSpPr>
          <p:nvPr>
            <p:ph type="sldNum" sz="quarter" idx="12"/>
          </p:nvPr>
        </p:nvSpPr>
        <p:spPr/>
        <p:txBody>
          <a:bodyPr/>
          <a:lstStyle/>
          <a:p>
            <a:fld id="{4FAB73BC-B049-4115-A692-8D63A059BFB8}" type="slidenum">
              <a:rPr lang="en-US" smtClean="0"/>
              <a:pPr/>
              <a:t>3</a:t>
            </a:fld>
            <a:endParaRPr lang="en-US" dirty="0"/>
          </a:p>
        </p:txBody>
      </p:sp>
    </p:spTree>
    <p:extLst>
      <p:ext uri="{BB962C8B-B14F-4D97-AF65-F5344CB8AC3E}">
        <p14:creationId xmlns:p14="http://schemas.microsoft.com/office/powerpoint/2010/main" val="3428590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Insaniburger with Cheese" panose="02000000000000000000" pitchFamily="2" charset="0"/>
              </a:rPr>
              <a:t>Command line</a:t>
            </a:r>
          </a:p>
        </p:txBody>
      </p:sp>
      <p:sp>
        <p:nvSpPr>
          <p:cNvPr id="3" name="Content Placeholder 2"/>
          <p:cNvSpPr>
            <a:spLocks noGrp="1"/>
          </p:cNvSpPr>
          <p:nvPr>
            <p:ph idx="1"/>
          </p:nvPr>
        </p:nvSpPr>
        <p:spPr/>
        <p:txBody>
          <a:bodyPr/>
          <a:lstStyle/>
          <a:p>
            <a:r>
              <a:rPr lang="en-US" dirty="0"/>
              <a:t>First interaction style to be commonly used.</a:t>
            </a:r>
          </a:p>
          <a:p>
            <a:r>
              <a:rPr lang="en-US" dirty="0"/>
              <a:t>Command must be remembered, No hint is provided in command line to indicate which command is needed.</a:t>
            </a:r>
          </a:p>
          <a:p>
            <a:r>
              <a:rPr lang="en-US" dirty="0"/>
              <a:t>Provide instruction to computer directly using:</a:t>
            </a:r>
          </a:p>
          <a:p>
            <a:r>
              <a:rPr lang="en-US" dirty="0"/>
              <a:t>Abbreviations (e.g. cd, ftp)</a:t>
            </a:r>
          </a:p>
          <a:p>
            <a:r>
              <a:rPr lang="en-US" dirty="0"/>
              <a:t>Single character</a:t>
            </a:r>
          </a:p>
          <a:p>
            <a:r>
              <a:rPr lang="en-US" dirty="0"/>
              <a:t>Function key</a:t>
            </a:r>
          </a:p>
          <a:p>
            <a:r>
              <a:rPr lang="en-US" dirty="0"/>
              <a:t>Whole word</a:t>
            </a:r>
          </a:p>
          <a:p>
            <a:r>
              <a:rPr lang="en-US" dirty="0"/>
              <a:t>Combination of the above</a:t>
            </a:r>
          </a:p>
        </p:txBody>
      </p:sp>
      <p:sp>
        <p:nvSpPr>
          <p:cNvPr id="4" name="Slide Number Placeholder 3"/>
          <p:cNvSpPr>
            <a:spLocks noGrp="1"/>
          </p:cNvSpPr>
          <p:nvPr>
            <p:ph type="sldNum" sz="quarter" idx="12"/>
          </p:nvPr>
        </p:nvSpPr>
        <p:spPr/>
        <p:txBody>
          <a:bodyPr/>
          <a:lstStyle/>
          <a:p>
            <a:fld id="{4FAB73BC-B049-4115-A692-8D63A059BFB8}" type="slidenum">
              <a:rPr lang="en-US" smtClean="0"/>
              <a:pPr/>
              <a:t>4</a:t>
            </a:fld>
            <a:endParaRPr lang="en-US" dirty="0"/>
          </a:p>
        </p:txBody>
      </p:sp>
    </p:spTree>
    <p:extLst>
      <p:ext uri="{BB962C8B-B14F-4D97-AF65-F5344CB8AC3E}">
        <p14:creationId xmlns:p14="http://schemas.microsoft.com/office/powerpoint/2010/main" val="350628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Insaniburger with Cheese" panose="02000000000000000000" pitchFamily="2" charset="0"/>
              </a:rPr>
              <a:t>Command line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40404" y="772229"/>
            <a:ext cx="5013864" cy="2997666"/>
          </a:xfrm>
        </p:spPr>
      </p:pic>
      <p:sp>
        <p:nvSpPr>
          <p:cNvPr id="5" name="Slide Number Placeholder 4"/>
          <p:cNvSpPr>
            <a:spLocks noGrp="1"/>
          </p:cNvSpPr>
          <p:nvPr>
            <p:ph type="sldNum" sz="quarter" idx="12"/>
          </p:nvPr>
        </p:nvSpPr>
        <p:spPr/>
        <p:txBody>
          <a:bodyPr/>
          <a:lstStyle/>
          <a:p>
            <a:fld id="{4FAB73BC-B049-4115-A692-8D63A059BFB8}" type="slidenum">
              <a:rPr lang="en-US" smtClean="0"/>
              <a:pPr/>
              <a:t>5</a:t>
            </a:fld>
            <a:endParaRPr lang="en-US" dirty="0"/>
          </a:p>
        </p:txBody>
      </p:sp>
      <p:pic>
        <p:nvPicPr>
          <p:cNvPr id="6" name="Picture 4" descr="telnet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461168" y="3966415"/>
            <a:ext cx="4191831" cy="259464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46054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Insaniburger with Cheese" panose="02000000000000000000" pitchFamily="2" charset="0"/>
              </a:rPr>
              <a:t>Command line</a:t>
            </a:r>
          </a:p>
        </p:txBody>
      </p:sp>
      <p:graphicFrame>
        <p:nvGraphicFramePr>
          <p:cNvPr id="5" name="Content Placeholder 4"/>
          <p:cNvGraphicFramePr>
            <a:graphicFrameLocks noGrp="1"/>
          </p:cNvGraphicFramePr>
          <p:nvPr>
            <p:ph idx="1"/>
          </p:nvPr>
        </p:nvGraphicFramePr>
        <p:xfrm>
          <a:off x="3870250" y="1605516"/>
          <a:ext cx="7400262" cy="3668232"/>
        </p:xfrm>
        <a:graphic>
          <a:graphicData uri="http://schemas.openxmlformats.org/drawingml/2006/table">
            <a:tbl>
              <a:tblPr firstRow="1" bandRow="1">
                <a:tableStyleId>{2D5ABB26-0587-4C30-8999-92F81FD0307C}</a:tableStyleId>
              </a:tblPr>
              <a:tblGrid>
                <a:gridCol w="3700131">
                  <a:extLst>
                    <a:ext uri="{9D8B030D-6E8A-4147-A177-3AD203B41FA5}">
                      <a16:colId xmlns:a16="http://schemas.microsoft.com/office/drawing/2014/main" val="3977368543"/>
                    </a:ext>
                  </a:extLst>
                </a:gridCol>
                <a:gridCol w="3700131">
                  <a:extLst>
                    <a:ext uri="{9D8B030D-6E8A-4147-A177-3AD203B41FA5}">
                      <a16:colId xmlns:a16="http://schemas.microsoft.com/office/drawing/2014/main" val="2450733070"/>
                    </a:ext>
                  </a:extLst>
                </a:gridCol>
              </a:tblGrid>
              <a:tr h="734290">
                <a:tc>
                  <a:txBody>
                    <a:bodyPr/>
                    <a:lstStyle/>
                    <a:p>
                      <a:pPr algn="ctr"/>
                      <a:r>
                        <a:rPr lang="en-US" dirty="0"/>
                        <a:t>Advantages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Disa</a:t>
                      </a:r>
                      <a:r>
                        <a:rPr lang="en-US" baseline="0" dirty="0"/>
                        <a:t>dvantages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907415"/>
                  </a:ext>
                </a:extLst>
              </a:tr>
              <a:tr h="2933942">
                <a:tc>
                  <a:txBody>
                    <a:bodyPr/>
                    <a:lstStyle/>
                    <a:p>
                      <a:pPr marL="285750" indent="-285750" algn="l">
                        <a:lnSpc>
                          <a:spcPct val="200000"/>
                        </a:lnSpc>
                        <a:buFont typeface="Arial" panose="020B0604020202020204" pitchFamily="34" charset="0"/>
                        <a:buChar char="•"/>
                      </a:pPr>
                      <a:r>
                        <a:rPr lang="en-US" dirty="0"/>
                        <a:t>Flexible</a:t>
                      </a:r>
                      <a:r>
                        <a:rPr lang="en-US" baseline="0" dirty="0"/>
                        <a:t> </a:t>
                      </a:r>
                      <a:endParaRPr lang="en-US" dirty="0"/>
                    </a:p>
                    <a:p>
                      <a:pPr marL="285750" indent="-285750" algn="l">
                        <a:lnSpc>
                          <a:spcPct val="200000"/>
                        </a:lnSpc>
                        <a:buFont typeface="Arial" panose="020B0604020202020204" pitchFamily="34" charset="0"/>
                        <a:buChar char="•"/>
                      </a:pPr>
                      <a:r>
                        <a:rPr lang="en-US" dirty="0"/>
                        <a:t>Appeals to ‘power</a:t>
                      </a:r>
                      <a:r>
                        <a:rPr lang="en-US" baseline="0" dirty="0"/>
                        <a:t> users’</a:t>
                      </a:r>
                    </a:p>
                    <a:p>
                      <a:pPr marL="285750" indent="-285750" algn="l">
                        <a:lnSpc>
                          <a:spcPct val="200000"/>
                        </a:lnSpc>
                        <a:buFont typeface="Arial" panose="020B0604020202020204" pitchFamily="34" charset="0"/>
                        <a:buChar char="•"/>
                      </a:pPr>
                      <a:r>
                        <a:rPr lang="en-US" baseline="0" dirty="0"/>
                        <a:t>Supports user initiative</a:t>
                      </a:r>
                    </a:p>
                    <a:p>
                      <a:pPr marL="285750" indent="-285750" algn="l">
                        <a:lnSpc>
                          <a:spcPct val="200000"/>
                        </a:lnSpc>
                        <a:buFont typeface="Arial" panose="020B0604020202020204" pitchFamily="34" charset="0"/>
                        <a:buChar char="•"/>
                      </a:pPr>
                      <a:r>
                        <a:rPr lang="en-US" baseline="0" dirty="0"/>
                        <a:t>Allow convenient creation of macros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a:lnSpc>
                          <a:spcPct val="200000"/>
                        </a:lnSpc>
                        <a:buFont typeface="Arial" panose="020B0604020202020204" pitchFamily="34" charset="0"/>
                        <a:buChar char="•"/>
                      </a:pPr>
                      <a:r>
                        <a:rPr lang="en-US" baseline="0" dirty="0"/>
                        <a:t>Poor error handling</a:t>
                      </a:r>
                    </a:p>
                    <a:p>
                      <a:pPr marL="285750" indent="-285750" algn="l">
                        <a:lnSpc>
                          <a:spcPct val="200000"/>
                        </a:lnSpc>
                        <a:buFont typeface="Arial" panose="020B0604020202020204" pitchFamily="34" charset="0"/>
                        <a:buChar char="•"/>
                      </a:pPr>
                      <a:r>
                        <a:rPr lang="en-US" baseline="0" dirty="0"/>
                        <a:t>Substantial training and memorization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110603"/>
                  </a:ext>
                </a:extLst>
              </a:tr>
            </a:tbl>
          </a:graphicData>
        </a:graphic>
      </p:graphicFrame>
      <p:sp>
        <p:nvSpPr>
          <p:cNvPr id="3" name="Slide Number Placeholder 2"/>
          <p:cNvSpPr>
            <a:spLocks noGrp="1"/>
          </p:cNvSpPr>
          <p:nvPr>
            <p:ph type="sldNum" sz="quarter" idx="12"/>
          </p:nvPr>
        </p:nvSpPr>
        <p:spPr/>
        <p:txBody>
          <a:bodyPr/>
          <a:lstStyle/>
          <a:p>
            <a:fld id="{4FAB73BC-B049-4115-A692-8D63A059BFB8}" type="slidenum">
              <a:rPr lang="en-US" smtClean="0"/>
              <a:pPr/>
              <a:t>6</a:t>
            </a:fld>
            <a:endParaRPr lang="en-US" dirty="0"/>
          </a:p>
        </p:txBody>
      </p:sp>
    </p:spTree>
    <p:extLst>
      <p:ext uri="{BB962C8B-B14F-4D97-AF65-F5344CB8AC3E}">
        <p14:creationId xmlns:p14="http://schemas.microsoft.com/office/powerpoint/2010/main" val="2467585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Insaniburger with Cheese" panose="02000000000000000000" pitchFamily="2" charset="0"/>
              </a:rPr>
              <a:t>Natural language</a:t>
            </a:r>
          </a:p>
        </p:txBody>
      </p:sp>
      <p:sp>
        <p:nvSpPr>
          <p:cNvPr id="3" name="Content Placeholder 2"/>
          <p:cNvSpPr>
            <a:spLocks noGrp="1"/>
          </p:cNvSpPr>
          <p:nvPr>
            <p:ph idx="1"/>
          </p:nvPr>
        </p:nvSpPr>
        <p:spPr/>
        <p:txBody>
          <a:bodyPr/>
          <a:lstStyle/>
          <a:p>
            <a:r>
              <a:rPr lang="en-US" dirty="0"/>
              <a:t>A natural language interface is a user interface in which the user and the system communicate via a natural (human) language. The user provides input as sentences via speech or some other input, and the system generates responses in the form of sentences delivered by speech, text or another suitable modality.</a:t>
            </a:r>
          </a:p>
        </p:txBody>
      </p:sp>
      <p:sp>
        <p:nvSpPr>
          <p:cNvPr id="4" name="Slide Number Placeholder 3"/>
          <p:cNvSpPr>
            <a:spLocks noGrp="1"/>
          </p:cNvSpPr>
          <p:nvPr>
            <p:ph type="sldNum" sz="quarter" idx="12"/>
          </p:nvPr>
        </p:nvSpPr>
        <p:spPr/>
        <p:txBody>
          <a:bodyPr/>
          <a:lstStyle/>
          <a:p>
            <a:fld id="{4FAB73BC-B049-4115-A692-8D63A059BFB8}" type="slidenum">
              <a:rPr lang="en-US" smtClean="0"/>
              <a:pPr/>
              <a:t>7</a:t>
            </a:fld>
            <a:endParaRPr lang="en-US" dirty="0"/>
          </a:p>
        </p:txBody>
      </p:sp>
    </p:spTree>
    <p:extLst>
      <p:ext uri="{BB962C8B-B14F-4D97-AF65-F5344CB8AC3E}">
        <p14:creationId xmlns:p14="http://schemas.microsoft.com/office/powerpoint/2010/main" val="2391813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Insaniburger with Cheese" panose="02000000000000000000" pitchFamily="2" charset="0"/>
              </a:rPr>
              <a:t>Natural language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0828" y="1123837"/>
            <a:ext cx="3821814" cy="1990784"/>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1681" y="3424428"/>
            <a:ext cx="3971482" cy="2088231"/>
          </a:xfrm>
          <a:prstGeom prst="rect">
            <a:avLst/>
          </a:prstGeom>
        </p:spPr>
      </p:pic>
      <p:sp>
        <p:nvSpPr>
          <p:cNvPr id="7" name="Slide Number Placeholder 6"/>
          <p:cNvSpPr>
            <a:spLocks noGrp="1"/>
          </p:cNvSpPr>
          <p:nvPr>
            <p:ph type="sldNum" sz="quarter" idx="12"/>
          </p:nvPr>
        </p:nvSpPr>
        <p:spPr/>
        <p:txBody>
          <a:bodyPr/>
          <a:lstStyle/>
          <a:p>
            <a:fld id="{4FAB73BC-B049-4115-A692-8D63A059BFB8}" type="slidenum">
              <a:rPr lang="en-US" smtClean="0"/>
              <a:pPr/>
              <a:t>8</a:t>
            </a:fld>
            <a:endParaRPr lang="en-US" dirty="0"/>
          </a:p>
        </p:txBody>
      </p:sp>
    </p:spTree>
    <p:extLst>
      <p:ext uri="{BB962C8B-B14F-4D97-AF65-F5344CB8AC3E}">
        <p14:creationId xmlns:p14="http://schemas.microsoft.com/office/powerpoint/2010/main" val="3723940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Insaniburger with Cheese" panose="02000000000000000000" pitchFamily="2" charset="0"/>
              </a:rPr>
              <a:t>Natural language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18386435"/>
              </p:ext>
            </p:extLst>
          </p:nvPr>
        </p:nvGraphicFramePr>
        <p:xfrm>
          <a:off x="3870250" y="1605516"/>
          <a:ext cx="7400262" cy="4040735"/>
        </p:xfrm>
        <a:graphic>
          <a:graphicData uri="http://schemas.openxmlformats.org/drawingml/2006/table">
            <a:tbl>
              <a:tblPr firstRow="1" bandRow="1">
                <a:tableStyleId>{2D5ABB26-0587-4C30-8999-92F81FD0307C}</a:tableStyleId>
              </a:tblPr>
              <a:tblGrid>
                <a:gridCol w="3700131">
                  <a:extLst>
                    <a:ext uri="{9D8B030D-6E8A-4147-A177-3AD203B41FA5}">
                      <a16:colId xmlns:a16="http://schemas.microsoft.com/office/drawing/2014/main" val="3977368543"/>
                    </a:ext>
                  </a:extLst>
                </a:gridCol>
                <a:gridCol w="3700131">
                  <a:extLst>
                    <a:ext uri="{9D8B030D-6E8A-4147-A177-3AD203B41FA5}">
                      <a16:colId xmlns:a16="http://schemas.microsoft.com/office/drawing/2014/main" val="2450733070"/>
                    </a:ext>
                  </a:extLst>
                </a:gridCol>
              </a:tblGrid>
              <a:tr h="734290">
                <a:tc>
                  <a:txBody>
                    <a:bodyPr/>
                    <a:lstStyle/>
                    <a:p>
                      <a:pPr algn="ctr"/>
                      <a:r>
                        <a:rPr lang="en-US" dirty="0"/>
                        <a:t>Advantages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Disa</a:t>
                      </a:r>
                      <a:r>
                        <a:rPr lang="en-US" baseline="0" dirty="0"/>
                        <a:t>dvantages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907415"/>
                  </a:ext>
                </a:extLst>
              </a:tr>
              <a:tr h="2933942">
                <a:tc>
                  <a:txBody>
                    <a:bodyPr/>
                    <a:lstStyle/>
                    <a:p>
                      <a:pPr marL="285750" indent="-285750" algn="l">
                        <a:lnSpc>
                          <a:spcPct val="200000"/>
                        </a:lnSpc>
                        <a:buFont typeface="Arial" panose="020B0604020202020204" pitchFamily="34" charset="0"/>
                        <a:buChar char="•"/>
                      </a:pPr>
                      <a:r>
                        <a:rPr lang="en-US" dirty="0"/>
                        <a:t>User do not have to learn the</a:t>
                      </a:r>
                      <a:r>
                        <a:rPr lang="en-US" baseline="0" dirty="0"/>
                        <a:t> syntax or principles of a particular language</a:t>
                      </a:r>
                    </a:p>
                    <a:p>
                      <a:pPr marL="285750" indent="-285750" algn="l">
                        <a:lnSpc>
                          <a:spcPct val="200000"/>
                        </a:lnSpc>
                        <a:buFont typeface="Arial" panose="020B0604020202020204" pitchFamily="34" charset="0"/>
                        <a:buChar char="•"/>
                      </a:pPr>
                      <a:r>
                        <a:rPr lang="en-US" baseline="0" dirty="0"/>
                        <a:t>Can provide a safer interface in certain environment – Example: Driving a car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a:lnSpc>
                          <a:spcPct val="200000"/>
                        </a:lnSpc>
                        <a:buFont typeface="Arial" panose="020B0604020202020204" pitchFamily="34" charset="0"/>
                        <a:buChar char="•"/>
                      </a:pPr>
                      <a:r>
                        <a:rPr lang="en-US" baseline="0" dirty="0"/>
                        <a:t>A voice interface might need training to get the software to recognize what the user is saying</a:t>
                      </a:r>
                    </a:p>
                    <a:p>
                      <a:pPr marL="285750" indent="-285750" algn="l">
                        <a:lnSpc>
                          <a:spcPct val="200000"/>
                        </a:lnSpc>
                        <a:buFont typeface="Arial" panose="020B0604020202020204" pitchFamily="34" charset="0"/>
                        <a:buChar char="•"/>
                      </a:pPr>
                      <a:r>
                        <a:rPr lang="en-US" baseline="0" dirty="0"/>
                        <a:t>Misinterpretation due to ambiguous or unclear input.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110603"/>
                  </a:ext>
                </a:extLst>
              </a:tr>
            </a:tbl>
          </a:graphicData>
        </a:graphic>
      </p:graphicFrame>
      <p:sp>
        <p:nvSpPr>
          <p:cNvPr id="4" name="Slide Number Placeholder 3"/>
          <p:cNvSpPr>
            <a:spLocks noGrp="1"/>
          </p:cNvSpPr>
          <p:nvPr>
            <p:ph type="sldNum" sz="quarter" idx="12"/>
          </p:nvPr>
        </p:nvSpPr>
        <p:spPr/>
        <p:txBody>
          <a:bodyPr/>
          <a:lstStyle/>
          <a:p>
            <a:fld id="{4FAB73BC-B049-4115-A692-8D63A059BFB8}" type="slidenum">
              <a:rPr lang="en-US" smtClean="0"/>
              <a:pPr/>
              <a:t>9</a:t>
            </a:fld>
            <a:endParaRPr lang="en-US" dirty="0"/>
          </a:p>
        </p:txBody>
      </p:sp>
    </p:spTree>
    <p:extLst>
      <p:ext uri="{BB962C8B-B14F-4D97-AF65-F5344CB8AC3E}">
        <p14:creationId xmlns:p14="http://schemas.microsoft.com/office/powerpoint/2010/main" val="1985658513"/>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A3F38"/>
      </a:dk2>
      <a:lt2>
        <a:srgbClr val="EEEDCB"/>
      </a:lt2>
      <a:accent1>
        <a:srgbClr val="818E9F"/>
      </a:accent1>
      <a:accent2>
        <a:srgbClr val="D26400"/>
      </a:accent2>
      <a:accent3>
        <a:srgbClr val="C3BA45"/>
      </a:accent3>
      <a:accent4>
        <a:srgbClr val="8A8552"/>
      </a:accent4>
      <a:accent5>
        <a:srgbClr val="F3B843"/>
      </a:accent5>
      <a:accent6>
        <a:srgbClr val="786C71"/>
      </a:accent6>
      <a:hlink>
        <a:srgbClr val="46A7CA"/>
      </a:hlink>
      <a:folHlink>
        <a:srgbClr val="B2B2B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225</TotalTime>
  <Words>584</Words>
  <Application>Microsoft Office PowerPoint</Application>
  <PresentationFormat>Widescreen</PresentationFormat>
  <Paragraphs>100</Paragraphs>
  <Slides>19</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6" baseType="lpstr">
      <vt:lpstr>Arial</vt:lpstr>
      <vt:lpstr>Calibri</vt:lpstr>
      <vt:lpstr>Corbel</vt:lpstr>
      <vt:lpstr>Insaniburger with Cheese</vt:lpstr>
      <vt:lpstr>Wingdings 2</vt:lpstr>
      <vt:lpstr>Frame</vt:lpstr>
      <vt:lpstr>Bitmap Image</vt:lpstr>
      <vt:lpstr>INTERACTION STYLES</vt:lpstr>
      <vt:lpstr>INTERACTION STYLES</vt:lpstr>
      <vt:lpstr>INTERACTION STYLES</vt:lpstr>
      <vt:lpstr>Command line</vt:lpstr>
      <vt:lpstr>Command line</vt:lpstr>
      <vt:lpstr>Command line</vt:lpstr>
      <vt:lpstr>Natural language</vt:lpstr>
      <vt:lpstr>Natural language</vt:lpstr>
      <vt:lpstr>Natural language</vt:lpstr>
      <vt:lpstr>MENU SELECTION</vt:lpstr>
      <vt:lpstr>MENU SELECTION</vt:lpstr>
      <vt:lpstr>MENU SELECTION</vt:lpstr>
      <vt:lpstr>Form Fill-in</vt:lpstr>
      <vt:lpstr>Form Fill-in</vt:lpstr>
      <vt:lpstr>Form Fill-in</vt:lpstr>
      <vt:lpstr>Question answer</vt:lpstr>
      <vt:lpstr>Question answer</vt:lpstr>
      <vt:lpstr>Question answer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INTERACTION STYLES</dc:title>
  <dc:creator>HPEliteBook</dc:creator>
  <cp:lastModifiedBy>19SW42</cp:lastModifiedBy>
  <cp:revision>24</cp:revision>
  <dcterms:created xsi:type="dcterms:W3CDTF">2022-03-31T17:11:40Z</dcterms:created>
  <dcterms:modified xsi:type="dcterms:W3CDTF">2022-04-08T03:49:25Z</dcterms:modified>
</cp:coreProperties>
</file>