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434" r:id="rId6"/>
    <p:sldId id="2446" r:id="rId7"/>
    <p:sldId id="2442" r:id="rId8"/>
    <p:sldId id="260" r:id="rId9"/>
    <p:sldId id="258" r:id="rId10"/>
    <p:sldId id="2458" r:id="rId11"/>
    <p:sldId id="2457" r:id="rId12"/>
    <p:sldId id="2438" r:id="rId13"/>
    <p:sldId id="2448" r:id="rId14"/>
    <p:sldId id="2459" r:id="rId15"/>
    <p:sldId id="2450" r:id="rId16"/>
    <p:sldId id="244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5" autoAdjust="0"/>
    <p:restoredTop sz="94584" autoAdjust="0"/>
  </p:normalViewPr>
  <p:slideViewPr>
    <p:cSldViewPr snapToGrid="0">
      <p:cViewPr varScale="1">
        <p:scale>
          <a:sx n="70" d="100"/>
          <a:sy n="70" d="100"/>
        </p:scale>
        <p:origin x="648" y="72"/>
      </p:cViewPr>
      <p:guideLst/>
    </p:cSldViewPr>
  </p:slideViewPr>
  <p:notesTextViewPr>
    <p:cViewPr>
      <p:scale>
        <a:sx n="1" d="1"/>
        <a:sy n="1" d="1"/>
      </p:scale>
      <p:origin x="0" y="0"/>
    </p:cViewPr>
  </p:notesTextViewPr>
  <p:sorterViewPr>
    <p:cViewPr>
      <p:scale>
        <a:sx n="100" d="100"/>
        <a:sy n="100" d="100"/>
      </p:scale>
      <p:origin x="0" y="-557"/>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4/7/2022</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4/7/2022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a:t>Click icon to add picture</a:t>
            </a:r>
            <a:endParaRPr lang="en-US" dirty="0"/>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70" r:id="rId9"/>
    <p:sldLayoutId id="2147483669" r:id="rId10"/>
    <p:sldLayoutId id="2147483667" r:id="rId11"/>
    <p:sldLayoutId id="2147483668" r:id="rId12"/>
    <p:sldLayoutId id="2147483666" r:id="rId13"/>
    <p:sldLayoutId id="2147483662" r:id="rId14"/>
    <p:sldLayoutId id="2147483671" r:id="rId15"/>
    <p:sldLayoutId id="2147483655" r:id="rId16"/>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8.png" /><Relationship Id="rId1" Type="http://schemas.openxmlformats.org/officeDocument/2006/relationships/slideLayout" Target="../slideLayouts/slideLayout7.xml" /><Relationship Id="rId5" Type="http://schemas.openxmlformats.org/officeDocument/2006/relationships/hyperlink" Target="https://www.seobility.net/en/wiki/Usability" TargetMode="External" /><Relationship Id="rId4" Type="http://schemas.openxmlformats.org/officeDocument/2006/relationships/hyperlink" Target="https://www.seobility.net/en/wiki/User_Interface" TargetMode="External" /></Relationships>
</file>

<file path=ppt/slides/_rels/slide3.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15.xml" /></Relationships>
</file>

<file path=ppt/slides/_rels/slide5.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image" Target="../media/image11.png"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15.jpg" /><Relationship Id="rId2" Type="http://schemas.openxmlformats.org/officeDocument/2006/relationships/image" Target="../media/image14.jpeg" /><Relationship Id="rId1" Type="http://schemas.openxmlformats.org/officeDocument/2006/relationships/slideLayout" Target="../slideLayouts/slideLayout14.xml" /><Relationship Id="rId5" Type="http://schemas.openxmlformats.org/officeDocument/2006/relationships/image" Target="../media/image17.jpg" /><Relationship Id="rId4" Type="http://schemas.openxmlformats.org/officeDocument/2006/relationships/image" Target="../media/image16.jp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r>
              <a:rPr lang="en-US"/>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34014" y="1398989"/>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733497" y="1728637"/>
            <a:ext cx="6609256" cy="1508126"/>
          </a:xfrm>
        </p:spPr>
        <p:txBody>
          <a:bodyPr/>
          <a:lstStyle/>
          <a:p>
            <a:r>
              <a:rPr lang="en-US" dirty="0"/>
              <a:t>SCREEN DESIGN</a:t>
            </a:r>
            <a:endParaRPr lang="en-US" dirty="0">
              <a:solidFill>
                <a:srgbClr val="2F3342"/>
              </a:solidFill>
            </a:endParaRP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2764267" y="3251072"/>
            <a:ext cx="6609256" cy="450503"/>
          </a:xfrm>
        </p:spPr>
        <p:txBody>
          <a:bodyPr>
            <a:normAutofit/>
          </a:bodyPr>
          <a:lstStyle/>
          <a:p>
            <a:r>
              <a:rPr lang="en-US" dirty="0"/>
              <a:t>Human Computer Interaction </a:t>
            </a:r>
            <a:endParaRPr lang="en-US" dirty="0">
              <a:solidFill>
                <a:srgbClr val="2F3342"/>
              </a:solidFill>
            </a:endParaRPr>
          </a:p>
          <a:p>
            <a:endParaRPr lang="en-US" dirty="0">
              <a:solidFill>
                <a:srgbClr val="2F3342"/>
              </a:solidFill>
            </a:endParaRPr>
          </a:p>
        </p:txBody>
      </p:sp>
      <p:sp>
        <p:nvSpPr>
          <p:cNvPr id="2" name="Rectangle 1"/>
          <p:cNvSpPr/>
          <p:nvPr/>
        </p:nvSpPr>
        <p:spPr>
          <a:xfrm>
            <a:off x="2512985" y="3854235"/>
            <a:ext cx="1989438" cy="400110"/>
          </a:xfrm>
          <a:prstGeom prst="rect">
            <a:avLst/>
          </a:prstGeom>
        </p:spPr>
        <p:txBody>
          <a:bodyPr wrap="square">
            <a:spAutoFit/>
          </a:bodyPr>
          <a:lstStyle/>
          <a:p>
            <a:r>
              <a:rPr lang="en-US" sz="2000" b="1" dirty="0"/>
              <a:t>	19SW50</a:t>
            </a: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Layout design guidelines </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p:txBody>
          <a:bodyPr>
            <a:normAutofit/>
          </a:bodyPr>
          <a:lstStyle/>
          <a:p>
            <a:pPr marL="285750" indent="-285750">
              <a:buFont typeface="Wingdings" panose="05000000000000000000" pitchFamily="2" charset="2"/>
              <a:buChar char="§"/>
            </a:pPr>
            <a:r>
              <a:rPr lang="en-US" dirty="0"/>
              <a:t>grouping of items </a:t>
            </a:r>
          </a:p>
          <a:p>
            <a:pPr marL="285750" indent="-285750">
              <a:buFont typeface="Wingdings" panose="05000000000000000000" pitchFamily="2" charset="2"/>
              <a:buChar char="§"/>
            </a:pPr>
            <a:r>
              <a:rPr lang="en-US" dirty="0"/>
              <a:t>order of items </a:t>
            </a:r>
          </a:p>
          <a:p>
            <a:pPr marL="285750" indent="-285750">
              <a:buFont typeface="Wingdings" panose="05000000000000000000" pitchFamily="2" charset="2"/>
              <a:buChar char="§"/>
            </a:pPr>
            <a:r>
              <a:rPr lang="en-US" dirty="0"/>
              <a:t>decoration - fonts, boxes etc. </a:t>
            </a:r>
          </a:p>
          <a:p>
            <a:pPr marL="285750" indent="-285750">
              <a:buFont typeface="Wingdings" panose="05000000000000000000" pitchFamily="2" charset="2"/>
              <a:buChar char="§"/>
            </a:pPr>
            <a:r>
              <a:rPr lang="en-US" dirty="0"/>
              <a:t>alignment of items </a:t>
            </a:r>
          </a:p>
          <a:p>
            <a:pPr marL="285750" indent="-285750">
              <a:buFont typeface="Wingdings" panose="05000000000000000000" pitchFamily="2" charset="2"/>
              <a:buChar char="§"/>
            </a:pPr>
            <a:r>
              <a:rPr lang="en-US" dirty="0"/>
              <a:t>white space between items</a:t>
            </a:r>
          </a:p>
          <a:p>
            <a:pPr marL="285750" indent="-285750">
              <a:buFont typeface="Wingdings" panose="05000000000000000000" pitchFamily="2" charset="2"/>
              <a:buChar char="§"/>
            </a:pPr>
            <a:r>
              <a:rPr lang="en-US" dirty="0"/>
              <a:t>Distinguish captions &amp; fields</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87050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57942" y="887276"/>
            <a:ext cx="5138057" cy="587876"/>
          </a:xfrm>
        </p:spPr>
        <p:txBody>
          <a:bodyPr/>
          <a:lstStyle/>
          <a:p>
            <a:r>
              <a:rPr lang="en-US" dirty="0"/>
              <a:t>Text design guidelines </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957941" y="1706961"/>
            <a:ext cx="5138057" cy="3396749"/>
          </a:xfrm>
        </p:spPr>
        <p:txBody>
          <a:bodyPr>
            <a:normAutofit fontScale="92500" lnSpcReduction="20000"/>
          </a:bodyPr>
          <a:lstStyle/>
          <a:p>
            <a:pPr marL="285750" indent="-285750">
              <a:buFont typeface="Wingdings" panose="05000000000000000000" pitchFamily="2" charset="2"/>
              <a:buChar char="§"/>
            </a:pPr>
            <a:r>
              <a:rPr lang="en-US" dirty="0"/>
              <a:t>Message </a:t>
            </a:r>
          </a:p>
          <a:p>
            <a:pPr marL="285750" indent="-285750">
              <a:buFont typeface="Wingdings" panose="05000000000000000000" pitchFamily="2" charset="2"/>
              <a:buChar char="§"/>
            </a:pPr>
            <a:r>
              <a:rPr lang="en-US" dirty="0"/>
              <a:t>Instructional prompts</a:t>
            </a:r>
          </a:p>
          <a:p>
            <a:pPr marL="285750" indent="-285750">
              <a:buFont typeface="Wingdings" panose="05000000000000000000" pitchFamily="2" charset="2"/>
              <a:buChar char="§"/>
            </a:pPr>
            <a:r>
              <a:rPr lang="en-US" dirty="0"/>
              <a:t>Instructions </a:t>
            </a:r>
          </a:p>
          <a:p>
            <a:pPr marL="285750" indent="-285750">
              <a:buFont typeface="Wingdings" panose="05000000000000000000" pitchFamily="2" charset="2"/>
              <a:buChar char="§"/>
            </a:pPr>
            <a:r>
              <a:rPr lang="en-US" dirty="0"/>
              <a:t>Screen number</a:t>
            </a:r>
          </a:p>
          <a:p>
            <a:pPr marL="285750" indent="-285750">
              <a:buFont typeface="Wingdings" panose="05000000000000000000" pitchFamily="2" charset="2"/>
              <a:buChar char="§"/>
            </a:pPr>
            <a:r>
              <a:rPr lang="en-US" dirty="0"/>
              <a:t>Font</a:t>
            </a:r>
          </a:p>
          <a:p>
            <a:pPr marL="285750" indent="-285750">
              <a:buFont typeface="Wingdings" panose="05000000000000000000" pitchFamily="2" charset="2"/>
              <a:buChar char="§"/>
            </a:pPr>
            <a:r>
              <a:rPr lang="en-US" dirty="0"/>
              <a:t>Color</a:t>
            </a:r>
          </a:p>
          <a:p>
            <a:pPr marL="285750" indent="-285750">
              <a:buFont typeface="Wingdings" panose="05000000000000000000" pitchFamily="2" charset="2"/>
              <a:buChar char="§"/>
            </a:pPr>
            <a:r>
              <a:rPr lang="en-US" dirty="0"/>
              <a:t>Information presentation</a:t>
            </a:r>
          </a:p>
          <a:p>
            <a:pPr marL="285750" indent="-285750">
              <a:buFont typeface="Wingdings" panose="05000000000000000000" pitchFamily="2" charset="2"/>
              <a:buChar char="§"/>
            </a:pPr>
            <a:r>
              <a:rPr lang="en-US" dirty="0"/>
              <a:t>Visual Organization </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943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57943" y="1480457"/>
            <a:ext cx="5504641" cy="587876"/>
          </a:xfrm>
        </p:spPr>
        <p:txBody>
          <a:bodyPr>
            <a:normAutofit fontScale="90000"/>
          </a:bodyPr>
          <a:lstStyle/>
          <a:p>
            <a:r>
              <a:rPr lang="en-US" dirty="0"/>
              <a:t>Applications of screen design</a:t>
            </a:r>
            <a:br>
              <a:rPr lang="en-US" dirty="0"/>
            </a:br>
            <a:endParaRPr lang="en-US" dirty="0"/>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957943" y="2167404"/>
            <a:ext cx="5138057" cy="3396749"/>
          </a:xfrm>
        </p:spPr>
        <p:txBody>
          <a:bodyPr>
            <a:normAutofit/>
          </a:bodyPr>
          <a:lstStyle/>
          <a:p>
            <a:r>
              <a:rPr lang="en-US" dirty="0"/>
              <a:t>Screen design is used in mobile and desktop versions of websites, apps, and any graphical user interface displayed on monitors or displays that enable users to interact with electronic devices. </a:t>
            </a:r>
          </a:p>
          <a:p>
            <a:r>
              <a:rPr lang="en-US" dirty="0"/>
              <a:t>This includes computers, portable media players, gaming devices, smartphones, and household, office, or industrial controls.</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12</a:t>
            </a:fld>
            <a:endParaRPr lang="en-US" dirty="0"/>
          </a:p>
        </p:txBody>
      </p:sp>
    </p:spTree>
    <p:extLst>
      <p:ext uri="{BB962C8B-B14F-4D97-AF65-F5344CB8AC3E}">
        <p14:creationId xmlns:p14="http://schemas.microsoft.com/office/powerpoint/2010/main" val="6392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p:txBody>
          <a:bodyPr anchor="ctr"/>
          <a:lstStyle/>
          <a:p>
            <a:r>
              <a:rPr lang="en-US" dirty="0"/>
              <a:t>THANK YOU</a:t>
            </a:r>
          </a:p>
        </p:txBody>
      </p:sp>
      <p:sp>
        <p:nvSpPr>
          <p:cNvPr id="29" name="Rectangle: Single Corner Snipped 28">
            <a:extLst>
              <a:ext uri="{FF2B5EF4-FFF2-40B4-BE49-F238E27FC236}">
                <a16:creationId xmlns:a16="http://schemas.microsoft.com/office/drawing/2014/main" id="{E01195D9-1845-4282-BE5B-F6B840BE40E1}"/>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13</a:t>
            </a:fld>
            <a:endParaRPr lang="en-US" dirty="0"/>
          </a:p>
        </p:txBody>
      </p:sp>
      <p:sp>
        <p:nvSpPr>
          <p:cNvPr id="2" name="Subtitle 1"/>
          <p:cNvSpPr>
            <a:spLocks noGrp="1"/>
          </p:cNvSpPr>
          <p:nvPr>
            <p:ph type="subTitle" idx="1"/>
          </p:nvPr>
        </p:nvSpPr>
        <p:spPr/>
        <p:txBody>
          <a:bodyPr/>
          <a:lstStyle/>
          <a:p>
            <a:r>
              <a:rPr lang="en-US" dirty="0"/>
              <a:t>ANY QUESTION???</a:t>
            </a:r>
          </a:p>
          <a:p>
            <a:endParaRPr lang="en-US" dirty="0"/>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5471017" y="655495"/>
            <a:ext cx="6117771" cy="573989"/>
          </a:xfrm>
        </p:spPr>
        <p:txBody>
          <a:bodyPr/>
          <a:lstStyle/>
          <a:p>
            <a:r>
              <a:rPr lang="en-US" dirty="0"/>
              <a:t>SCREEN DESIGN</a:t>
            </a:r>
          </a:p>
        </p:txBody>
      </p:sp>
      <p:sp>
        <p:nvSpPr>
          <p:cNvPr id="9" name="Text Placeholder 8">
            <a:extLst>
              <a:ext uri="{FF2B5EF4-FFF2-40B4-BE49-F238E27FC236}">
                <a16:creationId xmlns:a16="http://schemas.microsoft.com/office/drawing/2014/main" id="{4744B28E-5E14-4A77-AD4F-C979905862BF}"/>
              </a:ext>
            </a:extLst>
          </p:cNvPr>
          <p:cNvSpPr>
            <a:spLocks noGrp="1"/>
          </p:cNvSpPr>
          <p:nvPr>
            <p:ph type="body" idx="13"/>
          </p:nvPr>
        </p:nvSpPr>
        <p:spPr>
          <a:xfrm>
            <a:off x="5517857" y="1245124"/>
            <a:ext cx="6076915" cy="407670"/>
          </a:xfrm>
        </p:spPr>
        <p:txBody>
          <a:bodyPr/>
          <a:lstStyle/>
          <a:p>
            <a:r>
              <a:rPr lang="en-US" dirty="0">
                <a:latin typeface="Arial Black" panose="020B0A04020102020204" pitchFamily="34" charset="0"/>
              </a:rPr>
              <a:t>INTRODUCTION</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497428" y="1710093"/>
            <a:ext cx="6117771" cy="3676128"/>
          </a:xfrm>
        </p:spPr>
        <p:txBody>
          <a:bodyPr>
            <a:normAutofit/>
          </a:bodyPr>
          <a:lstStyle/>
          <a:p>
            <a:r>
              <a:rPr lang="en-US" dirty="0"/>
              <a:t>Screen design refers to the graphic design and layout of </a:t>
            </a:r>
            <a:r>
              <a:rPr lang="en-US" dirty="0">
                <a:hlinkClick r:id="rId4" tooltip="User Interface"/>
              </a:rPr>
              <a:t>user interfaces</a:t>
            </a:r>
            <a:r>
              <a:rPr lang="en-US" dirty="0"/>
              <a:t> on displays. It is a sub-area of user interface design but is limited to monitors and displays.</a:t>
            </a:r>
          </a:p>
          <a:p>
            <a:r>
              <a:rPr lang="en-US" dirty="0"/>
              <a:t>In screen design, the focus is on maximizing </a:t>
            </a:r>
            <a:r>
              <a:rPr lang="en-US" dirty="0">
                <a:hlinkClick r:id="rId5" tooltip="Usability"/>
              </a:rPr>
              <a:t>usability</a:t>
            </a:r>
            <a:r>
              <a:rPr lang="en-US" dirty="0"/>
              <a:t> and user experience by making user interaction as simple and efficient as possible.</a:t>
            </a:r>
          </a:p>
          <a:p>
            <a:pPr marL="0" indent="0">
              <a:buNone/>
            </a:pPr>
            <a:endParaRPr lang="en-US" dirty="0"/>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5973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25000" contrast="18000"/>
                    </a14:imgEffect>
                  </a14:imgLayer>
                </a14:imgProps>
              </a:ext>
              <a:ext uri="{28A0092B-C50C-407E-A947-70E740481C1C}">
                <a14:useLocalDpi xmlns:a14="http://schemas.microsoft.com/office/drawing/2010/main" val="0"/>
              </a:ext>
            </a:extLst>
          </a:blip>
          <a:srcRect/>
          <a:stretch>
            <a:fillRect/>
          </a:stretch>
        </p:blipFill>
        <p:spPr/>
      </p:pic>
      <p:grpSp>
        <p:nvGrpSpPr>
          <p:cNvPr id="31" name="Group 30">
            <a:extLst>
              <a:ext uri="{FF2B5EF4-FFF2-40B4-BE49-F238E27FC236}">
                <a16:creationId xmlns:a16="http://schemas.microsoft.com/office/drawing/2014/main" id="{CDA17D7C-7C63-439C-8B50-C9B0F0F9AAF7}"/>
              </a:ext>
              <a:ext uri="{C183D7F6-B498-43B3-948B-1728B52AA6E4}">
                <adec:decorative xmlns:adec="http://schemas.microsoft.com/office/drawing/2017/decorative" val="1"/>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p:txBody>
          <a:bodyPr/>
          <a:lstStyle/>
          <a:p>
            <a:r>
              <a:rPr lang="en-US" dirty="0"/>
              <a:t>Cont..</a:t>
            </a:r>
          </a:p>
        </p:txBody>
      </p:sp>
      <p:sp>
        <p:nvSpPr>
          <p:cNvPr id="4" name="Content Placeholder 3">
            <a:extLst>
              <a:ext uri="{FF2B5EF4-FFF2-40B4-BE49-F238E27FC236}">
                <a16:creationId xmlns:a16="http://schemas.microsoft.com/office/drawing/2014/main" id="{2885A4AC-9AA0-4EFF-8162-609223BF5D70}"/>
              </a:ext>
            </a:extLst>
          </p:cNvPr>
          <p:cNvSpPr>
            <a:spLocks noGrp="1"/>
          </p:cNvSpPr>
          <p:nvPr>
            <p:ph idx="1"/>
          </p:nvPr>
        </p:nvSpPr>
        <p:spPr>
          <a:xfrm>
            <a:off x="5471017" y="1590936"/>
            <a:ext cx="6117771" cy="3676128"/>
          </a:xfrm>
        </p:spPr>
        <p:txBody>
          <a:bodyPr>
            <a:normAutofit/>
          </a:bodyPr>
          <a:lstStyle/>
          <a:p>
            <a:pPr marL="0" indent="0">
              <a:buNone/>
            </a:pPr>
            <a:r>
              <a:rPr lang="en-US" dirty="0">
                <a:cs typeface="Arial" panose="020B0604020202020204" pitchFamily="34" charset="0"/>
              </a:rPr>
              <a:t>Screen design includes a wide variety of applications where screens or displays can be used as part of human-machine interaction</a:t>
            </a:r>
            <a:r>
              <a:rPr lang="en-US" dirty="0"/>
              <a:t>. Technical background functions do not matter in screen design. You could say that screen design thus makes the functionality specified in the context of web design applicable to users.</a:t>
            </a:r>
          </a:p>
          <a:p>
            <a:pPr marL="0" indent="0">
              <a:buNone/>
            </a:pPr>
            <a:endParaRPr lang="en-US" dirty="0"/>
          </a:p>
        </p:txBody>
      </p:sp>
      <p:sp>
        <p:nvSpPr>
          <p:cNvPr id="11" name="Rectangle: Single Corner Snipped 10">
            <a:extLst>
              <a:ext uri="{FF2B5EF4-FFF2-40B4-BE49-F238E27FC236}">
                <a16:creationId xmlns:a16="http://schemas.microsoft.com/office/drawing/2014/main" id="{851F9C8F-B284-4FE9-A76C-49BE3BEE3853}"/>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302187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Login page screen layout</a:t>
            </a:r>
          </a:p>
        </p:txBody>
      </p:sp>
      <p:sp>
        <p:nvSpPr>
          <p:cNvPr id="2" name="Slide Number Placeholder 1">
            <a:extLst>
              <a:ext uri="{FF2B5EF4-FFF2-40B4-BE49-F238E27FC236}">
                <a16:creationId xmlns:a16="http://schemas.microsoft.com/office/drawing/2014/main" id="{5D3D669A-A679-4B26-8E6C-F800D4276CE6}"/>
              </a:ext>
            </a:extLst>
          </p:cNvPr>
          <p:cNvSpPr>
            <a:spLocks noGrp="1"/>
          </p:cNvSpPr>
          <p:nvPr>
            <p:ph type="sldNum" sz="quarter" idx="11"/>
          </p:nvPr>
        </p:nvSpPr>
        <p:spPr/>
        <p:txBody>
          <a:bodyPr/>
          <a:lstStyle/>
          <a:p>
            <a:fld id="{8C2E478F-E849-4A8C-AF1F-CBCC78A7CBFA}" type="slidenum">
              <a:rPr lang="en-US" smtClean="0"/>
              <a:pPr/>
              <a:t>4</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2562" y="914400"/>
            <a:ext cx="9383186" cy="5066271"/>
          </a:xfrm>
          <a:prstGeom prst="rect">
            <a:avLst/>
          </a:prstGeom>
        </p:spPr>
      </p:pic>
    </p:spTree>
    <p:extLst>
      <p:ext uri="{BB962C8B-B14F-4D97-AF65-F5344CB8AC3E}">
        <p14:creationId xmlns:p14="http://schemas.microsoft.com/office/powerpoint/2010/main" val="59582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wo buildings" title="two buildings">
            <a:extLst>
              <a:ext uri="{FF2B5EF4-FFF2-40B4-BE49-F238E27FC236}">
                <a16:creationId xmlns:a16="http://schemas.microsoft.com/office/drawing/2014/main" id="{59B4175B-2237-4E2B-8940-03CD8C850446}"/>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brightnessContrast bright="-30000" contrast="45000"/>
                    </a14:imgEffect>
                  </a14:imgLayer>
                </a14:imgProps>
              </a:ext>
              <a:ext uri="{28A0092B-C50C-407E-A947-70E740481C1C}">
                <a14:useLocalDpi xmlns:a14="http://schemas.microsoft.com/office/drawing/2010/main" val="0"/>
              </a:ext>
            </a:extLst>
          </a:blip>
          <a:srcRect/>
          <a:stretch>
            <a:fillRect/>
          </a:stretch>
        </p:blipFill>
        <p:spPr/>
      </p:pic>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968828" y="540713"/>
            <a:ext cx="5769428" cy="55388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957943" y="1480457"/>
            <a:ext cx="5504641" cy="587876"/>
          </a:xfrm>
        </p:spPr>
        <p:txBody>
          <a:bodyPr>
            <a:normAutofit/>
          </a:bodyPr>
          <a:lstStyle/>
          <a:p>
            <a:r>
              <a:rPr lang="en-US" dirty="0"/>
              <a:t>Central Approach</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957943" y="2167404"/>
            <a:ext cx="5399314" cy="3396749"/>
          </a:xfrm>
        </p:spPr>
        <p:txBody>
          <a:bodyPr>
            <a:normAutofit fontScale="92500"/>
          </a:bodyPr>
          <a:lstStyle/>
          <a:p>
            <a:r>
              <a:rPr lang="en-US" dirty="0"/>
              <a:t>central approach in screen design is orientation to the target group’s needs and abilities. This means that designers must know and understand the skills and habits as well as the senses of users.</a:t>
            </a:r>
          </a:p>
          <a:p>
            <a:r>
              <a:rPr lang="en-US" dirty="0"/>
              <a:t> Screen design will typically differ depending on whether it is designed for older people, children, or adults.</a:t>
            </a:r>
          </a:p>
          <a:p>
            <a:r>
              <a:rPr lang="en-US" dirty="0"/>
              <a:t> Someone who deals with a particular device on a daily basis will have less difficulty using complicated screens than someone who is less familiar with them.</a:t>
            </a:r>
          </a:p>
          <a:p>
            <a:endParaRPr lang="en-US" dirty="0"/>
          </a:p>
        </p:txBody>
      </p:sp>
      <p:sp>
        <p:nvSpPr>
          <p:cNvPr id="2" name="Footer Placeholder 1">
            <a:extLst>
              <a:ext uri="{FF2B5EF4-FFF2-40B4-BE49-F238E27FC236}">
                <a16:creationId xmlns:a16="http://schemas.microsoft.com/office/drawing/2014/main" id="{B9BB9BB1-292D-4569-BA74-3E766701DB15}"/>
              </a:ext>
            </a:extLst>
          </p:cNvPr>
          <p:cNvSpPr>
            <a:spLocks noGrp="1"/>
          </p:cNvSpPr>
          <p:nvPr>
            <p:ph type="ftr" sz="quarter" idx="14"/>
          </p:nvPr>
        </p:nvSpPr>
        <p:spPr/>
        <p:txBody>
          <a:bodyPr/>
          <a:lstStyle/>
          <a:p>
            <a:r>
              <a:rPr lang="en-US" dirty="0"/>
              <a:t>Add a Footer</a:t>
            </a:r>
          </a:p>
        </p:txBody>
      </p:sp>
      <p:sp>
        <p:nvSpPr>
          <p:cNvPr id="11" name="Rectangle: Single Corner Snipped 10">
            <a:extLst>
              <a:ext uri="{FF2B5EF4-FFF2-40B4-BE49-F238E27FC236}">
                <a16:creationId xmlns:a16="http://schemas.microsoft.com/office/drawing/2014/main" id="{85DF53DB-409B-49FA-A52D-E30AD84AED76}"/>
              </a:ext>
              <a:ext uri="{C183D7F6-B498-43B3-948B-1728B52AA6E4}">
                <adec:decorative xmlns:adec="http://schemas.microsoft.com/office/drawing/2017/decorative" val="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4853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C646910-F4B3-42FF-94CF-BEAFDD606400}"/>
              </a:ext>
            </a:extLst>
          </p:cNvPr>
          <p:cNvSpPr>
            <a:spLocks noGrp="1"/>
          </p:cNvSpPr>
          <p:nvPr>
            <p:ph type="title"/>
          </p:nvPr>
        </p:nvSpPr>
        <p:spPr/>
        <p:txBody>
          <a:bodyPr/>
          <a:lstStyle/>
          <a:p>
            <a:r>
              <a:rPr lang="en-US" dirty="0"/>
              <a:t>users</a:t>
            </a:r>
          </a:p>
        </p:txBody>
      </p:sp>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p:txBody>
          <a:bodyPr/>
          <a:lstStyle/>
          <a:p>
            <a:r>
              <a:rPr lang="en-US" dirty="0"/>
              <a:t>Elder people</a:t>
            </a:r>
          </a:p>
        </p:txBody>
      </p:sp>
      <p:pic>
        <p:nvPicPr>
          <p:cNvPr id="2" name="Content Placeholder 1"/>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2249852"/>
            <a:ext cx="4349578" cy="3298332"/>
          </a:xfrm>
        </p:spPr>
      </p:pic>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p:txBody>
          <a:bodyPr/>
          <a:lstStyle/>
          <a:p>
            <a:r>
              <a:rPr lang="en-GB"/>
              <a:t>Children</a:t>
            </a:r>
            <a:endParaRPr lang="en-US" dirty="0"/>
          </a:p>
        </p:txBody>
      </p:sp>
      <p:pic>
        <p:nvPicPr>
          <p:cNvPr id="3" name="Content Placeholder 2"/>
          <p:cNvPicPr>
            <a:picLocks noGrp="1" noChangeAspect="1"/>
          </p:cNvPicPr>
          <p:nvPr>
            <p:ph sz="half" idx="14"/>
          </p:nvPr>
        </p:nvPicPr>
        <p:blipFill>
          <a:blip r:embed="rId3">
            <a:extLst>
              <a:ext uri="{28A0092B-C50C-407E-A947-70E740481C1C}">
                <a14:useLocalDpi xmlns:a14="http://schemas.microsoft.com/office/drawing/2010/main" val="0"/>
              </a:ext>
            </a:extLst>
          </a:blip>
          <a:stretch>
            <a:fillRect/>
          </a:stretch>
        </p:blipFill>
        <p:spPr>
          <a:xfrm>
            <a:off x="8153400" y="1742303"/>
            <a:ext cx="3823795" cy="4036493"/>
          </a:xfrm>
        </p:spPr>
      </p:pic>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317438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a:xfrm>
            <a:off x="573881" y="438188"/>
            <a:ext cx="3464717" cy="823912"/>
          </a:xfrm>
        </p:spPr>
        <p:txBody>
          <a:bodyPr/>
          <a:lstStyle/>
          <a:p>
            <a:r>
              <a:rPr lang="en-US" dirty="0"/>
              <a:t>Good Screen Design</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462671" y="1262100"/>
            <a:ext cx="3464717" cy="3684588"/>
          </a:xfrm>
        </p:spPr>
        <p:txBody>
          <a:bodyPr/>
          <a:lstStyle/>
          <a:p>
            <a:pPr marL="0" indent="0">
              <a:buNone/>
            </a:pPr>
            <a:r>
              <a:rPr lang="en-US" b="1" dirty="0"/>
              <a:t>As a general rule of thumb, there are ‘4 E’s’ of good UI design:</a:t>
            </a:r>
          </a:p>
          <a:p>
            <a:r>
              <a:rPr lang="en-US" dirty="0"/>
              <a:t>Easy to use</a:t>
            </a:r>
          </a:p>
          <a:p>
            <a:r>
              <a:rPr lang="en-US" dirty="0"/>
              <a:t>Easy to understand</a:t>
            </a:r>
          </a:p>
          <a:p>
            <a:r>
              <a:rPr lang="en-US" dirty="0"/>
              <a:t>Error-free</a:t>
            </a:r>
          </a:p>
          <a:p>
            <a:r>
              <a:rPr lang="en-US" dirty="0"/>
              <a:t>Effective for end-goal (buying your product)</a:t>
            </a:r>
          </a:p>
          <a:p>
            <a:endParaRPr lang="en-US" b="1" dirty="0"/>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a:xfrm>
            <a:off x="8084551" y="438188"/>
            <a:ext cx="3464717" cy="823912"/>
          </a:xfrm>
        </p:spPr>
        <p:txBody>
          <a:bodyPr/>
          <a:lstStyle/>
          <a:p>
            <a:r>
              <a:rPr lang="en-US" dirty="0"/>
              <a:t>Bad Screen Design</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084551" y="1126638"/>
            <a:ext cx="3555514" cy="3820049"/>
          </a:xfrm>
        </p:spPr>
        <p:txBody>
          <a:bodyPr>
            <a:normAutofit fontScale="70000" lnSpcReduction="20000"/>
          </a:bodyPr>
          <a:lstStyle/>
          <a:p>
            <a:r>
              <a:rPr lang="en-US" sz="1800" dirty="0"/>
              <a:t>Sluggish and unresponsive – interaction will be slow and clunky</a:t>
            </a:r>
          </a:p>
          <a:p>
            <a:r>
              <a:rPr lang="en-US" sz="1800" dirty="0"/>
              <a:t>Complicated – </a:t>
            </a:r>
          </a:p>
          <a:p>
            <a:r>
              <a:rPr lang="en-US" sz="1800" dirty="0"/>
              <a:t>Confusing –</a:t>
            </a:r>
          </a:p>
          <a:p>
            <a:r>
              <a:rPr lang="en-US" sz="1800" dirty="0"/>
              <a:t>Inconsistent design – pages will look different, throwing users off</a:t>
            </a:r>
          </a:p>
          <a:p>
            <a:r>
              <a:rPr lang="en-US" sz="1800" dirty="0"/>
              <a:t>No target – there is no clear audience for the website</a:t>
            </a:r>
          </a:p>
          <a:p>
            <a:r>
              <a:rPr lang="en-US" sz="1800" dirty="0"/>
              <a:t>Readability issues –Make sure font size is big enough, the actual font itself is appropriate, and your </a:t>
            </a:r>
            <a:r>
              <a:rPr lang="en-US" sz="1800" dirty="0" err="1"/>
              <a:t>colour</a:t>
            </a:r>
            <a:r>
              <a:rPr lang="en-US" sz="1800" dirty="0"/>
              <a:t>-scheme makes it easy to read what’s on your website.</a:t>
            </a:r>
          </a:p>
          <a:p>
            <a:endParaRPr lang="en-US" b="1" dirty="0"/>
          </a:p>
        </p:txBody>
      </p:sp>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122813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33542F-D085-445E-BEBE-DEE6D4F79CAD}"/>
              </a:ext>
            </a:extLst>
          </p:cNvPr>
          <p:cNvSpPr>
            <a:spLocks noGrp="1"/>
          </p:cNvSpPr>
          <p:nvPr>
            <p:ph type="body" idx="1"/>
          </p:nvPr>
        </p:nvSpPr>
        <p:spPr>
          <a:xfrm>
            <a:off x="573881" y="438188"/>
            <a:ext cx="3464717" cy="823912"/>
          </a:xfrm>
        </p:spPr>
        <p:txBody>
          <a:bodyPr/>
          <a:lstStyle/>
          <a:p>
            <a:r>
              <a:rPr lang="en-GB"/>
              <a:t>Bad </a:t>
            </a:r>
            <a:r>
              <a:rPr lang="en-US"/>
              <a:t>Screen </a:t>
            </a:r>
            <a:r>
              <a:rPr lang="en-US" dirty="0"/>
              <a:t>Design</a:t>
            </a:r>
          </a:p>
        </p:txBody>
      </p:sp>
      <p:sp>
        <p:nvSpPr>
          <p:cNvPr id="5" name="Content Placeholder 4">
            <a:extLst>
              <a:ext uri="{FF2B5EF4-FFF2-40B4-BE49-F238E27FC236}">
                <a16:creationId xmlns:a16="http://schemas.microsoft.com/office/drawing/2014/main" id="{FDF153A6-0E4B-417F-85BB-FD8402B100BD}"/>
              </a:ext>
            </a:extLst>
          </p:cNvPr>
          <p:cNvSpPr>
            <a:spLocks noGrp="1"/>
          </p:cNvSpPr>
          <p:nvPr>
            <p:ph sz="half" idx="2"/>
          </p:nvPr>
        </p:nvSpPr>
        <p:spPr>
          <a:xfrm>
            <a:off x="462671" y="1262100"/>
            <a:ext cx="3464717" cy="3684588"/>
          </a:xfrm>
        </p:spPr>
        <p:txBody>
          <a:bodyPr/>
          <a:lstStyle/>
          <a:p>
            <a:r>
              <a:rPr lang="en-US" b="1" dirty="0"/>
              <a:t>Information overload:</a:t>
            </a:r>
          </a:p>
          <a:p>
            <a:pPr marL="0" indent="0">
              <a:buNone/>
            </a:pPr>
            <a:r>
              <a:rPr lang="en-GB"/>
              <a:t>Parking signs in Los angles </a:t>
            </a:r>
            <a:endParaRPr lang="en-US" dirty="0"/>
          </a:p>
          <a:p>
            <a:endParaRPr lang="en-US" b="1" dirty="0"/>
          </a:p>
        </p:txBody>
      </p:sp>
      <p:sp>
        <p:nvSpPr>
          <p:cNvPr id="6" name="Text Placeholder 5">
            <a:extLst>
              <a:ext uri="{FF2B5EF4-FFF2-40B4-BE49-F238E27FC236}">
                <a16:creationId xmlns:a16="http://schemas.microsoft.com/office/drawing/2014/main" id="{89C32B2A-F443-47DA-A5C9-E0CCEC6C2F29}"/>
              </a:ext>
            </a:extLst>
          </p:cNvPr>
          <p:cNvSpPr>
            <a:spLocks noGrp="1"/>
          </p:cNvSpPr>
          <p:nvPr>
            <p:ph type="body" idx="13"/>
          </p:nvPr>
        </p:nvSpPr>
        <p:spPr>
          <a:xfrm>
            <a:off x="8084551" y="438188"/>
            <a:ext cx="3464717" cy="823912"/>
          </a:xfrm>
        </p:spPr>
        <p:txBody>
          <a:bodyPr/>
          <a:lstStyle/>
          <a:p>
            <a:r>
              <a:rPr lang="en-GB"/>
              <a:t>Good</a:t>
            </a:r>
            <a:r>
              <a:rPr lang="en-US"/>
              <a:t> </a:t>
            </a:r>
            <a:r>
              <a:rPr lang="en-US" dirty="0"/>
              <a:t>Screen Design</a:t>
            </a:r>
          </a:p>
        </p:txBody>
      </p:sp>
      <p:sp>
        <p:nvSpPr>
          <p:cNvPr id="7" name="Content Placeholder 6">
            <a:extLst>
              <a:ext uri="{FF2B5EF4-FFF2-40B4-BE49-F238E27FC236}">
                <a16:creationId xmlns:a16="http://schemas.microsoft.com/office/drawing/2014/main" id="{53DDF559-AB16-43D3-96DE-5FD6A71C1A24}"/>
              </a:ext>
            </a:extLst>
          </p:cNvPr>
          <p:cNvSpPr>
            <a:spLocks noGrp="1"/>
          </p:cNvSpPr>
          <p:nvPr>
            <p:ph sz="half" idx="14"/>
          </p:nvPr>
        </p:nvSpPr>
        <p:spPr>
          <a:xfrm>
            <a:off x="8084551" y="1126639"/>
            <a:ext cx="3464717" cy="3684588"/>
          </a:xfrm>
        </p:spPr>
        <p:txBody>
          <a:bodyPr/>
          <a:lstStyle/>
          <a:p>
            <a:r>
              <a:rPr lang="en-US" b="1"/>
              <a:t>Information </a:t>
            </a:r>
            <a:r>
              <a:rPr lang="en-GB" b="1"/>
              <a:t>precise</a:t>
            </a:r>
            <a:r>
              <a:rPr lang="en-US" b="1"/>
              <a:t>:</a:t>
            </a:r>
            <a:endParaRPr lang="en-US" b="1" dirty="0"/>
          </a:p>
          <a:p>
            <a:pPr marL="0" indent="0">
              <a:buNone/>
            </a:pPr>
            <a:r>
              <a:rPr lang="en-GB"/>
              <a:t>nikki sylianteng parking signs</a:t>
            </a:r>
            <a:endParaRPr lang="en-US"/>
          </a:p>
          <a:p>
            <a:pPr marL="0" indent="0">
              <a:buNone/>
            </a:pPr>
            <a:endParaRPr lang="en-US" dirty="0"/>
          </a:p>
          <a:p>
            <a:endParaRPr lang="en-US" b="1" dirty="0"/>
          </a:p>
        </p:txBody>
      </p:sp>
      <p:sp>
        <p:nvSpPr>
          <p:cNvPr id="29" name="Footer Placeholder 28">
            <a:extLst>
              <a:ext uri="{FF2B5EF4-FFF2-40B4-BE49-F238E27FC236}">
                <a16:creationId xmlns:a16="http://schemas.microsoft.com/office/drawing/2014/main" id="{8B1278D5-2C97-4CEF-8849-C9811924FBA1}"/>
              </a:ext>
            </a:extLst>
          </p:cNvPr>
          <p:cNvSpPr>
            <a:spLocks noGrp="1"/>
          </p:cNvSpPr>
          <p:nvPr>
            <p:ph type="ftr" sz="quarter" idx="16"/>
          </p:nvPr>
        </p:nvSpPr>
        <p:spPr/>
        <p:txBody>
          <a:bodyPr/>
          <a:lstStyle/>
          <a:p>
            <a:r>
              <a:rPr lang="en-US" dirty="0"/>
              <a:t>Add a Footer</a:t>
            </a:r>
          </a:p>
        </p:txBody>
      </p:sp>
      <p:sp>
        <p:nvSpPr>
          <p:cNvPr id="30" name="Slide Number Placeholder 29">
            <a:extLst>
              <a:ext uri="{FF2B5EF4-FFF2-40B4-BE49-F238E27FC236}">
                <a16:creationId xmlns:a16="http://schemas.microsoft.com/office/drawing/2014/main" id="{2F6ECD0F-66E9-4D96-8436-105A25A341A2}"/>
              </a:ext>
            </a:extLst>
          </p:cNvPr>
          <p:cNvSpPr>
            <a:spLocks noGrp="1"/>
          </p:cNvSpPr>
          <p:nvPr>
            <p:ph type="sldNum" sz="quarter" idx="17"/>
          </p:nvPr>
        </p:nvSpPr>
        <p:spPr/>
        <p:txBody>
          <a:bodyPr/>
          <a:lstStyle/>
          <a:p>
            <a:fld id="{8C2E478F-E849-4A8C-AF1F-CBCC78A7CBFA}" type="slidenum">
              <a:rPr lang="en-US" smtClean="0"/>
              <a:pPr/>
              <a:t>8</a:t>
            </a:fld>
            <a:endParaRPr lang="en-US" dirty="0"/>
          </a:p>
        </p:txBody>
      </p:sp>
      <p:pic>
        <p:nvPicPr>
          <p:cNvPr id="9" name="Picture 10">
            <a:extLst>
              <a:ext uri="{FF2B5EF4-FFF2-40B4-BE49-F238E27FC236}">
                <a16:creationId xmlns:a16="http://schemas.microsoft.com/office/drawing/2014/main" id="{BF7958A6-BC42-D44E-8FC2-6B315F15F332}"/>
              </a:ext>
            </a:extLst>
          </p:cNvPr>
          <p:cNvPicPr>
            <a:picLocks noChangeAspect="1"/>
          </p:cNvPicPr>
          <p:nvPr/>
        </p:nvPicPr>
        <p:blipFill>
          <a:blip r:embed="rId2"/>
          <a:stretch>
            <a:fillRect/>
          </a:stretch>
        </p:blipFill>
        <p:spPr>
          <a:xfrm>
            <a:off x="2781038" y="2459495"/>
            <a:ext cx="6252928" cy="4179395"/>
          </a:xfrm>
          <a:prstGeom prst="rect">
            <a:avLst/>
          </a:prstGeom>
        </p:spPr>
      </p:pic>
    </p:spTree>
    <p:extLst>
      <p:ext uri="{BB962C8B-B14F-4D97-AF65-F5344CB8AC3E}">
        <p14:creationId xmlns:p14="http://schemas.microsoft.com/office/powerpoint/2010/main" val="4157932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3" name="Footer Placeholder 2">
            <a:extLst>
              <a:ext uri="{FF2B5EF4-FFF2-40B4-BE49-F238E27FC236}">
                <a16:creationId xmlns:a16="http://schemas.microsoft.com/office/drawing/2014/main" id="{F3908FF0-1F83-4DE9-B48E-CB646B5E3164}"/>
              </a:ext>
            </a:extLst>
          </p:cNvPr>
          <p:cNvSpPr>
            <a:spLocks noGrp="1"/>
          </p:cNvSpPr>
          <p:nvPr>
            <p:ph type="ftr" sz="quarter" idx="11"/>
          </p:nvPr>
        </p:nvSpPr>
        <p:spPr/>
        <p:txBody>
          <a:bodyPr/>
          <a:lstStyle/>
          <a:p>
            <a:r>
              <a:rPr lang="en-US" dirty="0"/>
              <a:t>Add a Footer</a:t>
            </a:r>
          </a:p>
        </p:txBody>
      </p:sp>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6568221" y="4076700"/>
            <a:ext cx="486177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Rectangle 9">
            <a:extLst>
              <a:ext uri="{FF2B5EF4-FFF2-40B4-BE49-F238E27FC236}">
                <a16:creationId xmlns:a16="http://schemas.microsoft.com/office/drawing/2014/main" id="{0783A1B7-34FF-4F2F-A68D-A3D22C770FCB}"/>
              </a:ext>
              <a:ext uri="{C183D7F6-B498-43B3-948B-1728B52AA6E4}">
                <adec:decorative xmlns:adec="http://schemas.microsoft.com/office/drawing/2017/decorative" val="1"/>
              </a:ext>
            </a:extLst>
          </p:cNvPr>
          <p:cNvSpPr/>
          <p:nvPr/>
        </p:nvSpPr>
        <p:spPr>
          <a:xfrm flipH="1">
            <a:off x="791413" y="502215"/>
            <a:ext cx="10638585" cy="5706080"/>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834486" y="4223912"/>
            <a:ext cx="4595511" cy="198438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itle 8">
            <a:extLst>
              <a:ext uri="{FF2B5EF4-FFF2-40B4-BE49-F238E27FC236}">
                <a16:creationId xmlns:a16="http://schemas.microsoft.com/office/drawing/2014/main" id="{FEBE39E3-389E-424A-BBC8-D103BC6180A4}"/>
              </a:ext>
            </a:extLst>
          </p:cNvPr>
          <p:cNvSpPr>
            <a:spLocks noGrp="1"/>
          </p:cNvSpPr>
          <p:nvPr>
            <p:ph type="title"/>
          </p:nvPr>
        </p:nvSpPr>
        <p:spPr>
          <a:xfrm>
            <a:off x="7222246" y="4376539"/>
            <a:ext cx="4369521" cy="1839433"/>
          </a:xfrm>
        </p:spPr>
        <p:txBody>
          <a:bodyPr/>
          <a:lstStyle/>
          <a:p>
            <a:pPr lvl="0" algn="l">
              <a:lnSpc>
                <a:spcPct val="80000"/>
              </a:lnSpc>
              <a:spcBef>
                <a:spcPts val="0"/>
              </a:spcBef>
              <a:defRPr sz="10000">
                <a:solidFill>
                  <a:srgbClr val="3A3B39"/>
                </a:solidFill>
                <a:latin typeface="Bebas"/>
                <a:ea typeface="Bebas"/>
                <a:cs typeface="Bebas"/>
                <a:sym typeface="Bebas"/>
              </a:defRPr>
            </a:pPr>
            <a:r>
              <a:rPr lang="en-US" sz="3200" cap="none" dirty="0">
                <a:solidFill>
                  <a:srgbClr val="2F3342"/>
                </a:solidFill>
                <a:latin typeface="Calibri"/>
                <a:cs typeface="Gill Sans" panose="020B0502020104020203" pitchFamily="34" charset="-79"/>
                <a:sym typeface="Bebas"/>
              </a:rPr>
              <a:t>Good versus Bad Design</a:t>
            </a:r>
            <a:br>
              <a:rPr lang="en-US" sz="3200" cap="none" dirty="0">
                <a:solidFill>
                  <a:srgbClr val="2F3342"/>
                </a:solidFill>
                <a:latin typeface="Calibri"/>
                <a:cs typeface="Gill Sans" panose="020B0502020104020203" pitchFamily="34" charset="-79"/>
                <a:sym typeface="Bebas"/>
              </a:rPr>
            </a:br>
            <a:endParaRPr lang="en-US" sz="1200" b="0" cap="none" dirty="0">
              <a:solidFill>
                <a:srgbClr val="2F3342"/>
              </a:solidFill>
              <a:latin typeface="Calibri"/>
              <a:ea typeface="+mn-ea"/>
              <a:cs typeface="+mn-cs"/>
            </a:endParaRPr>
          </a:p>
        </p:txBody>
      </p:sp>
      <p:sp>
        <p:nvSpPr>
          <p:cNvPr id="13" name="Rectangle: Single Corner Snipped 12">
            <a:extLst>
              <a:ext uri="{FF2B5EF4-FFF2-40B4-BE49-F238E27FC236}">
                <a16:creationId xmlns:a16="http://schemas.microsoft.com/office/drawing/2014/main" id="{B36D0ADB-FA1F-4489-86B3-B4A6906DB881}"/>
              </a:ext>
              <a:ext uri="{C183D7F6-B498-43B3-948B-1728B52AA6E4}">
                <adec:decorative xmlns:adec="http://schemas.microsoft.com/office/drawing/2017/decorative" val="1"/>
              </a:ext>
            </a:extLst>
          </p:cNvPr>
          <p:cNvSpPr/>
          <p:nvPr/>
        </p:nvSpPr>
        <p:spPr>
          <a:xfrm flipH="1">
            <a:off x="11549268" y="6356350"/>
            <a:ext cx="672142"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9</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583" y="610623"/>
            <a:ext cx="4734806" cy="266201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391" y="705739"/>
            <a:ext cx="4697876" cy="2876144"/>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3462" y="3381044"/>
            <a:ext cx="3809944" cy="2591322"/>
          </a:xfrm>
          <a:prstGeom prst="rect">
            <a:avLst/>
          </a:prstGeom>
        </p:spPr>
      </p:pic>
    </p:spTree>
    <p:extLst>
      <p:ext uri="{BB962C8B-B14F-4D97-AF65-F5344CB8AC3E}">
        <p14:creationId xmlns:p14="http://schemas.microsoft.com/office/powerpoint/2010/main" val="1389222877"/>
      </p:ext>
    </p:extLst>
  </p:cSld>
  <p:clrMapOvr>
    <a:masterClrMapping/>
  </p:clrMapOvr>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27BEDAB-01B4-4BD0-9390-31AD9280078C}">
  <ds:schemaRefs>
    <ds:schemaRef ds:uri="http://schemas.microsoft.com/sharepoint/v3/contenttype/forms"/>
  </ds:schemaRefs>
</ds:datastoreItem>
</file>

<file path=customXml/itemProps2.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3.xml><?xml version="1.0" encoding="utf-8"?>
<ds:datastoreItem xmlns:ds="http://schemas.openxmlformats.org/officeDocument/2006/customXml" ds:itemID="{9B19B998-C0F0-415C-AF4D-F10DCCD30A25}">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HCI_PPT</Template>
  <TotalTime>0</TotalTime>
  <Words>441</Words>
  <Application>Microsoft Office PowerPoint</Application>
  <PresentationFormat>Widescreen</PresentationFormat>
  <Paragraphs>815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SCREEN DESIGN</vt:lpstr>
      <vt:lpstr>SCREEN DESIGN</vt:lpstr>
      <vt:lpstr>Cont..</vt:lpstr>
      <vt:lpstr>Login page screen layout</vt:lpstr>
      <vt:lpstr>Central Approach</vt:lpstr>
      <vt:lpstr>users</vt:lpstr>
      <vt:lpstr>PowerPoint Presentation</vt:lpstr>
      <vt:lpstr>PowerPoint Presentation</vt:lpstr>
      <vt:lpstr>Good versus Bad Design </vt:lpstr>
      <vt:lpstr>Layout design guidelines </vt:lpstr>
      <vt:lpstr>Text design guidelines </vt:lpstr>
      <vt:lpstr>Applications of screen design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HCI</dc:title>
  <dc:creator/>
  <cp:lastModifiedBy>19SW50</cp:lastModifiedBy>
  <cp:revision>2</cp:revision>
  <dcterms:created xsi:type="dcterms:W3CDTF">2022-03-29T17:11:59Z</dcterms:created>
  <dcterms:modified xsi:type="dcterms:W3CDTF">2022-04-07T17:19:04Z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