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267" r:id="rId6"/>
    <p:sldId id="268" r:id="rId7"/>
    <p:sldId id="269" r:id="rId8"/>
    <p:sldId id="272"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EC82B3-CBAF-74AE-1202-32B61844B2D1}" v="656" dt="2024-07-18T18:35:33.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061" autoAdjust="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7/18/2024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err="1"/>
              <a:t>Javascript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2236-0175-4B22-185E-F15D390FA27B}"/>
              </a:ext>
            </a:extLst>
          </p:cNvPr>
          <p:cNvSpPr>
            <a:spLocks noGrp="1"/>
          </p:cNvSpPr>
          <p:nvPr>
            <p:ph type="title"/>
          </p:nvPr>
        </p:nvSpPr>
        <p:spPr/>
        <p:txBody>
          <a:bodyPr/>
          <a:lstStyle/>
          <a:p>
            <a:r>
              <a:rPr lang="en-US" dirty="0"/>
              <a:t>Introduction to JavaScript</a:t>
            </a:r>
          </a:p>
        </p:txBody>
      </p:sp>
      <p:sp>
        <p:nvSpPr>
          <p:cNvPr id="3" name="Content Placeholder 2">
            <a:extLst>
              <a:ext uri="{FF2B5EF4-FFF2-40B4-BE49-F238E27FC236}">
                <a16:creationId xmlns:a16="http://schemas.microsoft.com/office/drawing/2014/main" id="{611771A4-9AC4-559D-3B60-AEC969FA013A}"/>
              </a:ext>
            </a:extLst>
          </p:cNvPr>
          <p:cNvSpPr>
            <a:spLocks noGrp="1"/>
          </p:cNvSpPr>
          <p:nvPr>
            <p:ph idx="1"/>
          </p:nvPr>
        </p:nvSpPr>
        <p:spPr>
          <a:xfrm>
            <a:off x="1097280" y="2108202"/>
            <a:ext cx="10058400" cy="3215966"/>
          </a:xfrm>
        </p:spPr>
        <p:txBody>
          <a:bodyPr vert="horz" lIns="0" tIns="45720" rIns="0" bIns="45720" rtlCol="0" anchor="t">
            <a:normAutofit/>
          </a:bodyPr>
          <a:lstStyle/>
          <a:p>
            <a:r>
              <a:rPr lang="en-US" sz="3200" dirty="0">
                <a:solidFill>
                  <a:srgbClr val="FF0000"/>
                </a:solidFill>
                <a:latin typeface="Times New Roman"/>
                <a:ea typeface="+mn-lt"/>
                <a:cs typeface="+mn-lt"/>
              </a:rPr>
              <a:t>JavaScript</a:t>
            </a:r>
            <a:r>
              <a:rPr lang="en-US" sz="3200" dirty="0">
                <a:latin typeface="Times New Roman"/>
                <a:ea typeface="+mn-lt"/>
                <a:cs typeface="+mn-lt"/>
              </a:rPr>
              <a:t> is a high-level, interpreted programming language that is commonly used to create interactive effects within web browsers. It allows you to implement complex things on web pages, such as displaying timely content updates, interactive maps, animated graphics, and more</a:t>
            </a:r>
            <a:r>
              <a:rPr lang="en-US" dirty="0">
                <a:latin typeface="Times New Roman"/>
                <a:ea typeface="+mn-lt"/>
                <a:cs typeface="+mn-lt"/>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6906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583D-309B-7BAC-0A66-AEB20AAE1233}"/>
              </a:ext>
            </a:extLst>
          </p:cNvPr>
          <p:cNvSpPr>
            <a:spLocks noGrp="1"/>
          </p:cNvSpPr>
          <p:nvPr>
            <p:ph type="title"/>
          </p:nvPr>
        </p:nvSpPr>
        <p:spPr>
          <a:xfrm>
            <a:off x="1230015" y="309398"/>
            <a:ext cx="10058400" cy="1450757"/>
          </a:xfrm>
        </p:spPr>
        <p:txBody>
          <a:bodyPr/>
          <a:lstStyle/>
          <a:p>
            <a:r>
              <a:rPr lang="en-US" dirty="0"/>
              <a:t>Including JavaScript in HTML</a:t>
            </a:r>
          </a:p>
        </p:txBody>
      </p:sp>
      <p:sp>
        <p:nvSpPr>
          <p:cNvPr id="4" name="Rectangle 1">
            <a:extLst>
              <a:ext uri="{FF2B5EF4-FFF2-40B4-BE49-F238E27FC236}">
                <a16:creationId xmlns:a16="http://schemas.microsoft.com/office/drawing/2014/main" id="{FE6F1AF1-F723-CFA9-AE7B-8FA01F83603F}"/>
              </a:ext>
            </a:extLst>
          </p:cNvPr>
          <p:cNvSpPr>
            <a:spLocks noGrp="1" noChangeArrowheads="1"/>
          </p:cNvSpPr>
          <p:nvPr>
            <p:ph idx="1"/>
          </p:nvPr>
        </p:nvSpPr>
        <p:spPr bwMode="auto">
          <a:xfrm>
            <a:off x="1230015" y="1944043"/>
            <a:ext cx="10546779" cy="3431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800" dirty="0">
                <a:solidFill>
                  <a:schemeClr val="tx1"/>
                </a:solidFill>
                <a:latin typeface="Times New Roman"/>
                <a:ea typeface="+mn-lt"/>
                <a:cs typeface="+mn-lt"/>
              </a:rPr>
              <a:t>There are three primary ways to include JavaScript in </a:t>
            </a:r>
            <a:r>
              <a:rPr kumimoji="0" lang="en-US" sz="2800" b="0" i="0" u="none" strike="noStrike" cap="none" normalizeH="0" baseline="0" dirty="0">
                <a:ln>
                  <a:noFill/>
                </a:ln>
                <a:solidFill>
                  <a:schemeClr val="tx1"/>
                </a:solidFill>
                <a:effectLst/>
                <a:latin typeface="Times New Roman"/>
                <a:ea typeface="+mn-lt"/>
                <a:cs typeface="+mn-lt"/>
              </a:rPr>
              <a:t>an HTML document</a:t>
            </a:r>
            <a:r>
              <a:rPr lang="en-US" sz="2800" dirty="0">
                <a:solidFill>
                  <a:schemeClr val="tx1"/>
                </a:solidFill>
                <a:latin typeface="Times New Roman"/>
                <a:ea typeface="+mn-lt"/>
                <a:cs typeface="+mn-lt"/>
              </a:rPr>
              <a:t>: inline</a:t>
            </a:r>
            <a:r>
              <a:rPr kumimoji="0" lang="en-US" sz="2800" b="0" i="0" u="none" strike="noStrike" cap="none" normalizeH="0" baseline="0" dirty="0">
                <a:ln>
                  <a:noFill/>
                </a:ln>
                <a:solidFill>
                  <a:schemeClr val="tx1"/>
                </a:solidFill>
                <a:effectLst/>
                <a:latin typeface="Times New Roman"/>
                <a:ea typeface="+mn-lt"/>
                <a:cs typeface="+mn-lt"/>
              </a:rPr>
              <a:t>, </a:t>
            </a:r>
            <a:r>
              <a:rPr lang="en-US" sz="2800" dirty="0">
                <a:solidFill>
                  <a:schemeClr val="tx1"/>
                </a:solidFill>
                <a:latin typeface="Times New Roman"/>
                <a:ea typeface="+mn-lt"/>
                <a:cs typeface="+mn-lt"/>
              </a:rPr>
              <a:t>internal</a:t>
            </a:r>
            <a:r>
              <a:rPr kumimoji="0" lang="en-US" sz="2800" b="0" i="0" u="none" strike="noStrike" cap="none" normalizeH="0" baseline="0" dirty="0">
                <a:ln>
                  <a:noFill/>
                </a:ln>
                <a:solidFill>
                  <a:schemeClr val="tx1"/>
                </a:solidFill>
                <a:effectLst/>
                <a:latin typeface="Times New Roman"/>
                <a:ea typeface="+mn-lt"/>
                <a:cs typeface="+mn-lt"/>
              </a:rPr>
              <a:t>, and </a:t>
            </a:r>
            <a:r>
              <a:rPr lang="en-US" sz="2800" dirty="0">
                <a:solidFill>
                  <a:schemeClr val="tx1"/>
                </a:solidFill>
                <a:latin typeface="Times New Roman"/>
                <a:ea typeface="+mn-lt"/>
                <a:cs typeface="+mn-lt"/>
              </a:rPr>
              <a:t>external</a:t>
            </a:r>
            <a:r>
              <a:rPr kumimoji="0" lang="en-US" sz="2800" b="0" i="0" u="none" strike="noStrike" cap="none" normalizeH="0" baseline="0" dirty="0">
                <a:ln>
                  <a:noFill/>
                </a:ln>
                <a:solidFill>
                  <a:schemeClr val="tx1"/>
                </a:solidFill>
                <a:effectLst/>
                <a:latin typeface="Times New Roman"/>
                <a:ea typeface="+mn-lt"/>
                <a:cs typeface="+mn-lt"/>
              </a:rPr>
              <a:t>.</a:t>
            </a:r>
            <a:endParaRPr lang="en-US" sz="2800" dirty="0">
              <a:solidFill>
                <a:schemeClr val="tx1"/>
              </a:solidFill>
              <a:latin typeface="Times New Roman"/>
              <a:ea typeface="+mn-lt"/>
              <a:cs typeface="+mn-lt"/>
            </a:endParaRPr>
          </a:p>
          <a:p>
            <a:pPr marL="457200" indent="-457200">
              <a:buAutoNum type="arabicPeriod"/>
            </a:pPr>
            <a:r>
              <a:rPr lang="en-US" sz="2800" dirty="0">
                <a:latin typeface="Times New Roman"/>
                <a:cs typeface="Times New Roman"/>
              </a:rPr>
              <a:t>Inline JavaScript</a:t>
            </a:r>
          </a:p>
          <a:p>
            <a:pPr marL="457200" indent="-457200">
              <a:buAutoNum type="arabicPeriod"/>
            </a:pPr>
            <a:r>
              <a:rPr lang="en-US" sz="2800">
                <a:solidFill>
                  <a:srgbClr val="404040"/>
                </a:solidFill>
                <a:latin typeface="Times New Roman"/>
                <a:cs typeface="Times New Roman"/>
              </a:rPr>
              <a:t>Internal JavaScript</a:t>
            </a:r>
          </a:p>
          <a:p>
            <a:pPr marL="457200" indent="-457200">
              <a:buAutoNum type="arabicPeriod"/>
            </a:pPr>
            <a:r>
              <a:rPr lang="en-US" sz="2800">
                <a:solidFill>
                  <a:srgbClr val="404040"/>
                </a:solidFill>
                <a:latin typeface="Times New Roman"/>
                <a:cs typeface="Times New Roman"/>
              </a:rPr>
              <a:t>External </a:t>
            </a:r>
            <a:r>
              <a:rPr lang="en-US" sz="2800" err="1">
                <a:solidFill>
                  <a:srgbClr val="404040"/>
                </a:solidFill>
                <a:latin typeface="Times New Roman"/>
                <a:cs typeface="Times New Roman"/>
              </a:rPr>
              <a:t>Javascript</a:t>
            </a:r>
            <a:endParaRPr lang="en-US" sz="2800" dirty="0" err="1">
              <a:solidFill>
                <a:srgbClr val="404040"/>
              </a:solidFill>
              <a:latin typeface="Times New Roman"/>
              <a:cs typeface="Times New Roman"/>
            </a:endParaRPr>
          </a:p>
          <a:p>
            <a:pPr>
              <a:buNone/>
            </a:pPr>
            <a:endParaRPr lang="en-US" sz="1600" dirty="0">
              <a:solidFill>
                <a:schemeClr val="tx1"/>
              </a:solidFill>
              <a:latin typeface="Times New Roman"/>
              <a:cs typeface="Times New Roman"/>
            </a:endParaRPr>
          </a:p>
        </p:txBody>
      </p:sp>
    </p:spTree>
    <p:extLst>
      <p:ext uri="{BB962C8B-B14F-4D97-AF65-F5344CB8AC3E}">
        <p14:creationId xmlns:p14="http://schemas.microsoft.com/office/powerpoint/2010/main" val="4186855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C712-79B1-70F5-A15C-4BA38958F62E}"/>
              </a:ext>
            </a:extLst>
          </p:cNvPr>
          <p:cNvSpPr>
            <a:spLocks noGrp="1"/>
          </p:cNvSpPr>
          <p:nvPr>
            <p:ph type="title"/>
          </p:nvPr>
        </p:nvSpPr>
        <p:spPr/>
        <p:txBody>
          <a:bodyPr/>
          <a:lstStyle/>
          <a:p>
            <a:r>
              <a:rPr lang="en-US" dirty="0"/>
              <a:t>Inline JavaScript</a:t>
            </a:r>
          </a:p>
        </p:txBody>
      </p:sp>
      <p:sp>
        <p:nvSpPr>
          <p:cNvPr id="3" name="Content Placeholder 2">
            <a:extLst>
              <a:ext uri="{FF2B5EF4-FFF2-40B4-BE49-F238E27FC236}">
                <a16:creationId xmlns:a16="http://schemas.microsoft.com/office/drawing/2014/main" id="{38F94DA5-0930-5728-74D4-E59E96C249FE}"/>
              </a:ext>
            </a:extLst>
          </p:cNvPr>
          <p:cNvSpPr>
            <a:spLocks noGrp="1"/>
          </p:cNvSpPr>
          <p:nvPr>
            <p:ph idx="1"/>
          </p:nvPr>
        </p:nvSpPr>
        <p:spPr>
          <a:xfrm>
            <a:off x="1097280" y="1924335"/>
            <a:ext cx="11094720" cy="3944758"/>
          </a:xfrm>
        </p:spPr>
        <p:txBody>
          <a:bodyPr vert="horz" lIns="0" tIns="45720" rIns="0" bIns="45720" rtlCol="0" anchor="t">
            <a:noAutofit/>
          </a:bodyPr>
          <a:lstStyle/>
          <a:p>
            <a:pPr>
              <a:lnSpc>
                <a:spcPct val="100000"/>
              </a:lnSpc>
            </a:pPr>
            <a:r>
              <a:rPr lang="en-US" sz="1800" dirty="0">
                <a:latin typeface="Times New Roman"/>
                <a:ea typeface="+mn-lt"/>
                <a:cs typeface="Times New Roman"/>
              </a:rPr>
              <a:t>You can add JavaScript directly to HTML elements using the </a:t>
            </a:r>
            <a:r>
              <a:rPr lang="en-US" sz="1800" dirty="0">
                <a:latin typeface="Times New Roman"/>
                <a:cs typeface="Times New Roman"/>
              </a:rPr>
              <a:t>onclick</a:t>
            </a:r>
            <a:r>
              <a:rPr lang="en-US" sz="1800" dirty="0">
                <a:latin typeface="Times New Roman"/>
                <a:ea typeface="+mn-lt"/>
                <a:cs typeface="Times New Roman"/>
              </a:rPr>
              <a:t>, </a:t>
            </a:r>
            <a:r>
              <a:rPr lang="en-US" sz="1800" dirty="0" err="1">
                <a:latin typeface="Times New Roman"/>
                <a:cs typeface="Times New Roman"/>
              </a:rPr>
              <a:t>onmouseover</a:t>
            </a:r>
            <a:r>
              <a:rPr lang="en-US" sz="1800" dirty="0">
                <a:latin typeface="Times New Roman"/>
                <a:ea typeface="+mn-lt"/>
                <a:cs typeface="Times New Roman"/>
              </a:rPr>
              <a:t>, or other event attributes.</a:t>
            </a:r>
          </a:p>
          <a:p>
            <a:r>
              <a:rPr lang="en-US" sz="1600" dirty="0">
                <a:latin typeface="Times New Roman"/>
                <a:ea typeface="+mn-lt"/>
                <a:cs typeface="+mn-lt"/>
              </a:rPr>
              <a:t>&lt;!DOCTYPE html&gt;</a:t>
            </a:r>
            <a:endParaRPr lang="en-US" sz="1600">
              <a:latin typeface="Times New Roman"/>
              <a:cs typeface="Times New Roman" panose="02020603050405020304" pitchFamily="18" charset="0"/>
            </a:endParaRPr>
          </a:p>
          <a:p>
            <a:r>
              <a:rPr lang="en-US" sz="1600" dirty="0">
                <a:latin typeface="Times New Roman"/>
                <a:ea typeface="+mn-lt"/>
                <a:cs typeface="+mn-lt"/>
              </a:rPr>
              <a:t>&lt;html&gt;</a:t>
            </a:r>
            <a:endParaRPr lang="en-US" sz="1600" dirty="0">
              <a:latin typeface="Times New Roman"/>
              <a:cs typeface="Times New Roman"/>
            </a:endParaRPr>
          </a:p>
          <a:p>
            <a:r>
              <a:rPr lang="en-US" sz="1600" dirty="0">
                <a:latin typeface="Times New Roman"/>
                <a:ea typeface="+mn-lt"/>
                <a:cs typeface="+mn-lt"/>
              </a:rPr>
              <a:t>&lt;head&gt;</a:t>
            </a:r>
            <a:endParaRPr lang="en-US" sz="1600">
              <a:latin typeface="Times New Roman"/>
              <a:cs typeface="Times New Roman"/>
            </a:endParaRPr>
          </a:p>
          <a:p>
            <a:r>
              <a:rPr lang="en-US" sz="1600" dirty="0">
                <a:latin typeface="Times New Roman"/>
                <a:ea typeface="+mn-lt"/>
                <a:cs typeface="+mn-lt"/>
              </a:rPr>
              <a:t>    &lt;title&gt;Inline JavaScript Example&lt;/title&gt;</a:t>
            </a:r>
            <a:endParaRPr lang="en-US" sz="1600">
              <a:latin typeface="Times New Roman"/>
              <a:cs typeface="Times New Roman"/>
            </a:endParaRPr>
          </a:p>
          <a:p>
            <a:r>
              <a:rPr lang="en-US" sz="1600" dirty="0">
                <a:latin typeface="Times New Roman"/>
                <a:ea typeface="+mn-lt"/>
                <a:cs typeface="+mn-lt"/>
              </a:rPr>
              <a:t>&lt;/head&gt;</a:t>
            </a:r>
            <a:endParaRPr lang="en-US" sz="1600">
              <a:latin typeface="Times New Roman"/>
              <a:cs typeface="Times New Roman"/>
            </a:endParaRPr>
          </a:p>
          <a:p>
            <a:r>
              <a:rPr lang="en-US" sz="1600" dirty="0">
                <a:latin typeface="Times New Roman"/>
                <a:ea typeface="+mn-lt"/>
                <a:cs typeface="+mn-lt"/>
              </a:rPr>
              <a:t>&lt;body&gt;</a:t>
            </a:r>
            <a:endParaRPr lang="en-US" sz="1600">
              <a:latin typeface="Times New Roman"/>
              <a:cs typeface="Times New Roman"/>
            </a:endParaRPr>
          </a:p>
          <a:p>
            <a:r>
              <a:rPr lang="en-US" sz="1600" dirty="0">
                <a:latin typeface="Times New Roman"/>
                <a:ea typeface="+mn-lt"/>
                <a:cs typeface="+mn-lt"/>
              </a:rPr>
              <a:t>   </a:t>
            </a:r>
            <a:r>
              <a:rPr lang="en-US" sz="1600" dirty="0">
                <a:solidFill>
                  <a:srgbClr val="FF0000"/>
                </a:solidFill>
                <a:latin typeface="Times New Roman"/>
                <a:ea typeface="+mn-lt"/>
                <a:cs typeface="+mn-lt"/>
              </a:rPr>
              <a:t> &lt;button onclick="alert('Hello, World!')"&gt;Click me&lt;/button&gt;</a:t>
            </a:r>
            <a:endParaRPr lang="en-US" sz="1600">
              <a:solidFill>
                <a:srgbClr val="FF0000"/>
              </a:solidFill>
              <a:latin typeface="Times New Roman"/>
              <a:cs typeface="Times New Roman"/>
            </a:endParaRPr>
          </a:p>
          <a:p>
            <a:r>
              <a:rPr lang="en-US" sz="1600" dirty="0">
                <a:latin typeface="Times New Roman"/>
                <a:ea typeface="+mn-lt"/>
                <a:cs typeface="+mn-lt"/>
              </a:rPr>
              <a:t>&lt;/body&gt;</a:t>
            </a:r>
            <a:endParaRPr lang="en-US" sz="1600">
              <a:latin typeface="Times New Roman"/>
              <a:cs typeface="Times New Roman"/>
            </a:endParaRPr>
          </a:p>
          <a:p>
            <a:r>
              <a:rPr lang="en-US" sz="1600" dirty="0">
                <a:latin typeface="Times New Roman"/>
                <a:ea typeface="+mn-lt"/>
                <a:cs typeface="+mn-lt"/>
              </a:rPr>
              <a:t>&lt;/html&gt;</a:t>
            </a:r>
            <a:endParaRPr lang="en-US" sz="1600" dirty="0">
              <a:latin typeface="Times New Roman"/>
            </a:endParaRPr>
          </a:p>
          <a:p>
            <a:pPr>
              <a:lnSpc>
                <a:spcPct val="10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561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FB93C-3E1E-3129-2D2F-C8094DAFB630}"/>
              </a:ext>
            </a:extLst>
          </p:cNvPr>
          <p:cNvSpPr>
            <a:spLocks noGrp="1"/>
          </p:cNvSpPr>
          <p:nvPr>
            <p:ph type="title"/>
          </p:nvPr>
        </p:nvSpPr>
        <p:spPr/>
        <p:txBody>
          <a:bodyPr/>
          <a:lstStyle/>
          <a:p>
            <a:r>
              <a:rPr lang="en-US" dirty="0"/>
              <a:t>Internal JavaScript</a:t>
            </a:r>
          </a:p>
        </p:txBody>
      </p:sp>
      <p:sp>
        <p:nvSpPr>
          <p:cNvPr id="3" name="Content Placeholder 2">
            <a:extLst>
              <a:ext uri="{FF2B5EF4-FFF2-40B4-BE49-F238E27FC236}">
                <a16:creationId xmlns:a16="http://schemas.microsoft.com/office/drawing/2014/main" id="{62B1F6D4-F306-66C7-650D-97C1AF72EA5C}"/>
              </a:ext>
            </a:extLst>
          </p:cNvPr>
          <p:cNvSpPr>
            <a:spLocks noGrp="1"/>
          </p:cNvSpPr>
          <p:nvPr>
            <p:ph idx="1"/>
          </p:nvPr>
        </p:nvSpPr>
        <p:spPr>
          <a:xfrm>
            <a:off x="1097280" y="1938868"/>
            <a:ext cx="10058400" cy="4367668"/>
          </a:xfrm>
        </p:spPr>
        <p:txBody>
          <a:bodyPr vert="horz" lIns="0" tIns="45720" rIns="0" bIns="45720" rtlCol="0" anchor="t">
            <a:noAutofit/>
          </a:bodyPr>
          <a:lstStyle/>
          <a:p>
            <a:r>
              <a:rPr lang="en-US" sz="1600" dirty="0">
                <a:latin typeface="Times New Roman"/>
                <a:ea typeface="+mn-lt"/>
                <a:cs typeface="+mn-lt"/>
              </a:rPr>
              <a:t>Internal JavaScript is placed within the </a:t>
            </a:r>
            <a:r>
              <a:rPr lang="en-US" sz="1600" dirty="0">
                <a:latin typeface="Times New Roman"/>
                <a:cs typeface="Times New Roman"/>
              </a:rPr>
              <a:t>&lt;script&gt;</a:t>
            </a:r>
            <a:r>
              <a:rPr lang="en-US" sz="1600" dirty="0">
                <a:latin typeface="Times New Roman"/>
                <a:ea typeface="+mn-lt"/>
                <a:cs typeface="+mn-lt"/>
              </a:rPr>
              <a:t> tag inside the </a:t>
            </a:r>
            <a:r>
              <a:rPr lang="en-US" sz="1600" dirty="0">
                <a:latin typeface="Times New Roman"/>
                <a:cs typeface="Times New Roman"/>
              </a:rPr>
              <a:t>&lt;head&gt;</a:t>
            </a:r>
            <a:r>
              <a:rPr lang="en-US" sz="1600" dirty="0">
                <a:latin typeface="Times New Roman"/>
                <a:ea typeface="+mn-lt"/>
                <a:cs typeface="+mn-lt"/>
              </a:rPr>
              <a:t> or </a:t>
            </a:r>
            <a:r>
              <a:rPr lang="en-US" sz="1600" dirty="0">
                <a:latin typeface="Times New Roman"/>
                <a:cs typeface="Times New Roman"/>
              </a:rPr>
              <a:t>&lt;body&gt;</a:t>
            </a:r>
            <a:r>
              <a:rPr lang="en-US" sz="1600" dirty="0">
                <a:latin typeface="Times New Roman"/>
                <a:ea typeface="+mn-lt"/>
                <a:cs typeface="+mn-lt"/>
              </a:rPr>
              <a:t> section of an HTML document.</a:t>
            </a:r>
          </a:p>
          <a:p>
            <a:pPr>
              <a:lnSpc>
                <a:spcPct val="90000"/>
              </a:lnSpc>
              <a:spcBef>
                <a:spcPts val="600"/>
              </a:spcBef>
              <a:spcAft>
                <a:spcPts val="100"/>
              </a:spcAft>
            </a:pPr>
            <a:r>
              <a:rPr lang="en-US" sz="1600" dirty="0">
                <a:latin typeface="Times New Roman"/>
                <a:ea typeface="+mn-lt"/>
                <a:cs typeface="+mn-lt"/>
              </a:rPr>
              <a:t>&lt;!DOCTYPE html&gt;</a:t>
            </a:r>
            <a:endParaRPr lang="en-US" sz="1600" dirty="0">
              <a:latin typeface="Times New Roman"/>
              <a:cs typeface="Times New Roman"/>
            </a:endParaRPr>
          </a:p>
          <a:p>
            <a:pPr>
              <a:lnSpc>
                <a:spcPct val="90000"/>
              </a:lnSpc>
              <a:spcBef>
                <a:spcPts val="600"/>
              </a:spcBef>
              <a:spcAft>
                <a:spcPts val="100"/>
              </a:spcAft>
            </a:pPr>
            <a:r>
              <a:rPr lang="en-US" sz="1600" dirty="0">
                <a:latin typeface="Times New Roman"/>
                <a:ea typeface="+mn-lt"/>
                <a:cs typeface="Times New Roman"/>
              </a:rPr>
              <a:t>&lt;html&gt;                    </a:t>
            </a:r>
            <a:endParaRPr lang="en-US" sz="1600" dirty="0">
              <a:latin typeface="Times New Roman"/>
              <a:cs typeface="Times New Roman"/>
            </a:endParaRPr>
          </a:p>
          <a:p>
            <a:pPr>
              <a:lnSpc>
                <a:spcPct val="90000"/>
              </a:lnSpc>
              <a:spcBef>
                <a:spcPts val="600"/>
              </a:spcBef>
              <a:spcAft>
                <a:spcPts val="100"/>
              </a:spcAft>
            </a:pPr>
            <a:r>
              <a:rPr lang="en-US" sz="1600" dirty="0">
                <a:latin typeface="Times New Roman"/>
                <a:ea typeface="+mn-lt"/>
                <a:cs typeface="Times New Roman"/>
              </a:rPr>
              <a:t>&lt;head&gt;</a:t>
            </a:r>
            <a:endParaRPr lang="en-US" sz="1600" dirty="0">
              <a:latin typeface="Times New Roman"/>
              <a:cs typeface="Times New Roman"/>
            </a:endParaRPr>
          </a:p>
          <a:p>
            <a:pPr>
              <a:lnSpc>
                <a:spcPct val="90000"/>
              </a:lnSpc>
              <a:spcBef>
                <a:spcPts val="600"/>
              </a:spcBef>
              <a:spcAft>
                <a:spcPts val="100"/>
              </a:spcAft>
            </a:pPr>
            <a:r>
              <a:rPr lang="en-US" sz="1600" dirty="0">
                <a:latin typeface="Times New Roman"/>
                <a:ea typeface="+mn-lt"/>
                <a:cs typeface="Times New Roman"/>
              </a:rPr>
              <a:t>    &lt;title&gt;Internal JavaScript Example&lt;/title&gt;</a:t>
            </a:r>
            <a:endParaRPr lang="en-US" sz="1600" dirty="0">
              <a:latin typeface="Times New Roman"/>
              <a:cs typeface="Times New Roman"/>
            </a:endParaRPr>
          </a:p>
          <a:p>
            <a:pPr>
              <a:lnSpc>
                <a:spcPct val="90000"/>
              </a:lnSpc>
              <a:spcBef>
                <a:spcPts val="600"/>
              </a:spcBef>
              <a:spcAft>
                <a:spcPts val="100"/>
              </a:spcAft>
            </a:pPr>
            <a:r>
              <a:rPr lang="en-US" sz="1600" dirty="0">
                <a:latin typeface="Times New Roman"/>
                <a:ea typeface="+mn-lt"/>
                <a:cs typeface="Times New Roman"/>
              </a:rPr>
              <a:t>    </a:t>
            </a:r>
            <a:r>
              <a:rPr lang="en-US" sz="1600" dirty="0">
                <a:solidFill>
                  <a:srgbClr val="FF0000"/>
                </a:solidFill>
                <a:latin typeface="Times New Roman"/>
                <a:ea typeface="+mn-lt"/>
                <a:cs typeface="Times New Roman"/>
              </a:rPr>
              <a:t>&lt;script&gt;</a:t>
            </a:r>
            <a:endParaRPr lang="en-US" sz="1600">
              <a:solidFill>
                <a:srgbClr val="FF0000"/>
              </a:solidFill>
              <a:latin typeface="Times New Roman"/>
              <a:cs typeface="Times New Roman"/>
            </a:endParaRPr>
          </a:p>
          <a:p>
            <a:pPr>
              <a:lnSpc>
                <a:spcPct val="90000"/>
              </a:lnSpc>
              <a:spcBef>
                <a:spcPts val="600"/>
              </a:spcBef>
              <a:spcAft>
                <a:spcPts val="100"/>
              </a:spcAft>
            </a:pPr>
            <a:r>
              <a:rPr lang="en-US" sz="1600" dirty="0">
                <a:solidFill>
                  <a:srgbClr val="FF0000"/>
                </a:solidFill>
                <a:latin typeface="Times New Roman"/>
                <a:ea typeface="+mn-lt"/>
                <a:cs typeface="Times New Roman"/>
              </a:rPr>
              <a:t>        function </a:t>
            </a:r>
            <a:r>
              <a:rPr lang="en-US" sz="1600" dirty="0" err="1">
                <a:solidFill>
                  <a:srgbClr val="FF0000"/>
                </a:solidFill>
                <a:latin typeface="Times New Roman"/>
                <a:ea typeface="+mn-lt"/>
                <a:cs typeface="Times New Roman"/>
              </a:rPr>
              <a:t>showMessage</a:t>
            </a:r>
            <a:r>
              <a:rPr lang="en-US" sz="1600" dirty="0">
                <a:solidFill>
                  <a:srgbClr val="FF0000"/>
                </a:solidFill>
                <a:latin typeface="Times New Roman"/>
                <a:ea typeface="+mn-lt"/>
                <a:cs typeface="Times New Roman"/>
              </a:rPr>
              <a:t>() {</a:t>
            </a:r>
            <a:endParaRPr lang="en-US" sz="1600">
              <a:solidFill>
                <a:srgbClr val="FF0000"/>
              </a:solidFill>
              <a:latin typeface="Times New Roman"/>
              <a:cs typeface="Times New Roman"/>
            </a:endParaRPr>
          </a:p>
          <a:p>
            <a:pPr>
              <a:lnSpc>
                <a:spcPct val="90000"/>
              </a:lnSpc>
              <a:spcBef>
                <a:spcPts val="600"/>
              </a:spcBef>
              <a:spcAft>
                <a:spcPts val="100"/>
              </a:spcAft>
            </a:pPr>
            <a:r>
              <a:rPr lang="en-US" sz="1600" dirty="0">
                <a:solidFill>
                  <a:srgbClr val="FF0000"/>
                </a:solidFill>
                <a:latin typeface="Times New Roman"/>
                <a:ea typeface="+mn-lt"/>
                <a:cs typeface="Times New Roman"/>
              </a:rPr>
              <a:t>            alert('Hello, World!');</a:t>
            </a:r>
            <a:endParaRPr lang="en-US" sz="1600">
              <a:solidFill>
                <a:srgbClr val="FF0000"/>
              </a:solidFill>
              <a:latin typeface="Times New Roman"/>
              <a:cs typeface="Times New Roman"/>
            </a:endParaRPr>
          </a:p>
          <a:p>
            <a:pPr>
              <a:lnSpc>
                <a:spcPct val="90000"/>
              </a:lnSpc>
              <a:spcBef>
                <a:spcPts val="600"/>
              </a:spcBef>
              <a:spcAft>
                <a:spcPts val="100"/>
              </a:spcAft>
            </a:pPr>
            <a:r>
              <a:rPr lang="en-US" sz="1600" dirty="0">
                <a:solidFill>
                  <a:srgbClr val="FF0000"/>
                </a:solidFill>
                <a:latin typeface="Times New Roman"/>
                <a:ea typeface="+mn-lt"/>
                <a:cs typeface="Times New Roman"/>
              </a:rPr>
              <a:t>        }</a:t>
            </a:r>
            <a:endParaRPr lang="en-US" sz="1600">
              <a:solidFill>
                <a:srgbClr val="FF0000"/>
              </a:solidFill>
              <a:latin typeface="Times New Roman"/>
              <a:cs typeface="Times New Roman"/>
            </a:endParaRPr>
          </a:p>
          <a:p>
            <a:pPr>
              <a:lnSpc>
                <a:spcPct val="90000"/>
              </a:lnSpc>
              <a:spcBef>
                <a:spcPts val="600"/>
              </a:spcBef>
              <a:spcAft>
                <a:spcPts val="100"/>
              </a:spcAft>
            </a:pPr>
            <a:r>
              <a:rPr lang="en-US" sz="1600" dirty="0">
                <a:solidFill>
                  <a:srgbClr val="FF0000"/>
                </a:solidFill>
                <a:latin typeface="Times New Roman"/>
                <a:ea typeface="+mn-lt"/>
                <a:cs typeface="Times New Roman"/>
              </a:rPr>
              <a:t>    &lt;/script&gt;</a:t>
            </a:r>
            <a:endParaRPr lang="en-US" sz="1600">
              <a:solidFill>
                <a:srgbClr val="FF0000"/>
              </a:solidFill>
              <a:latin typeface="Times New Roman"/>
              <a:cs typeface="Times New Roman"/>
            </a:endParaRPr>
          </a:p>
          <a:p>
            <a:pPr>
              <a:lnSpc>
                <a:spcPct val="90000"/>
              </a:lnSpc>
              <a:spcBef>
                <a:spcPts val="600"/>
              </a:spcBef>
              <a:spcAft>
                <a:spcPts val="100"/>
              </a:spcAft>
            </a:pPr>
            <a:r>
              <a:rPr lang="en-US" sz="1600" dirty="0">
                <a:latin typeface="Times New Roman"/>
                <a:cs typeface="Times New Roman"/>
              </a:rPr>
              <a:t>&lt;/head&gt;</a:t>
            </a:r>
          </a:p>
          <a:p>
            <a:pPr>
              <a:lnSpc>
                <a:spcPct val="90000"/>
              </a:lnSpc>
              <a:spcBef>
                <a:spcPts val="600"/>
              </a:spcBef>
              <a:spcAft>
                <a:spcPts val="100"/>
              </a:spcAft>
            </a:pPr>
            <a:r>
              <a:rPr lang="en-US" sz="1600" dirty="0">
                <a:latin typeface="Times New Roman"/>
                <a:cs typeface="Times New Roman"/>
              </a:rPr>
              <a:t>&lt;body&gt;</a:t>
            </a:r>
          </a:p>
          <a:p>
            <a:pPr>
              <a:lnSpc>
                <a:spcPct val="90000"/>
              </a:lnSpc>
              <a:spcBef>
                <a:spcPts val="600"/>
              </a:spcBef>
              <a:spcAft>
                <a:spcPts val="100"/>
              </a:spcAft>
            </a:pPr>
            <a:r>
              <a:rPr lang="en-US" sz="1600" dirty="0">
                <a:latin typeface="Times New Roman"/>
                <a:cs typeface="Times New Roman"/>
              </a:rPr>
              <a:t>&lt;/body&gt;</a:t>
            </a:r>
          </a:p>
          <a:p>
            <a:pPr>
              <a:lnSpc>
                <a:spcPct val="90000"/>
              </a:lnSpc>
              <a:spcBef>
                <a:spcPts val="600"/>
              </a:spcBef>
              <a:spcAft>
                <a:spcPts val="100"/>
              </a:spcAft>
            </a:pPr>
            <a:r>
              <a:rPr lang="en-US" sz="1600" dirty="0">
                <a:latin typeface="Times New Roman"/>
                <a:cs typeface="Times New Roman"/>
              </a:rPr>
              <a:t>&lt;/html&gt;</a:t>
            </a:r>
          </a:p>
          <a:p>
            <a:pPr>
              <a:lnSpc>
                <a:spcPct val="90000"/>
              </a:lnSpc>
            </a:pPr>
            <a:endParaRPr lang="en-US" sz="1600" dirty="0">
              <a:latin typeface="Times New Roman"/>
              <a:cs typeface="Times New Roman"/>
            </a:endParaRPr>
          </a:p>
          <a:p>
            <a:endParaRPr lang="en-US" sz="2600" dirty="0">
              <a:latin typeface="Times New Roman"/>
              <a:cs typeface="Times New Roman"/>
            </a:endParaRPr>
          </a:p>
          <a:p>
            <a:endParaRPr lang="en-US" dirty="0"/>
          </a:p>
        </p:txBody>
      </p:sp>
    </p:spTree>
    <p:extLst>
      <p:ext uri="{BB962C8B-B14F-4D97-AF65-F5344CB8AC3E}">
        <p14:creationId xmlns:p14="http://schemas.microsoft.com/office/powerpoint/2010/main" val="400051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79FE-BA80-09DA-6D58-2F33C035FE32}"/>
              </a:ext>
            </a:extLst>
          </p:cNvPr>
          <p:cNvSpPr>
            <a:spLocks noGrp="1"/>
          </p:cNvSpPr>
          <p:nvPr>
            <p:ph type="title"/>
          </p:nvPr>
        </p:nvSpPr>
        <p:spPr>
          <a:xfrm>
            <a:off x="1097280" y="484159"/>
            <a:ext cx="10058400" cy="1450757"/>
          </a:xfrm>
        </p:spPr>
        <p:txBody>
          <a:bodyPr/>
          <a:lstStyle/>
          <a:p>
            <a:r>
              <a:rPr lang="en-US" dirty="0"/>
              <a:t>External JavaScript</a:t>
            </a:r>
          </a:p>
        </p:txBody>
      </p:sp>
      <p:sp>
        <p:nvSpPr>
          <p:cNvPr id="3" name="Content Placeholder 2">
            <a:extLst>
              <a:ext uri="{FF2B5EF4-FFF2-40B4-BE49-F238E27FC236}">
                <a16:creationId xmlns:a16="http://schemas.microsoft.com/office/drawing/2014/main" id="{BB6B17EB-7FE6-0C49-6403-C7A30D20F3A8}"/>
              </a:ext>
            </a:extLst>
          </p:cNvPr>
          <p:cNvSpPr>
            <a:spLocks noGrp="1"/>
          </p:cNvSpPr>
          <p:nvPr>
            <p:ph idx="1"/>
          </p:nvPr>
        </p:nvSpPr>
        <p:spPr/>
        <p:txBody>
          <a:bodyPr vert="horz" lIns="0" tIns="45720" rIns="0" bIns="45720" rtlCol="0" anchor="t">
            <a:normAutofit/>
          </a:bodyPr>
          <a:lstStyle/>
          <a:p>
            <a:endParaRPr lang="en-US" dirty="0">
              <a:latin typeface="Times New Roman"/>
            </a:endParaRPr>
          </a:p>
          <a:p>
            <a:endParaRPr lang="en-US" dirty="0">
              <a:latin typeface="Times New Roman"/>
              <a:cs typeface="Times New Roman"/>
            </a:endParaRPr>
          </a:p>
        </p:txBody>
      </p:sp>
      <p:sp>
        <p:nvSpPr>
          <p:cNvPr id="4" name="Text Placeholder 3">
            <a:extLst>
              <a:ext uri="{FF2B5EF4-FFF2-40B4-BE49-F238E27FC236}">
                <a16:creationId xmlns:a16="http://schemas.microsoft.com/office/drawing/2014/main" id="{A095F6B0-BA07-AF07-5FDF-C5B21A9E960C}"/>
              </a:ext>
            </a:extLst>
          </p:cNvPr>
          <p:cNvSpPr>
            <a:spLocks noGrp="1"/>
          </p:cNvSpPr>
          <p:nvPr>
            <p:ph type="body" idx="4294967295"/>
          </p:nvPr>
        </p:nvSpPr>
        <p:spPr>
          <a:xfrm>
            <a:off x="465667" y="1944511"/>
            <a:ext cx="12288485" cy="4334933"/>
          </a:xfrm>
        </p:spPr>
        <p:txBody>
          <a:bodyPr vert="horz" lIns="91440" tIns="45720" rIns="91440" bIns="45720" rtlCol="0" anchor="ctr">
            <a:noAutofit/>
          </a:bodyPr>
          <a:lstStyle/>
          <a:p>
            <a:pPr>
              <a:lnSpc>
                <a:spcPct val="90000"/>
              </a:lnSpc>
            </a:pPr>
            <a:r>
              <a:rPr lang="en-US" sz="1600" dirty="0">
                <a:latin typeface="Times New Roman"/>
                <a:cs typeface="Times New Roman"/>
              </a:rPr>
              <a:t>External JavaScript is written in a separate .</a:t>
            </a:r>
            <a:r>
              <a:rPr lang="en-US" sz="1600" dirty="0" err="1">
                <a:latin typeface="Times New Roman"/>
                <a:cs typeface="Times New Roman"/>
              </a:rPr>
              <a:t>js</a:t>
            </a:r>
            <a:r>
              <a:rPr lang="en-US" sz="1600" dirty="0">
                <a:latin typeface="Times New Roman"/>
                <a:cs typeface="Times New Roman"/>
              </a:rPr>
              <a:t> file, which is then linked to the HTML document using the &lt;script&gt; tag with the </a:t>
            </a:r>
            <a:r>
              <a:rPr lang="en-US" sz="1600" dirty="0" err="1">
                <a:latin typeface="Times New Roman"/>
                <a:cs typeface="Times New Roman"/>
              </a:rPr>
              <a:t>src</a:t>
            </a:r>
            <a:r>
              <a:rPr lang="en-US" sz="1600" dirty="0">
                <a:latin typeface="Times New Roman"/>
                <a:cs typeface="Times New Roman"/>
              </a:rPr>
              <a:t> attribute.</a:t>
            </a:r>
          </a:p>
          <a:p>
            <a:pPr>
              <a:lnSpc>
                <a:spcPct val="90000"/>
              </a:lnSpc>
            </a:pPr>
            <a:r>
              <a:rPr lang="en-US" sz="1600" dirty="0">
                <a:latin typeface="Times New Roman"/>
                <a:cs typeface="Times New Roman"/>
              </a:rPr>
              <a:t>&lt;!DOCTYPE html&gt;</a:t>
            </a:r>
          </a:p>
          <a:p>
            <a:pPr>
              <a:lnSpc>
                <a:spcPct val="90000"/>
              </a:lnSpc>
            </a:pPr>
            <a:r>
              <a:rPr lang="en-US" sz="1600" dirty="0">
                <a:latin typeface="Times New Roman"/>
                <a:cs typeface="Times New Roman"/>
              </a:rPr>
              <a:t>&lt;html&gt;                                                  </a:t>
            </a:r>
          </a:p>
          <a:p>
            <a:pPr>
              <a:lnSpc>
                <a:spcPct val="90000"/>
              </a:lnSpc>
            </a:pPr>
            <a:r>
              <a:rPr lang="en-US" sz="1600" dirty="0">
                <a:latin typeface="Times New Roman"/>
                <a:cs typeface="Times New Roman"/>
              </a:rPr>
              <a:t>&lt;head&gt;</a:t>
            </a:r>
          </a:p>
          <a:p>
            <a:pPr>
              <a:lnSpc>
                <a:spcPct val="90000"/>
              </a:lnSpc>
            </a:pPr>
            <a:r>
              <a:rPr lang="en-US" sz="1600" dirty="0">
                <a:latin typeface="Times New Roman"/>
                <a:cs typeface="Times New Roman"/>
              </a:rPr>
              <a:t>    &lt;title&gt;External JavaScript Example&lt;/title&gt;        </a:t>
            </a:r>
          </a:p>
          <a:p>
            <a:pPr>
              <a:lnSpc>
                <a:spcPct val="90000"/>
              </a:lnSpc>
            </a:pPr>
            <a:r>
              <a:rPr lang="en-US" sz="1600" dirty="0">
                <a:latin typeface="Times New Roman"/>
                <a:cs typeface="Times New Roman"/>
              </a:rPr>
              <a:t>  </a:t>
            </a:r>
            <a:r>
              <a:rPr lang="en-US" sz="1600" dirty="0">
                <a:solidFill>
                  <a:srgbClr val="FF0000"/>
                </a:solidFill>
                <a:latin typeface="Times New Roman"/>
                <a:cs typeface="Times New Roman"/>
              </a:rPr>
              <a:t>  &lt;script </a:t>
            </a:r>
            <a:r>
              <a:rPr lang="en-US" sz="1600" err="1">
                <a:solidFill>
                  <a:srgbClr val="FF0000"/>
                </a:solidFill>
                <a:latin typeface="Times New Roman"/>
                <a:cs typeface="Times New Roman"/>
              </a:rPr>
              <a:t>src</a:t>
            </a:r>
            <a:r>
              <a:rPr lang="en-US" sz="1600" dirty="0">
                <a:solidFill>
                  <a:srgbClr val="FF0000"/>
                </a:solidFill>
                <a:latin typeface="Times New Roman"/>
                <a:cs typeface="Times New Roman"/>
              </a:rPr>
              <a:t>="script.js"&gt;&lt;/script&gt;</a:t>
            </a:r>
          </a:p>
          <a:p>
            <a:pPr>
              <a:lnSpc>
                <a:spcPct val="90000"/>
              </a:lnSpc>
            </a:pPr>
            <a:r>
              <a:rPr lang="en-US" sz="1600" dirty="0">
                <a:latin typeface="Times New Roman"/>
                <a:cs typeface="Times New Roman"/>
              </a:rPr>
              <a:t>&lt;/head&gt;</a:t>
            </a:r>
          </a:p>
          <a:p>
            <a:pPr>
              <a:lnSpc>
                <a:spcPct val="90000"/>
              </a:lnSpc>
            </a:pPr>
            <a:r>
              <a:rPr lang="en-US" sz="1600" dirty="0">
                <a:latin typeface="Times New Roman"/>
                <a:cs typeface="Times New Roman"/>
              </a:rPr>
              <a:t>&lt;body&gt;</a:t>
            </a:r>
          </a:p>
          <a:p>
            <a:pPr>
              <a:lnSpc>
                <a:spcPct val="90000"/>
              </a:lnSpc>
            </a:pPr>
            <a:r>
              <a:rPr lang="en-US" sz="1600" dirty="0">
                <a:latin typeface="Times New Roman"/>
                <a:cs typeface="Times New Roman"/>
              </a:rPr>
              <a:t>    &lt;button onclick="</a:t>
            </a:r>
            <a:r>
              <a:rPr lang="en-US" sz="1600" dirty="0" err="1">
                <a:latin typeface="Times New Roman"/>
                <a:cs typeface="Times New Roman"/>
              </a:rPr>
              <a:t>showMessage</a:t>
            </a:r>
            <a:r>
              <a:rPr lang="en-US" sz="1600" dirty="0">
                <a:latin typeface="Times New Roman"/>
                <a:cs typeface="Times New Roman"/>
              </a:rPr>
              <a:t>()"&gt;Click me&lt;/button&gt;</a:t>
            </a:r>
          </a:p>
          <a:p>
            <a:pPr>
              <a:lnSpc>
                <a:spcPct val="90000"/>
              </a:lnSpc>
            </a:pPr>
            <a:r>
              <a:rPr lang="en-US" sz="1600" dirty="0">
                <a:latin typeface="Times New Roman"/>
                <a:cs typeface="Times New Roman"/>
              </a:rPr>
              <a:t>&lt;/body&gt;</a:t>
            </a:r>
          </a:p>
          <a:p>
            <a:r>
              <a:rPr lang="en-US" sz="1600" dirty="0">
                <a:latin typeface="Times New Roman"/>
                <a:cs typeface="Times New Roman"/>
              </a:rPr>
              <a:t>&lt;/html&gt;</a:t>
            </a:r>
          </a:p>
        </p:txBody>
      </p:sp>
      <p:sp>
        <p:nvSpPr>
          <p:cNvPr id="7" name="TextBox 6">
            <a:extLst>
              <a:ext uri="{FF2B5EF4-FFF2-40B4-BE49-F238E27FC236}">
                <a16:creationId xmlns:a16="http://schemas.microsoft.com/office/drawing/2014/main" id="{553C1F65-D5F6-B3F2-151F-02E63A6CC8FF}"/>
              </a:ext>
            </a:extLst>
          </p:cNvPr>
          <p:cNvSpPr txBox="1"/>
          <p:nvPr/>
        </p:nvSpPr>
        <p:spPr>
          <a:xfrm>
            <a:off x="7130142" y="2748642"/>
            <a:ext cx="470807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script.js</a:t>
            </a:r>
          </a:p>
          <a:p>
            <a:r>
              <a:rPr lang="en-US" dirty="0">
                <a:ea typeface="+mn-lt"/>
                <a:cs typeface="+mn-lt"/>
              </a:rPr>
              <a:t>function </a:t>
            </a:r>
            <a:r>
              <a:rPr lang="en-US" dirty="0" err="1">
                <a:ea typeface="+mn-lt"/>
                <a:cs typeface="+mn-lt"/>
              </a:rPr>
              <a:t>showMessage</a:t>
            </a:r>
            <a:r>
              <a:rPr lang="en-US" dirty="0">
                <a:ea typeface="+mn-lt"/>
                <a:cs typeface="+mn-lt"/>
              </a:rPr>
              <a:t>() {</a:t>
            </a:r>
            <a:endParaRPr lang="en-US" dirty="0"/>
          </a:p>
          <a:p>
            <a:r>
              <a:rPr lang="en-US" dirty="0">
                <a:ea typeface="+mn-lt"/>
                <a:cs typeface="+mn-lt"/>
              </a:rPr>
              <a:t>    alert('Hello, World!');</a:t>
            </a:r>
            <a:endParaRPr lang="en-US" dirty="0"/>
          </a:p>
          <a:p>
            <a:r>
              <a:rPr lang="en-US" dirty="0">
                <a:ea typeface="+mn-lt"/>
                <a:cs typeface="+mn-lt"/>
              </a:rPr>
              <a:t>}</a:t>
            </a:r>
            <a:endParaRPr lang="en-US" dirty="0"/>
          </a:p>
          <a:p>
            <a:endParaRPr lang="en-US" dirty="0"/>
          </a:p>
        </p:txBody>
      </p:sp>
    </p:spTree>
    <p:extLst>
      <p:ext uri="{BB962C8B-B14F-4D97-AF65-F5344CB8AC3E}">
        <p14:creationId xmlns:p14="http://schemas.microsoft.com/office/powerpoint/2010/main" val="2547842144"/>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{7220D2AE-41E4-49DE-8BD1-2EFEC15B897C}tf11437505_win32</Template>
  <TotalTime>15</TotalTime>
  <Words>317</Words>
  <Application>Microsoft Office PowerPoint</Application>
  <PresentationFormat>Widescreen</PresentationFormat>
  <Paragraphs>28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RetrospectVTI</vt:lpstr>
      <vt:lpstr>Javascript</vt:lpstr>
      <vt:lpstr>Introduction to JavaScript</vt:lpstr>
      <vt:lpstr>Including JavaScript in HTML</vt:lpstr>
      <vt:lpstr>Inline JavaScript</vt:lpstr>
      <vt:lpstr>Internal JavaScript</vt:lpstr>
      <vt:lpstr>External 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Shahzad</dc:creator>
  <cp:lastModifiedBy>Muhammad Shahzad</cp:lastModifiedBy>
  <cp:revision>213</cp:revision>
  <dcterms:created xsi:type="dcterms:W3CDTF">2024-07-17T10:23:15Z</dcterms:created>
  <dcterms:modified xsi:type="dcterms:W3CDTF">2024-07-18T18:36:49Z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