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sldIdLst>
    <p:sldId id="256" r:id="rId2"/>
    <p:sldId id="259" r:id="rId3"/>
    <p:sldId id="260" r:id="rId4"/>
    <p:sldId id="262"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265"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Audiowide" panose="020B0604020202020204" charset="0"/>
      <p:regular r:id="rId30"/>
    </p:embeddedFont>
    <p:embeddedFont>
      <p:font typeface="Gabriola" panose="04040605051002020D02" pitchFamily="82" charset="0"/>
      <p:regular r:id="rId31"/>
    </p:embeddedFont>
    <p:embeddedFont>
      <p:font typeface="Karla"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F2D561-42FC-4B28-B7E4-9605F5450F32}">
  <a:tblStyle styleId="{E9F2D561-42FC-4B28-B7E4-9605F5450F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5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17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990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46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8" r:id="rId5"/>
    <p:sldLayoutId id="214748366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search?sca_esv=f57c0b2b5dae90c8&amp;rlz=1C1CHBF_en-GBPK1106PK1106&amp;sxsrf=ADLYWILVLMFme96UmbwxkpTDgalTMhuc2w:1717798760926&amp;q=REFERENCE&amp;spell=1&amp;sa=X&amp;ved=2ahUKEwiw8MKHw8qGAxXDBdsEHdWyE0cQkeECKAB6BAgKEAE"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0" y="-85060"/>
            <a:ext cx="9335386" cy="5228560"/>
          </a:xfrm>
          <a:prstGeom prst="rect">
            <a:avLst/>
          </a:prstGeom>
        </p:spPr>
        <p:txBody>
          <a:bodyPr spcFirstLastPara="1" wrap="square" lIns="91425" tIns="91425" rIns="91425" bIns="91425" anchor="ctr" anchorCtr="0">
            <a:noAutofit/>
          </a:bodyPr>
          <a:lstStyle/>
          <a:p>
            <a:pPr lvl="0"/>
            <a:r>
              <a:rPr lang="en-US" sz="1800" b="1" i="1" dirty="0"/>
              <a:t>GROUP MEMBERS :  ZOHAIB ZAKA                     </a:t>
            </a:r>
            <a:br>
              <a:rPr lang="en-US" sz="1800" b="1" i="1" dirty="0"/>
            </a:br>
            <a:r>
              <a:rPr lang="en-US" sz="1800" b="1" i="1" dirty="0"/>
              <a:t>                                   ZAID SHAHID </a:t>
            </a:r>
            <a:br>
              <a:rPr lang="en-US" sz="1800" b="1" i="1" dirty="0"/>
            </a:br>
            <a:r>
              <a:rPr lang="en-US" sz="1800" b="1" i="1" dirty="0"/>
              <a:t>                        DILZAIB</a:t>
            </a:r>
            <a:br>
              <a:rPr lang="en-US" sz="1800" b="1" i="1" dirty="0"/>
            </a:br>
            <a:r>
              <a:rPr lang="en-US" sz="1800" b="1" i="1" dirty="0"/>
              <a:t/>
            </a:r>
            <a:br>
              <a:rPr lang="en-US" sz="1800" b="1" i="1" dirty="0"/>
            </a:br>
            <a:r>
              <a:rPr lang="en-US" sz="1800" b="1" i="1" dirty="0"/>
              <a:t>ID :                           BCB-23S-008</a:t>
            </a:r>
            <a:br>
              <a:rPr lang="en-US" sz="1800" b="1" i="1" dirty="0"/>
            </a:br>
            <a:r>
              <a:rPr lang="en-US" sz="1800" b="1" i="1" dirty="0"/>
              <a:t>                                 BCB-23S-030</a:t>
            </a:r>
            <a:br>
              <a:rPr lang="en-US" sz="1800" b="1" i="1" dirty="0"/>
            </a:br>
            <a:r>
              <a:rPr lang="en-US" sz="1800" b="1" i="1" dirty="0"/>
              <a:t>                                </a:t>
            </a:r>
            <a:r>
              <a:rPr lang="en-US" sz="1800" b="1" i="1" dirty="0" smtClean="0"/>
              <a:t>BCB-23S-007</a:t>
            </a:r>
            <a:br>
              <a:rPr lang="en-US" sz="1800" b="1" i="1" dirty="0" smtClean="0"/>
            </a:br>
            <a:r>
              <a:rPr lang="en-US" sz="1800" b="1" i="1" dirty="0" smtClean="0"/>
              <a:t>PRESENTATION :     artificial intelligence                                                                         </a:t>
            </a:r>
            <a:br>
              <a:rPr lang="en-US" sz="1800" b="1" i="1" dirty="0" smtClean="0"/>
            </a:br>
            <a:r>
              <a:rPr lang="en-US" sz="1800" b="1" i="1" dirty="0" smtClean="0"/>
              <a:t>   </a:t>
            </a:r>
            <a:r>
              <a:rPr lang="en-US" sz="1800" b="1" i="1" dirty="0"/>
              <a:t/>
            </a:r>
            <a:br>
              <a:rPr lang="en-US" sz="1800" b="1" i="1" dirty="0"/>
            </a:br>
            <a:r>
              <a:rPr lang="en-US" sz="1000" b="1" i="1" dirty="0"/>
              <a:t/>
            </a:r>
            <a:br>
              <a:rPr lang="en-US" sz="1000" b="1" i="1" dirty="0"/>
            </a:br>
            <a:r>
              <a:rPr lang="en-US" sz="1000" b="1" i="1" dirty="0"/>
              <a:t> </a:t>
            </a:r>
            <a:endParaRPr sz="1000" dirty="0">
              <a:solidFill>
                <a:srgbClr val="CC0000"/>
              </a:solidFill>
            </a:endParaRP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9144001" cy="3539430"/>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stream</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stop_stream</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stream</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close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audio</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terminate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with</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wave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output_filename</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'wb'</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wf</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wf</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setnchannels</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CHANNELS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wf</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setsampwidth</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audio</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get_sample_size</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FORMAT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wf</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setframerate</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RATE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wf</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writeframes</a:t>
            </a:r>
            <a:r>
              <a:rPr lang="en-US" dirty="0">
                <a:solidFill>
                  <a:srgbClr val="CCCCCC"/>
                </a:solidFill>
                <a:latin typeface="Consolas" panose="020B0609020204030204" pitchFamily="49" charset="0"/>
              </a:rPr>
              <a:t>(</a:t>
            </a:r>
            <a:r>
              <a:rPr lang="en-US" dirty="0" err="1">
                <a:solidFill>
                  <a:srgbClr val="569CD6"/>
                </a:solidFill>
                <a:latin typeface="Consolas" panose="020B0609020204030204" pitchFamily="49" charset="0"/>
              </a:rPr>
              <a:t>b</a:t>
            </a:r>
            <a:r>
              <a:rPr lang="en-US" dirty="0" err="1">
                <a:solidFill>
                  <a:srgbClr val="CE9178"/>
                </a:solidFill>
                <a:latin typeface="Consolas" panose="020B0609020204030204" pitchFamily="49" charset="0"/>
              </a:rPr>
              <a: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join</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frames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err="1">
                <a:solidFill>
                  <a:srgbClr val="569CD6"/>
                </a:solidFill>
                <a:latin typeface="Consolas" panose="020B0609020204030204" pitchFamily="49" charset="0"/>
              </a:rPr>
              <a:t>def</a:t>
            </a:r>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takecommand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'''This function takes audio input from the user and prints it on the screen'''</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output_filename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"audio.wav"</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record_audio</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output_filename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r</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sr</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Recognizer</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324963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8848367" cy="3754874"/>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try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Perform speech recognition on the recorded audio file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with</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sr</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AudioFile</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output_filename</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source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adjust_for_ambient_noise</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source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audio_data</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record</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source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r</a:t>
            </a:r>
            <a:r>
              <a:rPr lang="en-US" dirty="0" err="1">
                <a:solidFill>
                  <a:srgbClr val="CCCCCC"/>
                </a:solidFill>
                <a:latin typeface="Consolas" panose="020B0609020204030204" pitchFamily="49" charset="0"/>
              </a:rPr>
              <a:t>.recognize_google</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audio_data</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language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en</a:t>
            </a:r>
            <a:r>
              <a:rPr lang="en-US" dirty="0">
                <a:solidFill>
                  <a:srgbClr val="CE9178"/>
                </a:solidFill>
                <a:latin typeface="Consolas" panose="020B0609020204030204" pitchFamily="49" charset="0"/>
              </a:rPr>
              <a:t>-in'</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err="1">
                <a:solidFill>
                  <a:srgbClr val="569CD6"/>
                </a:solidFill>
                <a:latin typeface="Consolas" panose="020B0609020204030204" pitchFamily="49" charset="0"/>
              </a:rPr>
              <a:t>f</a:t>
            </a:r>
            <a:r>
              <a:rPr lang="en-US" dirty="0" err="1">
                <a:solidFill>
                  <a:srgbClr val="CE9178"/>
                </a:solidFill>
                <a:latin typeface="Consolas" panose="020B0609020204030204" pitchFamily="49" charset="0"/>
              </a:rPr>
              <a:t>'You</a:t>
            </a:r>
            <a:r>
              <a:rPr lang="en-US" dirty="0">
                <a:solidFill>
                  <a:srgbClr val="CE9178"/>
                </a:solidFill>
                <a:latin typeface="Consolas" panose="020B0609020204030204" pitchFamily="49" charset="0"/>
              </a:rPr>
              <a:t> said: </a:t>
            </a:r>
            <a:r>
              <a:rPr lang="en-US" dirty="0">
                <a:solidFill>
                  <a:srgbClr val="569CD6"/>
                </a:solidFill>
                <a:latin typeface="Consolas" panose="020B0609020204030204" pitchFamily="49" charset="0"/>
              </a:rPr>
              <a:t>{</a:t>
            </a:r>
            <a:r>
              <a:rPr lang="en-US" dirty="0">
                <a:solidFill>
                  <a:srgbClr val="9CDCFE"/>
                </a:solidFill>
                <a:latin typeface="Consolas" panose="020B0609020204030204" pitchFamily="49" charset="0"/>
              </a:rPr>
              <a:t>query</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sr</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UnknownValueError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"Google Speech Recognition could not understand audio"</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"None"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sr</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RequestError</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"Could not request results from Google Speech Recognition service; </a:t>
            </a:r>
            <a:r>
              <a:rPr lang="en-US" dirty="0">
                <a:solidFill>
                  <a:srgbClr val="569CD6"/>
                </a:solidFill>
                <a:latin typeface="Consolas" panose="020B0609020204030204" pitchFamily="49" charset="0"/>
              </a:rPr>
              <a:t>{0}</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format</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"None"</a:t>
            </a:r>
            <a:endParaRPr lang="en-US"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268156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
            <a:ext cx="9144000" cy="5143501"/>
          </a:xfrm>
          <a:prstGeom prst="rect">
            <a:avLst/>
          </a:prstGeom>
        </p:spPr>
        <p:txBody>
          <a:bodyPr wrap="square">
            <a:spAutoFit/>
          </a:bodyPr>
          <a:lstStyle/>
          <a:p>
            <a:r>
              <a:rPr lang="en-US" dirty="0">
                <a:solidFill>
                  <a:srgbClr val="C586C0"/>
                </a:solidFill>
                <a:latin typeface="Consolas" panose="020B0609020204030204" pitchFamily="49" charset="0"/>
              </a:rPr>
              <a:t>if</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__name__</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"__main__"</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'activating </a:t>
            </a:r>
            <a:r>
              <a:rPr lang="en-US" dirty="0" err="1">
                <a:solidFill>
                  <a:srgbClr val="CE9178"/>
                </a:solidFill>
                <a:latin typeface="Consolas" panose="020B0609020204030204" pitchFamily="49" charset="0"/>
              </a:rPr>
              <a:t>jarvis</a:t>
            </a:r>
            <a:r>
              <a:rPr lang="en-US" dirty="0">
                <a:solidFill>
                  <a:srgbClr val="CE9178"/>
                </a:solidFill>
                <a:latin typeface="Consolas" panose="020B0609020204030204" pitchFamily="49" charset="0"/>
              </a:rPr>
              <a:t> '</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"HELLO </a:t>
            </a:r>
            <a:r>
              <a:rPr lang="en-US" dirty="0" smtClean="0">
                <a:solidFill>
                  <a:srgbClr val="CE9178"/>
                </a:solidFill>
                <a:latin typeface="Consolas" panose="020B0609020204030204" pitchFamily="49" charset="0"/>
              </a:rPr>
              <a:t>BUDDDY </a:t>
            </a:r>
            <a:r>
              <a:rPr lang="en-US" dirty="0">
                <a:solidFill>
                  <a:srgbClr val="CE9178"/>
                </a:solidFill>
                <a:latin typeface="Consolas" panose="020B0609020204030204" pitchFamily="49" charset="0"/>
              </a:rPr>
              <a:t>WELCOME BACK"</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wishme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search("Google")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while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takecommand</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lower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"you said : "</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wikipedia</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'searching sir...</a:t>
            </a:r>
            <a:r>
              <a:rPr lang="en-US" dirty="0" err="1">
                <a:solidFill>
                  <a:srgbClr val="CE9178"/>
                </a:solidFill>
                <a:latin typeface="Consolas" panose="020B0609020204030204" pitchFamily="49" charset="0"/>
              </a:rPr>
              <a:t>plz</a:t>
            </a:r>
            <a:r>
              <a:rPr lang="en-US" dirty="0">
                <a:solidFill>
                  <a:srgbClr val="CE9178"/>
                </a:solidFill>
                <a:latin typeface="Consolas" panose="020B0609020204030204" pitchFamily="49" charset="0"/>
              </a:rPr>
              <a:t> wait'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query</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replace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wikipedia</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results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wikipedia</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summary</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query</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sentences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Acoording</a:t>
            </a:r>
            <a:r>
              <a:rPr lang="en-US" dirty="0">
                <a:solidFill>
                  <a:srgbClr val="CE9178"/>
                </a:solidFill>
                <a:latin typeface="Consolas" panose="020B0609020204030204" pitchFamily="49" charset="0"/>
              </a:rPr>
              <a:t> to wikipedia'</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results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results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'thank you for using our search services sir'</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214824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4401205"/>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youtube'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'youtube.com'</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youtube'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a:t>
            </a:r>
            <a:r>
              <a:rPr lang="en-US" dirty="0" err="1">
                <a:solidFill>
                  <a:srgbClr val="CE9178"/>
                </a:solidFill>
                <a:latin typeface="Consolas" panose="020B0609020204030204" pitchFamily="49" charset="0"/>
              </a:rPr>
              <a:t>gpt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'https://openai.com/blog/</a:t>
            </a:r>
            <a:r>
              <a:rPr lang="en-US" dirty="0" err="1">
                <a:solidFill>
                  <a:srgbClr val="CE9178"/>
                </a:solidFill>
                <a:latin typeface="Consolas" panose="020B0609020204030204" pitchFamily="49" charset="0"/>
              </a:rPr>
              <a:t>chatgpt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chat </a:t>
            </a:r>
            <a:r>
              <a:rPr lang="en-US" dirty="0" err="1">
                <a:solidFill>
                  <a:srgbClr val="CE9178"/>
                </a:solidFill>
                <a:latin typeface="Consolas" panose="020B0609020204030204" pitchFamily="49" charset="0"/>
              </a:rPr>
              <a:t>gpt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google'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'google.com'</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google'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a:t>
            </a:r>
            <a:r>
              <a:rPr lang="en-US" dirty="0" err="1">
                <a:solidFill>
                  <a:srgbClr val="CE9178"/>
                </a:solidFill>
                <a:latin typeface="Consolas" panose="020B0609020204030204" pitchFamily="49" charset="0"/>
              </a:rPr>
              <a:t>coursera</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'https://www.coursera.org/programs/dlsei-phase-2-52jvh?currentTab=CATALOG'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your </a:t>
            </a:r>
            <a:r>
              <a:rPr lang="en-US" dirty="0" err="1">
                <a:solidFill>
                  <a:srgbClr val="CE9178"/>
                </a:solidFill>
                <a:latin typeface="Consolas" panose="020B0609020204030204" pitchFamily="49" charset="0"/>
              </a:rPr>
              <a:t>coursera</a:t>
            </a:r>
            <a:r>
              <a:rPr lang="en-US" dirty="0">
                <a:solidFill>
                  <a:srgbClr val="CE9178"/>
                </a:solidFill>
                <a:latin typeface="Consolas" panose="020B0609020204030204" pitchFamily="49" charset="0"/>
              </a:rPr>
              <a:t> account'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'download movie'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'https://www.1377x.to/popular-movies'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1337x which you use to download movies'</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torrent'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'https://btweb.rainberrytv.com/</a:t>
            </a:r>
            <a:r>
              <a:rPr lang="en-US" dirty="0" err="1">
                <a:solidFill>
                  <a:srgbClr val="CE9178"/>
                </a:solidFill>
                <a:latin typeface="Consolas" panose="020B0609020204030204" pitchFamily="49" charset="0"/>
              </a:rPr>
              <a:t>gui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index.html?v</a:t>
            </a:r>
            <a:r>
              <a:rPr lang="en-US" dirty="0">
                <a:solidFill>
                  <a:srgbClr val="CE9178"/>
                </a:solidFill>
                <a:latin typeface="Consolas" panose="020B0609020204030204" pitchFamily="49" charset="0"/>
              </a:rPr>
              <a:t>=1.3.0.5655&amp;localauth=localapi7df63a7b9fc3a94:#/dashboard'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web bit </a:t>
            </a:r>
            <a:r>
              <a:rPr lang="en-US" dirty="0" err="1">
                <a:solidFill>
                  <a:srgbClr val="CE9178"/>
                </a:solidFill>
                <a:latin typeface="Consolas" panose="020B0609020204030204" pitchFamily="49" charset="0"/>
              </a:rPr>
              <a:t>torent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150870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99002" cy="3970318"/>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'play music'</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mov</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Users</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ok</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Desktop</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songs'</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movie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os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listdir</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mov</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movie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os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startfile</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os</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path</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join</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mov</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movie</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'playing fist song from song folder'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'time'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strtime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datetime</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datetime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now</a:t>
            </a:r>
            <a:r>
              <a:rPr lang="en-US" dirty="0">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strftime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"%H:%M:%S"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"sir THE TIME IS "</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strtime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visual studio'</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path</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'"C:</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Users</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ok</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AppData</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Local</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Programs</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Microsoft VS Code</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Code.exe"'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os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startfile</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visual studio code so you can start coding'</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232347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3970318"/>
          </a:xfrm>
          <a:prstGeom prst="rect">
            <a:avLst/>
          </a:prstGeom>
        </p:spPr>
        <p:txBody>
          <a:bodyPr wrap="square">
            <a:spAutoFit/>
          </a:bodyPr>
          <a:lstStyle/>
          <a:p>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'what are you doing jarvis'</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listening to you and trying to execute your command sir'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'close jarvis'</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'jarvis quitiing '</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'thank you for using 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'see you later'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'have a nice day'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break</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'who made you'</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'basically </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a:t>
            </a:r>
            <a:r>
              <a:rPr lang="en-US" dirty="0" err="1">
                <a:solidFill>
                  <a:srgbClr val="CE9178"/>
                </a:solidFill>
                <a:latin typeface="Consolas" panose="020B0609020204030204" pitchFamily="49" charset="0"/>
              </a:rPr>
              <a:t>desighned</a:t>
            </a:r>
            <a:r>
              <a:rPr lang="en-US" dirty="0">
                <a:solidFill>
                  <a:srgbClr val="CE9178"/>
                </a:solidFill>
                <a:latin typeface="Consolas" panose="020B0609020204030204" pitchFamily="49" charset="0"/>
              </a:rPr>
              <a:t> by tony </a:t>
            </a:r>
            <a:r>
              <a:rPr lang="en-US" dirty="0" err="1">
                <a:solidFill>
                  <a:srgbClr val="CE9178"/>
                </a:solidFill>
                <a:latin typeface="Consolas" panose="020B0609020204030204" pitchFamily="49" charset="0"/>
              </a:rPr>
              <a:t>starc</a:t>
            </a:r>
            <a:r>
              <a:rPr lang="en-US" dirty="0">
                <a:solidFill>
                  <a:srgbClr val="CE9178"/>
                </a:solidFill>
                <a:latin typeface="Consolas" panose="020B0609020204030204" pitchFamily="49" charset="0"/>
              </a:rPr>
              <a:t> but this program is written by </a:t>
            </a:r>
            <a:r>
              <a:rPr lang="en-US" dirty="0" smtClean="0">
                <a:solidFill>
                  <a:srgbClr val="CE9178"/>
                </a:solidFill>
                <a:latin typeface="Consolas" panose="020B0609020204030204" pitchFamily="49" charset="0"/>
              </a:rPr>
              <a:t>group members '</a:t>
            </a:r>
            <a:r>
              <a:rPr lang="en-US" dirty="0" smtClean="0">
                <a:solidFill>
                  <a:srgbClr val="CCCCCC"/>
                </a:solidFill>
                <a:latin typeface="Consolas" panose="020B0609020204030204" pitchFamily="49" charset="0"/>
              </a:rPr>
              <a: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'what is jarvis'</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'jarvis is an AI speak </a:t>
            </a:r>
            <a:r>
              <a:rPr lang="en-US" dirty="0" err="1">
                <a:solidFill>
                  <a:srgbClr val="CE9178"/>
                </a:solidFill>
                <a:latin typeface="Consolas" panose="020B0609020204030204" pitchFamily="49" charset="0"/>
              </a:rPr>
              <a:t>robo</a:t>
            </a:r>
            <a:r>
              <a:rPr lang="en-US" dirty="0">
                <a:solidFill>
                  <a:srgbClr val="CE9178"/>
                </a:solidFill>
                <a:latin typeface="Consolas" panose="020B0609020204030204" pitchFamily="49" charset="0"/>
              </a:rPr>
              <a:t> and computer program that performs task by voice recognition'</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'how are you designed'</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'as </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a:t>
            </a:r>
            <a:r>
              <a:rPr lang="en-US" dirty="0" err="1">
                <a:solidFill>
                  <a:srgbClr val="CE9178"/>
                </a:solidFill>
                <a:latin typeface="Consolas" panose="020B0609020204030204" pitchFamily="49" charset="0"/>
              </a:rPr>
              <a:t>ai</a:t>
            </a:r>
            <a:r>
              <a:rPr lang="en-US" dirty="0">
                <a:solidFill>
                  <a:srgbClr val="CE9178"/>
                </a:solidFill>
                <a:latin typeface="Consolas" panose="020B0609020204030204" pitchFamily="49" charset="0"/>
              </a:rPr>
              <a:t> program </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dont know much about my self'</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only know that my program is written in python by group members'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'for further details search google or contact group members'</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327512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0012"/>
            <a:ext cx="9144000" cy="4832092"/>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'search'</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query</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replace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"search"</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'searching'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portal'</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'http://cms.smiu.edu.pk:81/</a:t>
            </a:r>
            <a:r>
              <a:rPr lang="en-US" dirty="0" err="1">
                <a:solidFill>
                  <a:srgbClr val="CE9178"/>
                </a:solidFill>
                <a:latin typeface="Consolas" panose="020B0609020204030204" pitchFamily="49" charset="0"/>
              </a:rPr>
              <a:t>psp</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ps</a:t>
            </a:r>
            <a:r>
              <a:rPr lang="en-US" dirty="0">
                <a:solidFill>
                  <a:srgbClr val="CE9178"/>
                </a:solidFill>
                <a:latin typeface="Consolas" panose="020B0609020204030204" pitchFamily="49" charset="0"/>
              </a:rPr>
              <a:t>/EMPLOYEE/HRMS/h/?tab=</a:t>
            </a:r>
            <a:r>
              <a:rPr lang="en-US" dirty="0" err="1">
                <a:solidFill>
                  <a:srgbClr val="CE9178"/>
                </a:solidFill>
                <a:latin typeface="Consolas" panose="020B0609020204030204" pitchFamily="49" charset="0"/>
              </a:rPr>
              <a:t>DEFAULT&amp;cmd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login&amp;errorCode</a:t>
            </a:r>
            <a:r>
              <a:rPr lang="en-US" dirty="0">
                <a:solidFill>
                  <a:srgbClr val="CE9178"/>
                </a:solidFill>
                <a:latin typeface="Consolas" panose="020B0609020204030204" pitchFamily="49" charset="0"/>
              </a:rPr>
              <a:t>=105&amp;languageCd=ENG'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'sir opening your university portal'</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'check attendance'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'http://cms.smiu.edu.pk:81/</a:t>
            </a:r>
            <a:r>
              <a:rPr lang="en-US" dirty="0" err="1">
                <a:solidFill>
                  <a:srgbClr val="CE9178"/>
                </a:solidFill>
                <a:latin typeface="Consolas" panose="020B0609020204030204" pitchFamily="49" charset="0"/>
              </a:rPr>
              <a:t>psp</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ps</a:t>
            </a:r>
            <a:r>
              <a:rPr lang="en-US" dirty="0">
                <a:solidFill>
                  <a:srgbClr val="CE9178"/>
                </a:solidFill>
                <a:latin typeface="Consolas" panose="020B0609020204030204" pitchFamily="49" charset="0"/>
              </a:rPr>
              <a:t>/EMPLOYEE/HRMS/h/?tab=</a:t>
            </a:r>
            <a:r>
              <a:rPr lang="en-US" dirty="0" err="1">
                <a:solidFill>
                  <a:srgbClr val="CE9178"/>
                </a:solidFill>
                <a:latin typeface="Consolas" panose="020B0609020204030204" pitchFamily="49" charset="0"/>
              </a:rPr>
              <a:t>DEFAULT&amp;cmd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login&amp;errorCode</a:t>
            </a:r>
            <a:r>
              <a:rPr lang="en-US" dirty="0">
                <a:solidFill>
                  <a:srgbClr val="CE9178"/>
                </a:solidFill>
                <a:latin typeface="Consolas" panose="020B0609020204030204" pitchFamily="49" charset="0"/>
              </a:rPr>
              <a:t>=105&amp;languageCd=ENG'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attendance portal'</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'subject wise attendance'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'http://cms.smiu.edu.pk:81/</a:t>
            </a:r>
            <a:r>
              <a:rPr lang="en-US" dirty="0" err="1">
                <a:solidFill>
                  <a:srgbClr val="CE9178"/>
                </a:solidFill>
                <a:latin typeface="Consolas" panose="020B0609020204030204" pitchFamily="49" charset="0"/>
              </a:rPr>
              <a:t>psp</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ps</a:t>
            </a:r>
            <a:r>
              <a:rPr lang="en-US" dirty="0">
                <a:solidFill>
                  <a:srgbClr val="CE9178"/>
                </a:solidFill>
                <a:latin typeface="Consolas" panose="020B0609020204030204" pitchFamily="49" charset="0"/>
              </a:rPr>
              <a:t>/EMPLOYEE/HRMS/h/?tab=</a:t>
            </a:r>
            <a:r>
              <a:rPr lang="en-US" dirty="0" err="1">
                <a:solidFill>
                  <a:srgbClr val="CE9178"/>
                </a:solidFill>
                <a:latin typeface="Consolas" panose="020B0609020204030204" pitchFamily="49" charset="0"/>
              </a:rPr>
              <a:t>DEFAULT&amp;cmd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login&amp;errorCode</a:t>
            </a:r>
            <a:r>
              <a:rPr lang="en-US" dirty="0">
                <a:solidFill>
                  <a:srgbClr val="CE9178"/>
                </a:solidFill>
                <a:latin typeface="Consolas" panose="020B0609020204030204" pitchFamily="49" charset="0"/>
              </a:rPr>
              <a:t>=105&amp;languageCd=ENG'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your subject wise attendance sheet'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'website'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query</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replace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"website"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squery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'.com'</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squery</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'searching'</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squery</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406320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126"/>
            <a:ext cx="9144000" cy="3323987"/>
          </a:xfrm>
          <a:prstGeom prst="rect">
            <a:avLst/>
          </a:prstGeom>
        </p:spPr>
        <p:txBody>
          <a:bodyPr wrap="square">
            <a:spAutoFit/>
          </a:bodyPr>
          <a:lstStyle/>
          <a:p>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'how you work'</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dont have much knowledge about my backend working'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just follow </a:t>
            </a:r>
            <a:r>
              <a:rPr lang="en-US" dirty="0" err="1">
                <a:solidFill>
                  <a:srgbClr val="CE9178"/>
                </a:solidFill>
                <a:latin typeface="Consolas" panose="020B0609020204030204" pitchFamily="49" charset="0"/>
              </a:rPr>
              <a:t>algorithim</a:t>
            </a:r>
            <a:r>
              <a:rPr lang="en-US" dirty="0">
                <a:solidFill>
                  <a:srgbClr val="CE9178"/>
                </a:solidFill>
                <a:latin typeface="Consolas" panose="020B0609020204030204" pitchFamily="49" charset="0"/>
              </a:rPr>
              <a:t> code and instruction'</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cannot do any thing without instruction'</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'how are you'</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fine but what about you'</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'how are you and what plans do you have for today'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'any advice'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'work hard and </a:t>
            </a:r>
            <a:r>
              <a:rPr lang="en-US" dirty="0" err="1">
                <a:solidFill>
                  <a:srgbClr val="CE9178"/>
                </a:solidFill>
                <a:latin typeface="Consolas" panose="020B0609020204030204" pitchFamily="49" charset="0"/>
              </a:rPr>
              <a:t>donot</a:t>
            </a:r>
            <a:r>
              <a:rPr lang="en-US" dirty="0">
                <a:solidFill>
                  <a:srgbClr val="CE9178"/>
                </a:solidFill>
                <a:latin typeface="Consolas" panose="020B0609020204030204" pitchFamily="49" charset="0"/>
              </a:rPr>
              <a:t> waste your precious time '</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'joke'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'the joke is '</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pyjokes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get_joke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'are you there'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'yes sir </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still there waiting for your command'</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390829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'who is last prophet in </a:t>
            </a:r>
            <a:r>
              <a:rPr lang="en-US" dirty="0" err="1">
                <a:solidFill>
                  <a:srgbClr val="CE9178"/>
                </a:solidFill>
                <a:latin typeface="Consolas" panose="020B0609020204030204" pitchFamily="49" charset="0"/>
              </a:rPr>
              <a:t>islam</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'The rise of Islam is intrinsically linked with the Prophet Muhammad, believed by Muslims to be the last in a long line of prophets that includes Moses and Jesus.'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'jarvis first </a:t>
            </a:r>
            <a:r>
              <a:rPr lang="en-US" dirty="0" err="1">
                <a:solidFill>
                  <a:srgbClr val="CE9178"/>
                </a:solidFill>
                <a:latin typeface="Consolas" panose="020B0609020204030204" pitchFamily="49" charset="0"/>
              </a:rPr>
              <a:t>kalma</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'la </a:t>
            </a:r>
            <a:r>
              <a:rPr lang="en-US" dirty="0" err="1">
                <a:solidFill>
                  <a:srgbClr val="CE9178"/>
                </a:solidFill>
                <a:latin typeface="Consolas" panose="020B0609020204030204" pitchFamily="49" charset="0"/>
              </a:rPr>
              <a:t>ilaha</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illallah</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muhammadur</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rasulullah</a:t>
            </a:r>
            <a:r>
              <a:rPr lang="en-US" dirty="0">
                <a:solidFill>
                  <a:srgbClr val="CE9178"/>
                </a:solidFill>
                <a:latin typeface="Consolas" panose="020B0609020204030204" pitchFamily="49" charset="0"/>
              </a:rPr>
              <a:t> is, “There is none worthy of worship except God (Allah) and Muhammad is the messenger of God'</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err="1">
                <a:solidFill>
                  <a:srgbClr val="CE9178"/>
                </a:solidFill>
                <a:latin typeface="Consolas" panose="020B0609020204030204" pitchFamily="49" charset="0"/>
              </a:rPr>
              <a:t>'Jarvis</a:t>
            </a:r>
            <a:r>
              <a:rPr lang="en-US" dirty="0">
                <a:solidFill>
                  <a:srgbClr val="CE9178"/>
                </a:solidFill>
                <a:latin typeface="Consolas" panose="020B0609020204030204" pitchFamily="49" charset="0"/>
              </a:rPr>
              <a:t> you are Muslim'</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'yes </a:t>
            </a:r>
            <a:r>
              <a:rPr lang="en-US" dirty="0" err="1">
                <a:solidFill>
                  <a:srgbClr val="CE9178"/>
                </a:solidFill>
                <a:latin typeface="Consolas" panose="020B0609020204030204" pitchFamily="49" charset="0"/>
              </a:rPr>
              <a:t>i</a:t>
            </a:r>
            <a:r>
              <a:rPr lang="en-US" dirty="0">
                <a:solidFill>
                  <a:srgbClr val="CE9178"/>
                </a:solidFill>
                <a:latin typeface="Consolas" panose="020B0609020204030204" pitchFamily="49" charset="0"/>
              </a:rPr>
              <a:t> am </a:t>
            </a:r>
            <a:r>
              <a:rPr lang="en-US" dirty="0" err="1">
                <a:solidFill>
                  <a:srgbClr val="CE9178"/>
                </a:solidFill>
                <a:latin typeface="Consolas" panose="020B0609020204030204" pitchFamily="49" charset="0"/>
              </a:rPr>
              <a:t>muslim</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setting'</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'Settings'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your laptop settings'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a:t>
            </a:r>
            <a:r>
              <a:rPr lang="en-US" dirty="0" err="1">
                <a:solidFill>
                  <a:srgbClr val="CE9178"/>
                </a:solidFill>
                <a:latin typeface="Consolas" panose="020B0609020204030204" pitchFamily="49" charset="0"/>
              </a:rPr>
              <a:t>whatsapp</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whatsapp</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a:t>
            </a:r>
            <a:r>
              <a:rPr lang="en-US" dirty="0" err="1">
                <a:solidFill>
                  <a:srgbClr val="CE9178"/>
                </a:solidFill>
                <a:latin typeface="Consolas" panose="020B0609020204030204" pitchFamily="49" charset="0"/>
              </a:rPr>
              <a:t>whatts</a:t>
            </a:r>
            <a:r>
              <a:rPr lang="en-US" dirty="0">
                <a:solidFill>
                  <a:srgbClr val="CE9178"/>
                </a:solidFill>
                <a:latin typeface="Consolas" panose="020B0609020204030204" pitchFamily="49" charset="0"/>
              </a:rPr>
              <a:t> app'</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store'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'Microsoft Store'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MS STORE'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chrome'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'Google Chrome'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google chrome browser'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excel'</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"excel"</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M S excel'</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392371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4832092"/>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word'</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"word"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m s word'</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'open </a:t>
            </a:r>
            <a:r>
              <a:rPr lang="en-US" dirty="0" err="1">
                <a:solidFill>
                  <a:srgbClr val="CE9178"/>
                </a:solidFill>
                <a:latin typeface="Consolas" panose="020B0609020204030204" pitchFamily="49" charset="0"/>
              </a:rPr>
              <a:t>powerpoint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powerpoint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'opening </a:t>
            </a:r>
            <a:r>
              <a:rPr lang="en-US" dirty="0" err="1">
                <a:solidFill>
                  <a:srgbClr val="CE9178"/>
                </a:solidFill>
                <a:latin typeface="Consolas" panose="020B0609020204030204" pitchFamily="49" charset="0"/>
              </a:rPr>
              <a:t>powerpoint</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C586C0"/>
                </a:solidFill>
                <a:latin typeface="Consolas" panose="020B0609020204030204" pitchFamily="49" charset="0"/>
              </a:rPr>
              <a:t>elif</a:t>
            </a:r>
            <a:r>
              <a:rPr lang="en-US" dirty="0" err="1">
                <a:solidFill>
                  <a:srgbClr val="CE9178"/>
                </a:solidFill>
                <a:latin typeface="Consolas" panose="020B0609020204030204" pitchFamily="49" charset="0"/>
              </a:rPr>
              <a:t>'decrease</a:t>
            </a:r>
            <a:r>
              <a:rPr lang="en-US" dirty="0">
                <a:solidFill>
                  <a:srgbClr val="CE9178"/>
                </a:solidFill>
                <a:latin typeface="Consolas" panose="020B0609020204030204" pitchFamily="49" charset="0"/>
              </a:rPr>
              <a:t> brightness'</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try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f</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sbc</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get_brightness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new_brightness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f</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20</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#set the brightness of the primary `</a:t>
            </a:r>
            <a:r>
              <a:rPr lang="en-US" dirty="0" err="1">
                <a:solidFill>
                  <a:srgbClr val="6A9955"/>
                </a:solidFill>
                <a:latin typeface="Consolas" panose="020B0609020204030204" pitchFamily="49" charset="0"/>
              </a:rPr>
              <a:t>dis`play</a:t>
            </a:r>
            <a:r>
              <a:rPr lang="en-US" dirty="0">
                <a:solidFill>
                  <a:srgbClr val="6A9955"/>
                </a:solidFill>
                <a:latin typeface="Consolas" panose="020B0609020204030204" pitchFamily="49" charset="0"/>
              </a:rPr>
              <a:t> to 75%</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sbc</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set_brightness</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new_brightness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display</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'this is lowest brightness cannot decrease more'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E9178"/>
                </a:solidFill>
                <a:latin typeface="Consolas" panose="020B0609020204030204" pitchFamily="49" charset="0"/>
              </a:rPr>
              <a:t>'increase brightness'</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try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f</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sbc</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get_brightness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new_brightness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f</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20</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#set the brightness of the primary display to 75%</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sbc</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set_brightness</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new_brightness</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display</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'this is highest brightness cannot increase more'</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249481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txBox="1">
            <a:spLocks noGrp="1"/>
          </p:cNvSpPr>
          <p:nvPr>
            <p:ph type="subTitle" idx="1"/>
          </p:nvPr>
        </p:nvSpPr>
        <p:spPr>
          <a:xfrm>
            <a:off x="4452832" y="535885"/>
            <a:ext cx="3558528" cy="3497399"/>
          </a:xfrm>
          <a:prstGeom prst="rect">
            <a:avLst/>
          </a:prstGeom>
        </p:spPr>
        <p:txBody>
          <a:bodyPr spcFirstLastPara="1" wrap="square" lIns="91425" tIns="91425" rIns="91425" bIns="91425" anchor="t" anchorCtr="0">
            <a:noAutofit/>
          </a:bodyPr>
          <a:lstStyle/>
          <a:p>
            <a:pPr marL="0" lvl="0" indent="0"/>
            <a:r>
              <a:rPr lang="en-US" sz="1800" dirty="0">
                <a:latin typeface="Gabriola" panose="04040605051002020D02" pitchFamily="82" charset="0"/>
              </a:rPr>
              <a:t>JARVIS, which stands for "Just A Rather Very Intelligent System," is a fictional AI assistant created by Tony Stark (Iron Man) in the Marvel Comics and films. Designed to assist Stark with a wide range of tasks, JARVIS can manage everything from mundane household chores to complex scientific calculations and running Stark's Iron Man suits. It's known for its advanced AI capabilities, intuitive interface, and, in the movies, a distinctly British accent provided by actor Paul </a:t>
            </a:r>
            <a:r>
              <a:rPr lang="en-US" sz="1800" dirty="0" err="1">
                <a:latin typeface="Gabriola" panose="04040605051002020D02" pitchFamily="82" charset="0"/>
              </a:rPr>
              <a:t>Bettany</a:t>
            </a:r>
            <a:r>
              <a:rPr lang="en-US" sz="1800" dirty="0">
                <a:latin typeface="Gabriola" panose="04040605051002020D02" pitchFamily="82" charset="0"/>
              </a:rPr>
              <a:t>. JARVIS represents the pinnacle of AI </a:t>
            </a:r>
            <a:r>
              <a:rPr lang="en-US" sz="1800" dirty="0" smtClean="0">
                <a:latin typeface="Gabriola" panose="04040605051002020D02" pitchFamily="82" charset="0"/>
              </a:rPr>
              <a:t>technology</a:t>
            </a:r>
            <a:r>
              <a:rPr lang="en-US" sz="1800" dirty="0">
                <a:latin typeface="Gabriola" panose="04040605051002020D02" pitchFamily="82" charset="0"/>
              </a:rPr>
              <a:t>.</a:t>
            </a:r>
            <a:endParaRPr sz="1800" dirty="0">
              <a:latin typeface="Gabriola" panose="04040605051002020D02" pitchFamily="82" charset="0"/>
            </a:endParaRPr>
          </a:p>
        </p:txBody>
      </p:sp>
      <p:sp>
        <p:nvSpPr>
          <p:cNvPr id="399" name="Google Shape;399;p33"/>
          <p:cNvSpPr txBox="1">
            <a:spLocks noGrp="1"/>
          </p:cNvSpPr>
          <p:nvPr>
            <p:ph type="title" idx="2"/>
          </p:nvPr>
        </p:nvSpPr>
        <p:spPr>
          <a:xfrm>
            <a:off x="1366686" y="1235230"/>
            <a:ext cx="2914339" cy="2469720"/>
          </a:xfrm>
          <a:prstGeom prst="rect">
            <a:avLst/>
          </a:prstGeom>
        </p:spPr>
        <p:txBody>
          <a:bodyPr spcFirstLastPara="1" wrap="square" lIns="91425" tIns="91425" rIns="91425" bIns="91425" anchor="ctr" anchorCtr="0">
            <a:noAutofit/>
          </a:bodyPr>
          <a:lstStyle/>
          <a:p>
            <a:pPr lvl="0"/>
            <a:r>
              <a:rPr lang="en-US" sz="2000" dirty="0" smtClean="0"/>
              <a:t>INTRODUCTON </a:t>
            </a:r>
            <a:br>
              <a:rPr lang="en-US" sz="2000" dirty="0" smtClean="0"/>
            </a:br>
            <a:r>
              <a:rPr lang="en-US" sz="2000" dirty="0" smtClean="0"/>
              <a:t>OF </a:t>
            </a:r>
            <a:br>
              <a:rPr lang="en-US" sz="2000" dirty="0" smtClean="0"/>
            </a:br>
            <a:r>
              <a:rPr lang="en-US" sz="2000" dirty="0" smtClean="0"/>
              <a:t>ASSISTANT(</a:t>
            </a:r>
            <a:r>
              <a:rPr lang="en-US" sz="2000" dirty="0" err="1" smtClean="0"/>
              <a:t>jarvis</a:t>
            </a:r>
            <a:r>
              <a:rPr lang="en-US" sz="2000" dirty="0" smtClean="0"/>
              <a:t>)</a:t>
            </a:r>
            <a:endParaRPr sz="20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4024944" y="3932895"/>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8011360" y="2284584"/>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3864114" y="459873"/>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3539430"/>
          </a:xfrm>
          <a:prstGeom prst="rect">
            <a:avLst/>
          </a:prstGeom>
        </p:spPr>
        <p:txBody>
          <a:bodyPr wrap="square">
            <a:spAutoFit/>
          </a:bodyPr>
          <a:lstStyle/>
          <a:p>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'increase volume'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try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Get default audio device using PyCAW</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Get default audio device using PyCAW</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devices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AudioUtilities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GetSpeakers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interface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devices</a:t>
            </a:r>
            <a:r>
              <a:rPr lang="en-US" dirty="0" err="1">
                <a:solidFill>
                  <a:srgbClr val="CCCCCC"/>
                </a:solidFill>
                <a:latin typeface="Consolas" panose="020B0609020204030204" pitchFamily="49" charset="0"/>
              </a:rPr>
              <a:t>.Activate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IAudioEndpointVolume</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iid</a:t>
            </a:r>
            <a:r>
              <a:rPr lang="en-US" dirty="0">
                <a:solidFill>
                  <a:srgbClr val="9CDCFE"/>
                </a:solidFill>
                <a:latin typeface="Consolas" panose="020B0609020204030204" pitchFamily="49" charset="0"/>
              </a:rPr>
              <a:t>_</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CLSCTX_ALL</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None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volume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cast</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interface</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POINTER</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IAudioEndpointVolume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Get current volume </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currentVolumeDb</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volume</a:t>
            </a:r>
            <a:r>
              <a:rPr lang="en-US" dirty="0" err="1">
                <a:solidFill>
                  <a:srgbClr val="CCCCCC"/>
                </a:solidFill>
                <a:latin typeface="Consolas" panose="020B0609020204030204" pitchFamily="49" charset="0"/>
              </a:rPr>
              <a:t>.GetMasterVolumeLevel</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volu</a:t>
            </a:r>
            <a:r>
              <a:rPr lang="en-US" dirty="0">
                <a:solidFill>
                  <a:srgbClr val="6A9955"/>
                </a:solidFill>
                <a:latin typeface="Consolas" panose="020B0609020204030204" pitchFamily="49" charset="0"/>
              </a:rPr>
              <a:t>=float(input("how much volume </a:t>
            </a:r>
            <a:r>
              <a:rPr lang="en-US" dirty="0" err="1">
                <a:solidFill>
                  <a:srgbClr val="6A9955"/>
                </a:solidFill>
                <a:latin typeface="Consolas" panose="020B0609020204030204" pitchFamily="49" charset="0"/>
              </a:rPr>
              <a:t>i</a:t>
            </a:r>
            <a:r>
              <a:rPr lang="en-US" dirty="0">
                <a:solidFill>
                  <a:srgbClr val="6A9955"/>
                </a:solidFill>
                <a:latin typeface="Consolas" panose="020B0609020204030204" pitchFamily="49" charset="0"/>
              </a:rPr>
              <a:t> should increase"))</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volume</a:t>
            </a:r>
            <a:r>
              <a:rPr lang="en-US" dirty="0" err="1">
                <a:solidFill>
                  <a:srgbClr val="CCCCCC"/>
                </a:solidFill>
                <a:latin typeface="Consolas" panose="020B0609020204030204" pitchFamily="49" charset="0"/>
              </a:rPr>
              <a:t>.SetMasterVolumeLevel</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currentVolumeDb</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6.0</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None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NOTE</a:t>
            </a:r>
            <a:r>
              <a:rPr lang="en-US" dirty="0">
                <a:solidFill>
                  <a:srgbClr val="6A9955"/>
                </a:solidFill>
                <a:latin typeface="Consolas" panose="020B0609020204030204" pitchFamily="49" charset="0"/>
              </a:rPr>
              <a:t>: -6.0 dB = half volume !</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'this is highest volume cannot increase more'</a:t>
            </a:r>
            <a:r>
              <a:rPr lang="en-US" dirty="0">
                <a:solidFill>
                  <a:srgbClr val="CCCCCC"/>
                </a:solidFill>
                <a:latin typeface="Consolas" panose="020B0609020204030204" pitchFamily="49" charset="0"/>
              </a:rPr>
              <a:t>)  </a:t>
            </a:r>
          </a:p>
        </p:txBody>
      </p:sp>
    </p:spTree>
    <p:extLst>
      <p:ext uri="{BB962C8B-B14F-4D97-AF65-F5344CB8AC3E}">
        <p14:creationId xmlns:p14="http://schemas.microsoft.com/office/powerpoint/2010/main" val="23846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108543"/>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'decrease volume'</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query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try</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Get default audio device using PyCAW</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devices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AudioUtilities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GetSpeakers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interface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devices</a:t>
            </a:r>
            <a:r>
              <a:rPr lang="en-US" dirty="0" err="1">
                <a:solidFill>
                  <a:srgbClr val="CCCCCC"/>
                </a:solidFill>
                <a:latin typeface="Consolas" panose="020B0609020204030204" pitchFamily="49" charset="0"/>
              </a:rPr>
              <a:t>.Activate</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IAudioEndpointVolume</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iid</a:t>
            </a:r>
            <a:r>
              <a:rPr lang="en-US" dirty="0">
                <a:solidFill>
                  <a:srgbClr val="9CDCFE"/>
                </a:solidFill>
                <a:latin typeface="Consolas" panose="020B0609020204030204" pitchFamily="49" charset="0"/>
              </a:rPr>
              <a:t>_</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CLSCTX_ALL</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None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volume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cast</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interface</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POINTER</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IAudioEndpointVolume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Get current volume </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currentVolumeDb</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volume</a:t>
            </a:r>
            <a:r>
              <a:rPr lang="en-US" dirty="0" err="1">
                <a:solidFill>
                  <a:srgbClr val="CCCCCC"/>
                </a:solidFill>
                <a:latin typeface="Consolas" panose="020B0609020204030204" pitchFamily="49" charset="0"/>
              </a:rPr>
              <a:t>.GetMasterVolumeLevel</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volume</a:t>
            </a:r>
            <a:r>
              <a:rPr lang="en-US" dirty="0" err="1">
                <a:solidFill>
                  <a:srgbClr val="CCCCCC"/>
                </a:solidFill>
                <a:latin typeface="Consolas" panose="020B0609020204030204" pitchFamily="49" charset="0"/>
              </a:rPr>
              <a:t>.SetMasterVolumeLevel</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currentVolumeDb</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6.0</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None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NOTE</a:t>
            </a:r>
            <a:r>
              <a:rPr lang="en-US" dirty="0">
                <a:solidFill>
                  <a:srgbClr val="6A9955"/>
                </a:solidFill>
                <a:latin typeface="Consolas" panose="020B0609020204030204" pitchFamily="49" charset="0"/>
              </a:rPr>
              <a:t>: -6.0 dB = half volume !</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except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'this is lowest volume cannot decrease more'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else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"I have no code for this instruction"</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172331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841448" y="228622"/>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8173396" y="1926588"/>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4327806" y="257045"/>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24704" y="597338"/>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39;p36"/>
          <p:cNvSpPr txBox="1">
            <a:spLocks noGrp="1"/>
          </p:cNvSpPr>
          <p:nvPr>
            <p:ph type="subTitle" idx="1"/>
          </p:nvPr>
        </p:nvSpPr>
        <p:spPr>
          <a:xfrm>
            <a:off x="970604" y="1672856"/>
            <a:ext cx="6209917" cy="2495342"/>
          </a:xfrm>
          <a:prstGeom prst="rect">
            <a:avLst/>
          </a:prstGeom>
        </p:spPr>
        <p:txBody>
          <a:bodyPr spcFirstLastPara="1" wrap="square" lIns="91425" tIns="91425" rIns="91425" bIns="91425" anchor="t" anchorCtr="0">
            <a:noAutofit/>
          </a:bodyPr>
          <a:lstStyle/>
          <a:p>
            <a:r>
              <a:rPr lang="en-US" b="1" i="1" u="sng" dirty="0" smtClean="0">
                <a:latin typeface="Gabriola" panose="04040605051002020D02" pitchFamily="82" charset="0"/>
                <a:hlinkClick r:id="rId3"/>
              </a:rPr>
              <a:t>REFERENCE</a:t>
            </a:r>
            <a:r>
              <a:rPr lang="en-US" b="1" i="1" u="sng" dirty="0" smtClean="0">
                <a:latin typeface="Gabriola" panose="04040605051002020D02" pitchFamily="82" charset="0"/>
              </a:rPr>
              <a:t>: </a:t>
            </a:r>
            <a:r>
              <a:rPr lang="en-US" b="1" i="1" u="sng" dirty="0">
                <a:latin typeface="Gabriola" panose="04040605051002020D02" pitchFamily="82" charset="0"/>
              </a:rPr>
              <a:t> </a:t>
            </a:r>
            <a:r>
              <a:rPr lang="en-US" sz="1800" dirty="0">
                <a:latin typeface="Gabriola" panose="04040605051002020D02" pitchFamily="82" charset="0"/>
              </a:rPr>
              <a:t>https://youtu.be/Lp9Ftuq2sVI?si=lAZd1IvWUUHnSLDB</a:t>
            </a:r>
          </a:p>
          <a:p>
            <a:endParaRPr lang="en-US" b="1" i="1" u="sng" dirty="0" smtClean="0"/>
          </a:p>
        </p:txBody>
      </p:sp>
    </p:spTree>
    <p:extLst>
      <p:ext uri="{BB962C8B-B14F-4D97-AF65-F5344CB8AC3E}">
        <p14:creationId xmlns:p14="http://schemas.microsoft.com/office/powerpoint/2010/main" val="212598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27564" y="-123264"/>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sp>
        <p:nvSpPr>
          <p:cNvPr id="666" name="Google Shape;666;p39"/>
          <p:cNvSpPr txBox="1">
            <a:spLocks noGrp="1"/>
          </p:cNvSpPr>
          <p:nvPr>
            <p:ph type="title"/>
          </p:nvPr>
        </p:nvSpPr>
        <p:spPr>
          <a:xfrm rot="300">
            <a:off x="326066" y="3373527"/>
            <a:ext cx="6620212" cy="1701004"/>
          </a:xfrm>
          <a:prstGeom prst="rect">
            <a:avLst/>
          </a:prstGeom>
        </p:spPr>
        <p:txBody>
          <a:bodyPr spcFirstLastPara="1" wrap="square" lIns="91425" tIns="91425" rIns="91425" bIns="91425" anchor="ctr" anchorCtr="0">
            <a:noAutofit/>
          </a:bodyPr>
          <a:lstStyle/>
          <a:p>
            <a:pPr lvl="0"/>
            <a:r>
              <a:rPr lang="en-US" sz="3600" dirty="0">
                <a:solidFill>
                  <a:schemeClr val="bg1">
                    <a:lumMod val="95000"/>
                  </a:schemeClr>
                </a:solidFill>
              </a:rPr>
              <a:t>THANKU</a:t>
            </a:r>
            <a:r>
              <a:rPr lang="en-US" sz="3200" dirty="0"/>
              <a:t> </a:t>
            </a:r>
            <a:r>
              <a:rPr lang="en-US" sz="6000" dirty="0"/>
              <a:t>🙂</a:t>
            </a:r>
            <a:endParaRPr sz="6000" dirty="0"/>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2522200" y="120440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1503544" y="1089008"/>
            <a:ext cx="6058686" cy="30026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t>WORKING OF PROJECT</a:t>
            </a:r>
            <a:endParaRPr sz="3200" dirty="0"/>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841448" y="228622"/>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8173396" y="1926588"/>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4327806" y="257045"/>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24704" y="597338"/>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39;p36"/>
          <p:cNvSpPr txBox="1">
            <a:spLocks noGrp="1"/>
          </p:cNvSpPr>
          <p:nvPr>
            <p:ph type="subTitle" idx="1"/>
          </p:nvPr>
        </p:nvSpPr>
        <p:spPr>
          <a:xfrm>
            <a:off x="713233" y="1231732"/>
            <a:ext cx="7062330" cy="2923625"/>
          </a:xfrm>
          <a:prstGeom prst="rect">
            <a:avLst/>
          </a:prstGeom>
        </p:spPr>
        <p:txBody>
          <a:bodyPr spcFirstLastPara="1" wrap="square" lIns="91425" tIns="91425" rIns="91425" bIns="91425" anchor="t" anchorCtr="0">
            <a:noAutofit/>
          </a:bodyPr>
          <a:lstStyle/>
          <a:p>
            <a:r>
              <a:rPr lang="en-US" sz="2400" b="1" i="1" dirty="0">
                <a:latin typeface="Gabriola" panose="04040605051002020D02" pitchFamily="82" charset="0"/>
              </a:rPr>
              <a:t>What can this A.I. assistant do for </a:t>
            </a:r>
            <a:r>
              <a:rPr lang="en-US" sz="2400" b="1" i="1" dirty="0" err="1">
                <a:latin typeface="Gabriola" panose="04040605051002020D02" pitchFamily="82" charset="0"/>
              </a:rPr>
              <a:t>you?It</a:t>
            </a:r>
            <a:r>
              <a:rPr lang="en-US" sz="2400" b="1" i="1" dirty="0">
                <a:latin typeface="Gabriola" panose="04040605051002020D02" pitchFamily="82" charset="0"/>
              </a:rPr>
              <a:t> can </a:t>
            </a:r>
            <a:r>
              <a:rPr lang="en-US" sz="2400" b="1" i="1" dirty="0" smtClean="0">
                <a:latin typeface="Gabriola" panose="04040605051002020D02" pitchFamily="82" charset="0"/>
              </a:rPr>
              <a:t>send emails </a:t>
            </a:r>
            <a:r>
              <a:rPr lang="en-US" sz="2400" b="1" i="1" dirty="0">
                <a:latin typeface="Gabriola" panose="04040605051002020D02" pitchFamily="82" charset="0"/>
              </a:rPr>
              <a:t>on your </a:t>
            </a:r>
            <a:r>
              <a:rPr lang="en-US" sz="2400" b="1" i="1" dirty="0" err="1">
                <a:latin typeface="Gabriola" panose="04040605051002020D02" pitchFamily="82" charset="0"/>
              </a:rPr>
              <a:t>behalf.It</a:t>
            </a:r>
            <a:r>
              <a:rPr lang="en-US" sz="2400" b="1" i="1" dirty="0">
                <a:latin typeface="Gabriola" panose="04040605051002020D02" pitchFamily="82" charset="0"/>
              </a:rPr>
              <a:t> can play music for </a:t>
            </a:r>
            <a:r>
              <a:rPr lang="en-US" sz="2400" b="1" i="1" dirty="0" err="1">
                <a:latin typeface="Gabriola" panose="04040605051002020D02" pitchFamily="82" charset="0"/>
              </a:rPr>
              <a:t>you.It</a:t>
            </a:r>
            <a:r>
              <a:rPr lang="en-US" sz="2400" b="1" i="1" dirty="0">
                <a:latin typeface="Gabriola" panose="04040605051002020D02" pitchFamily="82" charset="0"/>
              </a:rPr>
              <a:t> can do Wikipedia searches for </a:t>
            </a:r>
            <a:r>
              <a:rPr lang="en-US" sz="2400" b="1" i="1" dirty="0" err="1">
                <a:latin typeface="Gabriola" panose="04040605051002020D02" pitchFamily="82" charset="0"/>
              </a:rPr>
              <a:t>you.It</a:t>
            </a:r>
            <a:r>
              <a:rPr lang="en-US" sz="2400" b="1" i="1" dirty="0">
                <a:latin typeface="Gabriola" panose="04040605051002020D02" pitchFamily="82" charset="0"/>
              </a:rPr>
              <a:t> is capable of opening websites like Google, </a:t>
            </a:r>
            <a:r>
              <a:rPr lang="en-US" sz="2400" b="1" i="1" dirty="0" err="1">
                <a:latin typeface="Gabriola" panose="04040605051002020D02" pitchFamily="82" charset="0"/>
              </a:rPr>
              <a:t>Youtube</a:t>
            </a:r>
            <a:r>
              <a:rPr lang="en-US" sz="2400" b="1" i="1" dirty="0">
                <a:latin typeface="Gabriola" panose="04040605051002020D02" pitchFamily="82" charset="0"/>
              </a:rPr>
              <a:t>, etc., in a web </a:t>
            </a:r>
            <a:r>
              <a:rPr lang="en-US" sz="2400" b="1" i="1" dirty="0" err="1">
                <a:latin typeface="Gabriola" panose="04040605051002020D02" pitchFamily="82" charset="0"/>
              </a:rPr>
              <a:t>browser.It</a:t>
            </a:r>
            <a:r>
              <a:rPr lang="en-US" sz="2400" b="1" i="1" dirty="0">
                <a:latin typeface="Gabriola" panose="04040605051002020D02" pitchFamily="82" charset="0"/>
              </a:rPr>
              <a:t> is capable of opening your code editor or IDE with a single voice </a:t>
            </a:r>
            <a:r>
              <a:rPr lang="en-US" sz="2400" b="1" i="1" dirty="0" err="1">
                <a:latin typeface="Gabriola" panose="04040605051002020D02" pitchFamily="82" charset="0"/>
              </a:rPr>
              <a:t>command.Enough</a:t>
            </a:r>
            <a:r>
              <a:rPr lang="en-US" sz="2400" b="1" i="1" dirty="0">
                <a:latin typeface="Gabriola" panose="04040605051002020D02" pitchFamily="82" charset="0"/>
              </a:rPr>
              <a:t> talks! Let's start building our own J.A.R.V.I.S.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1503544" y="1089008"/>
            <a:ext cx="6058686" cy="30026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t>CONTRIBUTION </a:t>
            </a:r>
            <a:endParaRPr sz="3600" dirty="0"/>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65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841448" y="228622"/>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8173396" y="1926588"/>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4327806" y="257045"/>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24704" y="597338"/>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39;p36"/>
          <p:cNvSpPr txBox="1">
            <a:spLocks noGrp="1"/>
          </p:cNvSpPr>
          <p:nvPr>
            <p:ph type="subTitle" idx="1"/>
          </p:nvPr>
        </p:nvSpPr>
        <p:spPr>
          <a:xfrm>
            <a:off x="970604" y="1672856"/>
            <a:ext cx="6209917" cy="2495342"/>
          </a:xfrm>
          <a:prstGeom prst="rect">
            <a:avLst/>
          </a:prstGeom>
        </p:spPr>
        <p:txBody>
          <a:bodyPr spcFirstLastPara="1" wrap="square" lIns="91425" tIns="91425" rIns="91425" bIns="91425" anchor="t" anchorCtr="0">
            <a:noAutofit/>
          </a:bodyPr>
          <a:lstStyle/>
          <a:p>
            <a:r>
              <a:rPr lang="en-US" sz="2800" dirty="0">
                <a:latin typeface="Gabriola" panose="04040605051002020D02" pitchFamily="82" charset="0"/>
              </a:rPr>
              <a:t>We three group members created the code and PPT file ourselves, and we all worked </a:t>
            </a:r>
            <a:r>
              <a:rPr lang="en-US" sz="2800" dirty="0" smtClean="0">
                <a:latin typeface="Gabriola" panose="04040605051002020D02" pitchFamily="82" charset="0"/>
              </a:rPr>
              <a:t>together</a:t>
            </a:r>
            <a:r>
              <a:rPr lang="en-US" sz="2800" dirty="0">
                <a:latin typeface="Gabriola" panose="04040605051002020D02" pitchFamily="82" charset="0"/>
              </a:rPr>
              <a:t> on it</a:t>
            </a:r>
            <a:r>
              <a:rPr lang="en-US" sz="2400" dirty="0">
                <a:latin typeface="Gabriola" panose="04040605051002020D02" pitchFamily="82" charset="0"/>
              </a:rPr>
              <a:t>.</a:t>
            </a:r>
          </a:p>
        </p:txBody>
      </p:sp>
    </p:spTree>
    <p:extLst>
      <p:ext uri="{BB962C8B-B14F-4D97-AF65-F5344CB8AC3E}">
        <p14:creationId xmlns:p14="http://schemas.microsoft.com/office/powerpoint/2010/main" val="389132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539430"/>
          </a:xfrm>
          <a:prstGeom prst="rect">
            <a:avLst/>
          </a:prstGeom>
        </p:spPr>
        <p:txBody>
          <a:bodyPr wrap="square">
            <a:spAutoFit/>
          </a:bodyPr>
          <a:lstStyle/>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ctypes</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cast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POINTER</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comtypes</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CLSCTX_ALL</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pycaw</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pycaw</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AudioUtilities</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IAudioEndpointVolume</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screen_brightness_control</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sbc</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AppOpener</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open</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pyjokes</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googlesearch</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search</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pyttsx3</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datetime</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speech_recognition</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sr</a:t>
            </a:r>
            <a:r>
              <a:rPr lang="en-US" dirty="0">
                <a:solidFill>
                  <a:srgbClr val="CCCCCC"/>
                </a:solidFill>
                <a:latin typeface="Consolas" panose="020B0609020204030204" pitchFamily="49" charset="0"/>
              </a:rPr>
              <a:t> </a:t>
            </a: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wikipedia</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webbrowser</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os</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pyaudio</a:t>
            </a:r>
            <a:endParaRPr lang="en-US" dirty="0">
              <a:solidFill>
                <a:srgbClr val="CCCCCC"/>
              </a:solidFill>
              <a:latin typeface="Consolas" panose="020B0609020204030204" pitchFamily="49" charset="0"/>
            </a:endParaRP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wave</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 import </a:t>
            </a:r>
            <a:r>
              <a:rPr lang="en-US" dirty="0" err="1">
                <a:solidFill>
                  <a:srgbClr val="6A9955"/>
                </a:solidFill>
                <a:latin typeface="Consolas" panose="020B0609020204030204" pitchFamily="49" charset="0"/>
              </a:rPr>
              <a:t>subprocess</a:t>
            </a:r>
            <a:endParaRPr lang="en-US"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13386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815882"/>
          </a:xfrm>
          <a:prstGeom prst="rect">
            <a:avLst/>
          </a:prstGeom>
        </p:spPr>
        <p:txBody>
          <a:bodyPr wrap="square">
            <a:spAutoFit/>
          </a:bodyPr>
          <a:lstStyle/>
          <a:p>
            <a:r>
              <a:rPr lang="en-US" dirty="0">
                <a:solidFill>
                  <a:srgbClr val="9CDCFE"/>
                </a:solidFill>
                <a:latin typeface="Consolas" panose="020B0609020204030204" pitchFamily="49" charset="0"/>
              </a:rPr>
              <a:t>engine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pyttsx3</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init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'sapi5'</a:t>
            </a:r>
            <a:r>
              <a:rPr lang="en-US" dirty="0">
                <a:solidFill>
                  <a:srgbClr val="CCCCCC"/>
                </a:solidFill>
                <a:latin typeface="Consolas" panose="020B0609020204030204" pitchFamily="49" charset="0"/>
              </a:rPr>
              <a:t>)  </a:t>
            </a:r>
          </a:p>
          <a:p>
            <a:r>
              <a:rPr lang="en-US" dirty="0">
                <a:solidFill>
                  <a:srgbClr val="9CDCFE"/>
                </a:solidFill>
                <a:latin typeface="Consolas" panose="020B0609020204030204" pitchFamily="49" charset="0"/>
              </a:rPr>
              <a:t>voices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engine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getProperty</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'voices'</a:t>
            </a:r>
            <a:r>
              <a:rPr lang="en-US" dirty="0">
                <a:solidFill>
                  <a:srgbClr val="CCCCCC"/>
                </a:solidFill>
                <a:latin typeface="Consolas" panose="020B0609020204030204" pitchFamily="49" charset="0"/>
              </a:rPr>
              <a:t>)</a:t>
            </a:r>
          </a:p>
          <a:p>
            <a:r>
              <a:rPr lang="en-US" dirty="0">
                <a:solidFill>
                  <a:srgbClr val="6A9955"/>
                </a:solidFill>
                <a:latin typeface="Consolas" panose="020B0609020204030204" pitchFamily="49" charset="0"/>
              </a:rPr>
              <a:t>#print(voices[1])</a:t>
            </a:r>
            <a:endParaRPr lang="en-US" dirty="0">
              <a:solidFill>
                <a:srgbClr val="CCCCCC"/>
              </a:solidFill>
              <a:latin typeface="Consolas" panose="020B0609020204030204" pitchFamily="49" charset="0"/>
            </a:endParaRPr>
          </a:p>
          <a:p>
            <a:r>
              <a:rPr lang="en-US" dirty="0" err="1">
                <a:solidFill>
                  <a:srgbClr val="9CDCFE"/>
                </a:solidFill>
                <a:latin typeface="Consolas" panose="020B0609020204030204" pitchFamily="49" charset="0"/>
              </a:rPr>
              <a:t>engine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setProperty</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voice'</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voices</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CCCCCC"/>
                </a:solidFill>
                <a:latin typeface="Consolas" panose="020B0609020204030204" pitchFamily="49" charset="0"/>
              </a:rPr>
              <a:t>].id)</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err="1">
                <a:solidFill>
                  <a:srgbClr val="569CD6"/>
                </a:solidFill>
                <a:latin typeface="Consolas" panose="020B0609020204030204" pitchFamily="49" charset="0"/>
              </a:rPr>
              <a:t>def</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audio</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engine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say</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audio</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engine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runAndWait</a:t>
            </a:r>
            <a:r>
              <a:rPr lang="en-US" dirty="0">
                <a:solidFill>
                  <a:srgbClr val="CCCCCC"/>
                </a:solidFill>
                <a:latin typeface="Consolas" panose="020B0609020204030204" pitchFamily="49" charset="0"/>
              </a:rPr>
              <a:t>()</a:t>
            </a:r>
          </a:p>
        </p:txBody>
      </p:sp>
      <p:sp>
        <p:nvSpPr>
          <p:cNvPr id="3" name="Rectangle 2"/>
          <p:cNvSpPr/>
          <p:nvPr/>
        </p:nvSpPr>
        <p:spPr>
          <a:xfrm>
            <a:off x="0" y="1815882"/>
            <a:ext cx="6858000" cy="2677656"/>
          </a:xfrm>
          <a:prstGeom prst="rect">
            <a:avLst/>
          </a:prstGeom>
        </p:spPr>
        <p:txBody>
          <a:bodyPr wrap="square">
            <a:spAutoFit/>
          </a:bodyPr>
          <a:lstStyle/>
          <a:p>
            <a:r>
              <a:rPr lang="en-US" dirty="0" err="1">
                <a:solidFill>
                  <a:srgbClr val="569CD6"/>
                </a:solidFill>
                <a:latin typeface="Consolas" panose="020B0609020204030204" pitchFamily="49" charset="0"/>
              </a:rPr>
              <a:t>def</a:t>
            </a: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wishme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int</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datetime</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datetime</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now</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hour</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&gt;=</a:t>
            </a:r>
            <a:r>
              <a:rPr lang="en-US" dirty="0">
                <a:solidFill>
                  <a:srgbClr val="B5CEA8"/>
                </a:solidFill>
                <a:latin typeface="Consolas" panose="020B0609020204030204" pitchFamily="49" charset="0"/>
              </a:rPr>
              <a:t>20</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and</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&lt;=</a:t>
            </a:r>
            <a:r>
              <a:rPr lang="en-US" dirty="0">
                <a:solidFill>
                  <a:srgbClr val="B5CEA8"/>
                </a:solidFill>
                <a:latin typeface="Consolas" panose="020B0609020204030204" pitchFamily="49" charset="0"/>
              </a:rPr>
              <a:t>5</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"Good Night!"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&gt;=</a:t>
            </a:r>
            <a:r>
              <a:rPr lang="en-US" dirty="0">
                <a:solidFill>
                  <a:srgbClr val="B5CEA8"/>
                </a:solidFill>
                <a:latin typeface="Consolas" panose="020B0609020204030204" pitchFamily="49" charset="0"/>
              </a:rPr>
              <a:t>5</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and</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&lt;=</a:t>
            </a:r>
            <a:r>
              <a:rPr lang="en-US" dirty="0">
                <a:solidFill>
                  <a:srgbClr val="B5CEA8"/>
                </a:solidFill>
                <a:latin typeface="Consolas" panose="020B0609020204030204" pitchFamily="49" charset="0"/>
              </a:rPr>
              <a:t>12</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"Good Morning!"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elif</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&gt;=</a:t>
            </a:r>
            <a:r>
              <a:rPr lang="en-US" dirty="0">
                <a:solidFill>
                  <a:srgbClr val="B5CEA8"/>
                </a:solidFill>
                <a:latin typeface="Consolas" panose="020B0609020204030204" pitchFamily="49" charset="0"/>
              </a:rPr>
              <a:t>12</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and</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hour</a:t>
            </a:r>
            <a:r>
              <a:rPr lang="en-US" dirty="0">
                <a:solidFill>
                  <a:srgbClr val="D4D4D4"/>
                </a:solidFill>
                <a:latin typeface="Consolas" panose="020B0609020204030204" pitchFamily="49" charset="0"/>
              </a:rPr>
              <a:t>&lt;=</a:t>
            </a:r>
            <a:r>
              <a:rPr lang="en-US" dirty="0">
                <a:solidFill>
                  <a:srgbClr val="B5CEA8"/>
                </a:solidFill>
                <a:latin typeface="Consolas" panose="020B0609020204030204" pitchFamily="49" charset="0"/>
              </a:rPr>
              <a:t>16</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"Good </a:t>
            </a:r>
            <a:r>
              <a:rPr lang="en-US" dirty="0" err="1">
                <a:solidFill>
                  <a:srgbClr val="CE9178"/>
                </a:solidFill>
                <a:latin typeface="Consolas" panose="020B0609020204030204" pitchFamily="49" charset="0"/>
              </a:rPr>
              <a:t>aAfternoon</a:t>
            </a:r>
            <a:r>
              <a:rPr lang="en-US" dirty="0">
                <a:solidFill>
                  <a:srgbClr val="CE9178"/>
                </a:solidFill>
                <a:latin typeface="Consolas" panose="020B0609020204030204" pitchFamily="49" charset="0"/>
              </a:rPr>
              <a:t>!!"</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else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"Good Evening!"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"I AM JARVIS HOW CAN I HELP YOU"</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209252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3539430"/>
          </a:xfrm>
          <a:prstGeom prst="rect">
            <a:avLst/>
          </a:prstGeom>
        </p:spPr>
        <p:txBody>
          <a:bodyPr wrap="square">
            <a:spAutoFit/>
          </a:bodyPr>
          <a:lstStyle/>
          <a:p>
            <a:r>
              <a:rPr lang="en-US" dirty="0" err="1">
                <a:solidFill>
                  <a:srgbClr val="569CD6"/>
                </a:solidFill>
                <a:latin typeface="Consolas" panose="020B0609020204030204" pitchFamily="49" charset="0"/>
              </a:rPr>
              <a:t>def</a:t>
            </a:r>
            <a:r>
              <a:rPr lang="en-US" dirty="0">
                <a:solidFill>
                  <a:srgbClr val="CCCCCC"/>
                </a:solidFill>
                <a:latin typeface="Consolas" panose="020B0609020204030204" pitchFamily="49" charset="0"/>
              </a:rPr>
              <a:t> </a:t>
            </a:r>
            <a:r>
              <a:rPr lang="en-US" dirty="0" err="1">
                <a:solidFill>
                  <a:srgbClr val="DCDCAA"/>
                </a:solidFill>
                <a:latin typeface="Consolas" panose="020B0609020204030204" pitchFamily="49" charset="0"/>
              </a:rPr>
              <a:t>record_audio</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output_filename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CHUNK</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1024</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FORMAT</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pyaudio</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paInt16</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CHANNELS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1</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RATE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44100</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RECORD_SECONDS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5</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audio</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pyaudio</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PyAudio</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stream</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audio</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open</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format</a:t>
            </a:r>
            <a:r>
              <a:rPr lang="en-US" dirty="0">
                <a:solidFill>
                  <a:srgbClr val="D4D4D4"/>
                </a:solidFill>
                <a:latin typeface="Consolas" panose="020B0609020204030204" pitchFamily="49" charset="0"/>
              </a:rPr>
              <a:t>=</a:t>
            </a:r>
            <a:r>
              <a:rPr lang="en-US" dirty="0">
                <a:solidFill>
                  <a:srgbClr val="4FC1FF"/>
                </a:solidFill>
                <a:latin typeface="Consolas" panose="020B0609020204030204" pitchFamily="49" charset="0"/>
              </a:rPr>
              <a:t>FORMAT</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channels</a:t>
            </a:r>
            <a:r>
              <a:rPr lang="en-US" dirty="0">
                <a:solidFill>
                  <a:srgbClr val="D4D4D4"/>
                </a:solidFill>
                <a:latin typeface="Consolas" panose="020B0609020204030204" pitchFamily="49" charset="0"/>
              </a:rPr>
              <a:t>=</a:t>
            </a:r>
            <a:r>
              <a:rPr lang="en-US" dirty="0">
                <a:solidFill>
                  <a:srgbClr val="4FC1FF"/>
                </a:solidFill>
                <a:latin typeface="Consolas" panose="020B0609020204030204" pitchFamily="49" charset="0"/>
              </a:rPr>
              <a:t>CHANNELS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rate</a:t>
            </a:r>
            <a:r>
              <a:rPr lang="en-US" dirty="0">
                <a:solidFill>
                  <a:srgbClr val="D4D4D4"/>
                </a:solidFill>
                <a:latin typeface="Consolas" panose="020B0609020204030204" pitchFamily="49" charset="0"/>
              </a:rPr>
              <a:t>=</a:t>
            </a:r>
            <a:r>
              <a:rPr lang="en-US" dirty="0">
                <a:solidFill>
                  <a:srgbClr val="4FC1FF"/>
                </a:solidFill>
                <a:latin typeface="Consolas" panose="020B0609020204030204" pitchFamily="49" charset="0"/>
              </a:rPr>
              <a:t>RATE</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input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True</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frames_per_buffer</a:t>
            </a:r>
            <a:r>
              <a:rPr lang="en-US" dirty="0">
                <a:solidFill>
                  <a:srgbClr val="D4D4D4"/>
                </a:solidFill>
                <a:latin typeface="Consolas" panose="020B0609020204030204" pitchFamily="49" charset="0"/>
              </a:rPr>
              <a:t>=</a:t>
            </a:r>
            <a:r>
              <a:rPr lang="en-US" dirty="0">
                <a:solidFill>
                  <a:srgbClr val="4FC1FF"/>
                </a:solidFill>
                <a:latin typeface="Consolas" panose="020B0609020204030204" pitchFamily="49" charset="0"/>
              </a:rPr>
              <a:t>CHUNK</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"Recording..."</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frames</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p>
        </p:txBody>
      </p:sp>
      <p:sp>
        <p:nvSpPr>
          <p:cNvPr id="3" name="Rectangle 2"/>
          <p:cNvSpPr/>
          <p:nvPr/>
        </p:nvSpPr>
        <p:spPr>
          <a:xfrm>
            <a:off x="292195" y="3618675"/>
            <a:ext cx="4572000" cy="1384995"/>
          </a:xfrm>
          <a:prstGeom prst="rect">
            <a:avLst/>
          </a:prstGeom>
        </p:spPr>
        <p:txBody>
          <a:bodyPr>
            <a:spAutoFit/>
          </a:bodyPr>
          <a:lstStyle/>
          <a:p>
            <a:r>
              <a:rPr lang="en-US" dirty="0">
                <a:solidFill>
                  <a:srgbClr val="C586C0"/>
                </a:solidFill>
                <a:latin typeface="Consolas" panose="020B0609020204030204" pitchFamily="49" charset="0"/>
              </a:rPr>
              <a:t>for</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CCCCCC"/>
                </a:solidFill>
                <a:latin typeface="Consolas" panose="020B0609020204030204" pitchFamily="49" charset="0"/>
              </a:rPr>
              <a:t> </a:t>
            </a:r>
            <a:r>
              <a:rPr lang="en-US" dirty="0">
                <a:solidFill>
                  <a:srgbClr val="C586C0"/>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4EC9B0"/>
                </a:solidFill>
                <a:latin typeface="Consolas" panose="020B0609020204030204" pitchFamily="49" charset="0"/>
              </a:rPr>
              <a:t>range</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int</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RATE</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CHUNK</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RECORD_SECONDS</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data</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stream</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read</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CHUNK</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frames</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append</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data</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"Finished recording."</a:t>
            </a:r>
            <a:r>
              <a:rPr lang="en-US"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3421097751"/>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4135</Words>
  <Application>Microsoft Office PowerPoint</Application>
  <PresentationFormat>On-screen Show (16:9)</PresentationFormat>
  <Paragraphs>260</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Consolas</vt:lpstr>
      <vt:lpstr>Audiowide</vt:lpstr>
      <vt:lpstr>Gabriola</vt:lpstr>
      <vt:lpstr>Arial</vt:lpstr>
      <vt:lpstr>Karla</vt:lpstr>
      <vt:lpstr>Cyber-Futuristic AI Technology Thesis Defense by Slidesgo</vt:lpstr>
      <vt:lpstr>GROUP MEMBERS :  ZOHAIB ZAKA                                                         ZAID SHAHID                          DILZAIB  ID :                           BCB-23S-008                                  BCB-23S-030                                 BCB-23S-007 PRESENTATION :     artificial intelligence                                                                                </vt:lpstr>
      <vt:lpstr>INTRODUCTON  OF  ASSISTANT(jarvis)</vt:lpstr>
      <vt:lpstr>WORKING OF PROJECT</vt:lpstr>
      <vt:lpstr>PowerPoint Presentation</vt:lpstr>
      <vt:lpstr>CONTRIBUTION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 :  ZOHAIB ZAKA                                                         ZAID SHAHID                          DILZAIB  ID :                           BCB-23S-008                                  BCB-23S-030                                 BCB-23S-007 PRESENTATION :     artificial intelligence</dc:title>
  <dc:creator>ZO HAIB</dc:creator>
  <cp:lastModifiedBy>zohaib zohaib</cp:lastModifiedBy>
  <cp:revision>9</cp:revision>
  <dcterms:modified xsi:type="dcterms:W3CDTF">2024-06-07T17:22:54Z</dcterms:modified>
</cp:coreProperties>
</file>