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bject_dete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ocal_binary_pattern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5rysk51txQ" TargetMode="External"/><Relationship Id="rId2" Type="http://schemas.openxmlformats.org/officeDocument/2006/relationships/hyperlink" Target="https://www.youtube.com/watch?v=L0JkjIwz2I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2F307-9CE9-4FF2-974B-29375F425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245691"/>
          </a:xfrm>
        </p:spPr>
        <p:txBody>
          <a:bodyPr/>
          <a:lstStyle/>
          <a:p>
            <a:pPr algn="ctr"/>
            <a:r>
              <a:rPr lang="en-US" dirty="0"/>
              <a:t>Face detection using python</a:t>
            </a:r>
          </a:p>
        </p:txBody>
      </p:sp>
    </p:spTree>
    <p:extLst>
      <p:ext uri="{BB962C8B-B14F-4D97-AF65-F5344CB8AC3E}">
        <p14:creationId xmlns:p14="http://schemas.microsoft.com/office/powerpoint/2010/main" val="1780744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2B9E-A91E-4528-A5B3-D592FAE6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FACE DETECTION?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41831-095D-4548-A04A-264212912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Google Sans" panose="020B0503030502040204" pitchFamily="34" charset="0"/>
              </a:rPr>
              <a:t>Face detection is a computer vision technology that helps to locate/visualize human faces in digital images. This technique is a specific use case of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Google Sans" panose="020B0503030502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 detection technology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oogle Sans" panose="020B0503030502040204" pitchFamily="34" charset="0"/>
              </a:rPr>
              <a:t> that deals with detecting instances of semantic objects of a certain class (such as humans, buildings or cars) in digital images and videos. With the advent of technology, face detection has gained a lot of importance especially in fields like photography, security, and marketing.</a:t>
            </a:r>
            <a:endParaRPr lang="en-US" sz="2400" dirty="0">
              <a:solidFill>
                <a:schemeClr val="tx1"/>
              </a:solidFill>
              <a:latin typeface="Google Sans" panose="020B05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80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845E4-54E5-4071-AF63-6CBDA3AEA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FDE45-9A7B-4486-8C80-4B7AC1A5B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Google Sans" panose="020B0503030502040204" pitchFamily="34" charset="0"/>
              </a:rPr>
              <a:t>Hands-on knowledge of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Google Sans" panose="020B0503030502040204" pitchFamily="34" charset="0"/>
              </a:rPr>
              <a:t>Numpy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oogle Sans" panose="020B0503030502040204" pitchFamily="34" charset="0"/>
              </a:rPr>
              <a:t> and Matplotlib is essential before working on the concepts of OpenCV. Make sure that you have the following packages installed and running before installing OpenCV.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Google Sans" panose="020B0503030502040204" pitchFamily="34" charset="0"/>
              </a:rPr>
              <a:t>Numpy</a:t>
            </a:r>
            <a:endParaRPr lang="en-US" sz="2400" dirty="0">
              <a:solidFill>
                <a:schemeClr val="tx1"/>
              </a:solidFill>
              <a:latin typeface="Google Sans" panose="020B0503030502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Google Sans" panose="020B0503030502040204" pitchFamily="34" charset="0"/>
              </a:rPr>
              <a:t>Matplotlib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Google Sans" panose="020B0503030502040204" pitchFamily="34" charset="0"/>
              </a:rPr>
              <a:t>OpenCV</a:t>
            </a:r>
          </a:p>
        </p:txBody>
      </p:sp>
    </p:spTree>
    <p:extLst>
      <p:ext uri="{BB962C8B-B14F-4D97-AF65-F5344CB8AC3E}">
        <p14:creationId xmlns:p14="http://schemas.microsoft.com/office/powerpoint/2010/main" val="387487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73640-A14E-432B-A483-16934692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2F7BE-FA9D-4791-A6B7-6B770E1BC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solidFill>
                  <a:schemeClr val="tx1"/>
                </a:solidFill>
                <a:latin typeface="Google Sans" panose="020B0503030502040204" pitchFamily="34" charset="0"/>
              </a:rPr>
              <a:t>OpenCV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chemeClr val="tx1"/>
                </a:solidFill>
                <a:latin typeface="Google Sans" panose="020B0503030502040204" pitchFamily="34" charset="0"/>
              </a:rPr>
              <a:t>Pip install </a:t>
            </a:r>
            <a:r>
              <a:rPr lang="en-US" sz="1800" dirty="0" err="1">
                <a:solidFill>
                  <a:schemeClr val="tx1"/>
                </a:solidFill>
                <a:latin typeface="Google Sans" panose="020B0503030502040204" pitchFamily="34" charset="0"/>
              </a:rPr>
              <a:t>opencv</a:t>
            </a:r>
            <a:r>
              <a:rPr lang="en-US" sz="1800" dirty="0">
                <a:solidFill>
                  <a:schemeClr val="tx1"/>
                </a:solidFill>
                <a:latin typeface="Google Sans" panose="020B0503030502040204" pitchFamily="34" charset="0"/>
              </a:rPr>
              <a:t>-python</a:t>
            </a:r>
          </a:p>
          <a:p>
            <a:pPr lvl="1"/>
            <a:r>
              <a:rPr lang="en-US" sz="2400" dirty="0" err="1">
                <a:solidFill>
                  <a:schemeClr val="tx1"/>
                </a:solidFill>
                <a:latin typeface="Google Sans" panose="020B0503030502040204" pitchFamily="34" charset="0"/>
              </a:rPr>
              <a:t>Numpy</a:t>
            </a:r>
            <a:endParaRPr lang="en-US" sz="2400" dirty="0">
              <a:solidFill>
                <a:schemeClr val="tx1"/>
              </a:solidFill>
              <a:latin typeface="Google Sans" panose="020B0503030502040204" pitchFamily="34" charset="0"/>
            </a:endParaRPr>
          </a:p>
          <a:p>
            <a:pPr marL="324000" lvl="1" indent="0">
              <a:buNone/>
            </a:pPr>
            <a:r>
              <a:rPr lang="en-US" sz="1800" dirty="0">
                <a:solidFill>
                  <a:schemeClr val="tx1"/>
                </a:solidFill>
                <a:latin typeface="Google Sans" panose="020B0503030502040204" pitchFamily="34" charset="0"/>
              </a:rPr>
              <a:t>Pip install </a:t>
            </a:r>
            <a:r>
              <a:rPr lang="en-US" sz="1800" dirty="0" err="1">
                <a:solidFill>
                  <a:schemeClr val="tx1"/>
                </a:solidFill>
                <a:latin typeface="Google Sans" panose="020B0503030502040204" pitchFamily="34" charset="0"/>
              </a:rPr>
              <a:t>numpy</a:t>
            </a:r>
            <a:endParaRPr lang="en-US" sz="1800" dirty="0">
              <a:solidFill>
                <a:schemeClr val="tx1"/>
              </a:solidFill>
              <a:latin typeface="Google Sans" panose="020B0503030502040204" pitchFamily="34" charset="0"/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  <a:latin typeface="Google Sans" panose="020B0503030502040204" pitchFamily="34" charset="0"/>
              </a:rPr>
              <a:t>Matplotlib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chemeClr val="tx1"/>
                </a:solidFill>
                <a:latin typeface="Google Sans" panose="020B0503030502040204" pitchFamily="34" charset="0"/>
              </a:rPr>
              <a:t>Pip install matplotlib</a:t>
            </a:r>
            <a:br>
              <a:rPr lang="en-US" sz="2400" dirty="0">
                <a:solidFill>
                  <a:schemeClr val="tx1"/>
                </a:solidFill>
                <a:latin typeface="Google Sans" panose="020B0503030502040204" pitchFamily="34" charset="0"/>
              </a:rPr>
            </a:br>
            <a:endParaRPr lang="en-US" sz="2400" dirty="0">
              <a:solidFill>
                <a:schemeClr val="tx1"/>
              </a:solidFill>
              <a:latin typeface="Google Sans" panose="020B05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87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F42D0-B1F1-46B6-90D0-F1C31EAD2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A3019-D209-4E46-B9A1-4617AD98B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0" i="0" dirty="0">
                <a:solidFill>
                  <a:schemeClr val="tx1"/>
                </a:solidFill>
                <a:effectLst/>
                <a:latin typeface="Google Sans" panose="020B0503030502040204" pitchFamily="34" charset="0"/>
              </a:rPr>
              <a:t>Face detection is performed by using classifiers. A classifier is essentially an algorithm that decides whether a given image is positive(face) or negative(not a face). A classifier needs to be trained on thousands of images with and without faces. Fortunately, OpenCV already has two pre-trained face detection classifiers, which can readily be used in a program. The two classifiers are:</a:t>
            </a:r>
          </a:p>
          <a:p>
            <a:pPr>
              <a:lnSpc>
                <a:spcPct val="150000"/>
              </a:lnSpc>
            </a:pPr>
            <a:r>
              <a:rPr lang="en-US" sz="2200" dirty="0" err="1">
                <a:solidFill>
                  <a:schemeClr val="tx1"/>
                </a:solidFill>
                <a:latin typeface="Google Sans" panose="020B0503030502040204" pitchFamily="34" charset="0"/>
              </a:rPr>
              <a:t>Haar</a:t>
            </a:r>
            <a:r>
              <a:rPr lang="en-US" sz="2200" dirty="0">
                <a:solidFill>
                  <a:schemeClr val="tx1"/>
                </a:solidFill>
                <a:latin typeface="Google Sans" panose="020B0503030502040204" pitchFamily="34" charset="0"/>
              </a:rPr>
              <a:t> Classifier</a:t>
            </a:r>
          </a:p>
          <a:p>
            <a:pPr>
              <a:lnSpc>
                <a:spcPct val="150000"/>
              </a:lnSpc>
            </a:pPr>
            <a:r>
              <a:rPr lang="en-US" sz="2200" b="0" i="0" dirty="0">
                <a:solidFill>
                  <a:schemeClr val="tx1"/>
                </a:solidFill>
                <a:effectLst/>
                <a:latin typeface="Google Sans" panose="020B0503030502040204" pitchFamily="34" charset="0"/>
              </a:rPr>
              <a:t>Local Binary Pattern (</a:t>
            </a:r>
            <a:r>
              <a:rPr lang="en-US" sz="2200" b="0" i="0" u="none" strike="noStrike" dirty="0">
                <a:solidFill>
                  <a:schemeClr val="tx1"/>
                </a:solidFill>
                <a:effectLst/>
                <a:latin typeface="Google Sans" panose="020B0503030502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LBP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Google Sans" panose="020B0503030502040204" pitchFamily="34" charset="0"/>
              </a:rPr>
              <a:t>) classifier.</a:t>
            </a:r>
          </a:p>
        </p:txBody>
      </p:sp>
    </p:spTree>
    <p:extLst>
      <p:ext uri="{BB962C8B-B14F-4D97-AF65-F5344CB8AC3E}">
        <p14:creationId xmlns:p14="http://schemas.microsoft.com/office/powerpoint/2010/main" val="75423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B25A5-EEC9-480C-B466-127BB0B4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Haar</a:t>
            </a:r>
            <a:r>
              <a:rPr lang="en-US" dirty="0"/>
              <a:t> cascades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E5720-8067-4B34-84F4-D07B49089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Google Sans" panose="020B0503030502040204" pitchFamily="34" charset="0"/>
              </a:rPr>
              <a:t>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oogle Sans" panose="020B0503030502040204" pitchFamily="34" charset="0"/>
              </a:rPr>
              <a:t>roposed by Paul Viola and Michael Jones in 2001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Google Sans" panose="020B0503030502040204" pitchFamily="34" charset="0"/>
              </a:rPr>
              <a:t>It is a machine learning based approach where a cascade is trained from a lot of positive and negative images. It is then used to detect objects in other images.</a:t>
            </a:r>
            <a:endParaRPr lang="en-US" sz="2400" dirty="0">
              <a:solidFill>
                <a:srgbClr val="000000"/>
              </a:solidFill>
              <a:latin typeface="Google Sans" panose="020B0503030502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Google Sans" panose="020B0503030502040204" pitchFamily="34" charset="0"/>
              </a:rPr>
              <a:t>Visualization: </a:t>
            </a:r>
            <a:r>
              <a:rPr lang="en-US" sz="2400" dirty="0">
                <a:solidFill>
                  <a:srgbClr val="000000"/>
                </a:solidFill>
                <a:latin typeface="Google Sans" panose="020B0503030502040204" pitchFamily="34" charset="0"/>
                <a:hlinkClick r:id="rId2"/>
              </a:rPr>
              <a:t>https://www.youtube.com/watch?v=L0JkjIwz2II</a:t>
            </a:r>
            <a:endParaRPr lang="en-US" sz="2400" dirty="0">
              <a:solidFill>
                <a:srgbClr val="000000"/>
              </a:solidFill>
              <a:latin typeface="Google Sans" panose="020B0503030502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Google Sans" panose="020B0503030502040204" pitchFamily="34" charset="0"/>
              </a:rPr>
              <a:t>Explanation: </a:t>
            </a:r>
            <a:r>
              <a:rPr lang="en-US" sz="2400" dirty="0">
                <a:solidFill>
                  <a:srgbClr val="000000"/>
                </a:solidFill>
                <a:latin typeface="Google Sans" panose="020B0503030502040204" pitchFamily="34" charset="0"/>
                <a:hlinkClick r:id="rId3"/>
              </a:rPr>
              <a:t>https://www.youtube.com/watch?v=F5rysk51txQ</a:t>
            </a:r>
            <a:endParaRPr lang="en-US" sz="2400" dirty="0">
              <a:latin typeface="Google Sans" panose="020B05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01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5CADF-DC19-4EEB-A1FD-8F95316C6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Features extraction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F6564EB-AF02-43D1-B942-FF1856783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3404068"/>
            <a:ext cx="4962525" cy="15631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36CFB-D214-4E39-849C-30D133B84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  <a:latin typeface="Google Sans" panose="020B0503030502040204" pitchFamily="34" charset="0"/>
              </a:rPr>
              <a:t>T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Google Sans" panose="020B0503030502040204" pitchFamily="34" charset="0"/>
              </a:rPr>
              <a:t>he classifier begins by extracting </a:t>
            </a:r>
            <a:r>
              <a:rPr lang="en-US" sz="2200" b="0" i="0" dirty="0" err="1">
                <a:solidFill>
                  <a:schemeClr val="tx1"/>
                </a:solidFill>
                <a:effectLst/>
                <a:latin typeface="Google Sans" panose="020B0503030502040204" pitchFamily="34" charset="0"/>
              </a:rPr>
              <a:t>Haar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Google Sans" panose="020B0503030502040204" pitchFamily="34" charset="0"/>
              </a:rPr>
              <a:t> features from each image. </a:t>
            </a:r>
            <a:r>
              <a:rPr lang="en-US" sz="2200" b="0" i="0" dirty="0" err="1">
                <a:solidFill>
                  <a:schemeClr val="tx1"/>
                </a:solidFill>
                <a:effectLst/>
                <a:latin typeface="Google Sans" panose="020B0503030502040204" pitchFamily="34" charset="0"/>
              </a:rPr>
              <a:t>Haar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Google Sans" panose="020B0503030502040204" pitchFamily="34" charset="0"/>
              </a:rPr>
              <a:t> Features are kind of convolution kernels which primarily detect whether a suitable feature is present on an image or not. Some examples of </a:t>
            </a:r>
            <a:r>
              <a:rPr lang="en-US" sz="2200" b="0" i="0" dirty="0" err="1">
                <a:solidFill>
                  <a:schemeClr val="tx1"/>
                </a:solidFill>
                <a:effectLst/>
                <a:latin typeface="Google Sans" panose="020B0503030502040204" pitchFamily="34" charset="0"/>
              </a:rPr>
              <a:t>Haar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Google Sans" panose="020B0503030502040204" pitchFamily="34" charset="0"/>
              </a:rPr>
              <a:t> features are mentioned below:</a:t>
            </a:r>
            <a:endParaRPr lang="en-US" sz="2200" dirty="0">
              <a:solidFill>
                <a:schemeClr val="tx1"/>
              </a:solidFill>
              <a:latin typeface="Google Sans" panose="020B05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778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AFBA-ED9B-43CA-B91E-1431027CD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Features extraction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indoor, posing&#10;&#10;Description automatically generated">
            <a:extLst>
              <a:ext uri="{FF2B5EF4-FFF2-40B4-BE49-F238E27FC236}">
                <a16:creationId xmlns:a16="http://schemas.microsoft.com/office/drawing/2014/main" id="{CBE873BF-F5B6-40F1-A81E-BE1EA41EA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3373052"/>
            <a:ext cx="4962525" cy="162522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58C06-0E7C-4095-BB19-B6F4A2F53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200" b="0" i="0" dirty="0">
                <a:solidFill>
                  <a:schemeClr val="tx1"/>
                </a:solidFill>
                <a:effectLst/>
                <a:latin typeface="Google Sans" panose="020B0503030502040204" pitchFamily="34" charset="0"/>
              </a:rPr>
              <a:t>These </a:t>
            </a:r>
            <a:r>
              <a:rPr lang="en-US" sz="2200" b="0" i="0" dirty="0" err="1">
                <a:solidFill>
                  <a:schemeClr val="tx1"/>
                </a:solidFill>
                <a:effectLst/>
                <a:latin typeface="Google Sans" panose="020B0503030502040204" pitchFamily="34" charset="0"/>
              </a:rPr>
              <a:t>Haar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Google Sans" panose="020B0503030502040204" pitchFamily="34" charset="0"/>
              </a:rPr>
              <a:t> Features are like windows and are placed upon images to compute a single feature. The feature is essentially a single value obtained by subtracting sum of pixels under the white rectangle from sum of pixels under the black rectangle.. The process can be easily visualized in the example below.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Google Sans" panose="020B05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784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FD15-56F5-4470-A555-29C7F0632B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Let’s jump on to the code!!!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035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422</TotalTime>
  <Words>406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Gill Sans MT</vt:lpstr>
      <vt:lpstr>Google Sans</vt:lpstr>
      <vt:lpstr>Wingdings 2</vt:lpstr>
      <vt:lpstr>Dividend</vt:lpstr>
      <vt:lpstr>Face detection using python</vt:lpstr>
      <vt:lpstr>WHAT IS FACE DETECTION?</vt:lpstr>
      <vt:lpstr>Pre-requisites</vt:lpstr>
      <vt:lpstr>installations</vt:lpstr>
      <vt:lpstr>Methodology?</vt:lpstr>
      <vt:lpstr>Haar cascades classifier</vt:lpstr>
      <vt:lpstr>Features extraction</vt:lpstr>
      <vt:lpstr>Features extraction</vt:lpstr>
      <vt:lpstr>Let’s jump on to the code!!!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 using python</dc:title>
  <dc:creator>ZOHAIR ABBAS - 19688</dc:creator>
  <cp:lastModifiedBy>ZOHAIR ABBAS - 19688</cp:lastModifiedBy>
  <cp:revision>1</cp:revision>
  <dcterms:created xsi:type="dcterms:W3CDTF">2021-08-27T08:16:10Z</dcterms:created>
  <dcterms:modified xsi:type="dcterms:W3CDTF">2021-08-27T15:18:28Z</dcterms:modified>
</cp:coreProperties>
</file>