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1"/>
  </p:notesMasterIdLst>
  <p:handoutMasterIdLst>
    <p:handoutMasterId r:id="rId12"/>
  </p:handoutMasterIdLst>
  <p:sldIdLst>
    <p:sldId id="259" r:id="rId2"/>
    <p:sldId id="268" r:id="rId3"/>
    <p:sldId id="270" r:id="rId4"/>
    <p:sldId id="271" r:id="rId5"/>
    <p:sldId id="265" r:id="rId6"/>
    <p:sldId id="267" r:id="rId7"/>
    <p:sldId id="269" r:id="rId8"/>
    <p:sldId id="266" r:id="rId9"/>
    <p:sldId id="264" r:id="rId10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1AF29B"/>
    <a:srgbClr val="027AFE"/>
    <a:srgbClr val="EFFFFF"/>
    <a:srgbClr val="D2FEFD"/>
    <a:srgbClr val="033FFD"/>
    <a:srgbClr val="FF0162"/>
    <a:srgbClr val="FCD904"/>
    <a:srgbClr val="FF8415"/>
    <a:srgbClr val="D66600"/>
    <a:srgbClr val="DE6A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0693" autoAdjust="0"/>
    <p:restoredTop sz="94660"/>
  </p:normalViewPr>
  <p:slideViewPr>
    <p:cSldViewPr>
      <p:cViewPr>
        <p:scale>
          <a:sx n="60" d="100"/>
          <a:sy n="60" d="100"/>
        </p:scale>
        <p:origin x="-1686" y="-4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-1716" y="-108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6702388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smtClean="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smtClean="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96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 smtClean="0"/>
              <a:t>Click to edit Master text styles</a:t>
            </a:r>
          </a:p>
          <a:p>
            <a:pPr lvl="1"/>
            <a:r>
              <a:rPr lang="ru-RU" noProof="0" smtClean="0"/>
              <a:t>Second level</a:t>
            </a:r>
          </a:p>
          <a:p>
            <a:pPr lvl="2"/>
            <a:r>
              <a:rPr lang="ru-RU" noProof="0" smtClean="0"/>
              <a:t>Third level</a:t>
            </a:r>
          </a:p>
          <a:p>
            <a:pPr lvl="3"/>
            <a:r>
              <a:rPr lang="ru-RU" noProof="0" smtClean="0"/>
              <a:t>Fourth level</a:t>
            </a:r>
          </a:p>
          <a:p>
            <a:pPr lvl="4"/>
            <a:r>
              <a:rPr lang="ru-RU" noProof="0" smtClean="0"/>
              <a:t>Fifth level</a:t>
            </a:r>
          </a:p>
        </p:txBody>
      </p:sp>
      <p:sp>
        <p:nvSpPr>
          <p:cNvPr id="696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smtClean="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96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smtClean="0"/>
            </a:lvl1pPr>
          </a:lstStyle>
          <a:p>
            <a:pPr>
              <a:defRPr/>
            </a:pPr>
            <a:fld id="{2DCCD2CF-2C2D-41EB-B08C-381AE2F9FF0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6871759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4EEF0-7550-429C-B311-AD92D74C1588}" type="datetimeFigureOut">
              <a:rPr lang="he-IL" smtClean="0"/>
              <a:pPr/>
              <a:t>כ"א/תשרי/תשפ"ב</a:t>
            </a:fld>
            <a:endParaRPr lang="he-IL"/>
          </a:p>
        </p:txBody>
      </p:sp>
      <p:sp>
        <p:nvSpPr>
          <p:cNvPr id="5" name="מציין מיקום של כותרת תחתונה 4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37174-A5A1-4C9B-9CD3-B0ACEAF619F5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  <p:transition>
    <p:pull dir="l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4EEF0-7550-429C-B311-AD92D74C1588}" type="datetimeFigureOut">
              <a:rPr lang="he-IL" smtClean="0"/>
              <a:pPr/>
              <a:t>כ"א/תשרי/תשפ"ב</a:t>
            </a:fld>
            <a:endParaRPr lang="he-IL"/>
          </a:p>
        </p:txBody>
      </p:sp>
      <p:sp>
        <p:nvSpPr>
          <p:cNvPr id="5" name="מציין מיקום של כותרת תחתונה 4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37174-A5A1-4C9B-9CD3-B0ACEAF619F5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  <p:transition>
    <p:pull dir="l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4EEF0-7550-429C-B311-AD92D74C1588}" type="datetimeFigureOut">
              <a:rPr lang="he-IL" smtClean="0"/>
              <a:pPr/>
              <a:t>כ"א/תשרי/תשפ"ב</a:t>
            </a:fld>
            <a:endParaRPr lang="he-IL"/>
          </a:p>
        </p:txBody>
      </p:sp>
      <p:sp>
        <p:nvSpPr>
          <p:cNvPr id="5" name="מציין מיקום של כותרת תחתונה 4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37174-A5A1-4C9B-9CD3-B0ACEAF619F5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  <p:transition>
    <p:pull dir="l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4EEF0-7550-429C-B311-AD92D74C1588}" type="datetimeFigureOut">
              <a:rPr lang="he-IL" smtClean="0"/>
              <a:pPr/>
              <a:t>כ"א/תשרי/תשפ"ב</a:t>
            </a:fld>
            <a:endParaRPr lang="he-IL"/>
          </a:p>
        </p:txBody>
      </p:sp>
      <p:sp>
        <p:nvSpPr>
          <p:cNvPr id="5" name="מציין מיקום של כותרת תחתונה 4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37174-A5A1-4C9B-9CD3-B0ACEAF619F5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  <p:transition>
    <p:pull dir="l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4EEF0-7550-429C-B311-AD92D74C1588}" type="datetimeFigureOut">
              <a:rPr lang="he-IL" smtClean="0"/>
              <a:pPr/>
              <a:t>כ"א/תשרי/תשפ"ב</a:t>
            </a:fld>
            <a:endParaRPr lang="he-IL"/>
          </a:p>
        </p:txBody>
      </p:sp>
      <p:sp>
        <p:nvSpPr>
          <p:cNvPr id="5" name="מציין מיקום של כותרת תחתונה 4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37174-A5A1-4C9B-9CD3-B0ACEAF619F5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  <p:transition>
    <p:pull dir="l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4EEF0-7550-429C-B311-AD92D74C1588}" type="datetimeFigureOut">
              <a:rPr lang="he-IL" smtClean="0"/>
              <a:pPr/>
              <a:t>כ"א/תשרי/תשפ"ב</a:t>
            </a:fld>
            <a:endParaRPr lang="he-IL"/>
          </a:p>
        </p:txBody>
      </p:sp>
      <p:sp>
        <p:nvSpPr>
          <p:cNvPr id="6" name="מציין מיקום של כותרת תחתונה 5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37174-A5A1-4C9B-9CD3-B0ACEAF619F5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  <p:transition>
    <p:pull dir="l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4EEF0-7550-429C-B311-AD92D74C1588}" type="datetimeFigureOut">
              <a:rPr lang="he-IL" smtClean="0"/>
              <a:pPr/>
              <a:t>כ"א/תשרי/תשפ"ב</a:t>
            </a:fld>
            <a:endParaRPr lang="he-IL"/>
          </a:p>
        </p:txBody>
      </p:sp>
      <p:sp>
        <p:nvSpPr>
          <p:cNvPr id="8" name="מציין מיקום של כותרת תחתונה 7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37174-A5A1-4C9B-9CD3-B0ACEAF619F5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  <p:transition>
    <p:pull dir="l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4EEF0-7550-429C-B311-AD92D74C1588}" type="datetimeFigureOut">
              <a:rPr lang="he-IL" smtClean="0"/>
              <a:pPr/>
              <a:t>כ"א/תשרי/תשפ"ב</a:t>
            </a:fld>
            <a:endParaRPr lang="he-IL"/>
          </a:p>
        </p:txBody>
      </p:sp>
      <p:sp>
        <p:nvSpPr>
          <p:cNvPr id="4" name="מציין מיקום של כותרת תחתונה 3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37174-A5A1-4C9B-9CD3-B0ACEAF619F5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  <p:transition>
    <p:pull dir="l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4EEF0-7550-429C-B311-AD92D74C1588}" type="datetimeFigureOut">
              <a:rPr lang="he-IL" smtClean="0"/>
              <a:pPr/>
              <a:t>כ"א/תשרי/תשפ"ב</a:t>
            </a:fld>
            <a:endParaRPr lang="he-IL"/>
          </a:p>
        </p:txBody>
      </p:sp>
      <p:sp>
        <p:nvSpPr>
          <p:cNvPr id="3" name="מציין מיקום של כותרת תחתונה 2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37174-A5A1-4C9B-9CD3-B0ACEAF619F5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  <p:transition>
    <p:pull dir="l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4EEF0-7550-429C-B311-AD92D74C1588}" type="datetimeFigureOut">
              <a:rPr lang="he-IL" smtClean="0"/>
              <a:pPr/>
              <a:t>כ"א/תשרי/תשפ"ב</a:t>
            </a:fld>
            <a:endParaRPr lang="he-IL"/>
          </a:p>
        </p:txBody>
      </p:sp>
      <p:sp>
        <p:nvSpPr>
          <p:cNvPr id="6" name="מציין מיקום של כותרת תחתונה 5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37174-A5A1-4C9B-9CD3-B0ACEAF619F5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  <p:transition>
    <p:pull dir="l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4EEF0-7550-429C-B311-AD92D74C1588}" type="datetimeFigureOut">
              <a:rPr lang="he-IL" smtClean="0"/>
              <a:pPr/>
              <a:t>כ"א/תשרי/תשפ"ב</a:t>
            </a:fld>
            <a:endParaRPr lang="he-IL"/>
          </a:p>
        </p:txBody>
      </p:sp>
      <p:sp>
        <p:nvSpPr>
          <p:cNvPr id="6" name="מציין מיקום של כותרת תחתונה 5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37174-A5A1-4C9B-9CD3-B0ACEAF619F5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  <p:transition>
    <p:pull dir="l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54EEF0-7550-429C-B311-AD92D74C1588}" type="datetimeFigureOut">
              <a:rPr lang="he-IL" smtClean="0"/>
              <a:pPr/>
              <a:t>כ"א/תשרי/תשפ"ב</a:t>
            </a:fld>
            <a:endParaRPr lang="he-IL"/>
          </a:p>
        </p:txBody>
      </p:sp>
      <p:sp>
        <p:nvSpPr>
          <p:cNvPr id="5" name="מציין מיקום של כותרת תחתונה 4" hidden="1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437174-A5A1-4C9B-9CD3-B0ACEAF619F5}" type="slidenum">
              <a:rPr lang="he-IL" smtClean="0"/>
              <a:pPr/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>
    <p:pull dir="ld"/>
  </p:transition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0" y="1714488"/>
            <a:ext cx="9144000" cy="3227401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b="1" dirty="0" smtClean="0"/>
              <a:t>Robotics in-hand control</a:t>
            </a:r>
            <a:br>
              <a:rPr lang="en-US" b="1" dirty="0" smtClean="0"/>
            </a:br>
            <a:r>
              <a:rPr lang="en-US" b="1" dirty="0" smtClean="0"/>
              <a:t>by vibrations</a:t>
            </a:r>
            <a:endParaRPr lang="he-IL" b="1" dirty="0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0" y="4857784"/>
            <a:ext cx="9144000" cy="857232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Zohar Franco</a:t>
            </a:r>
            <a:endParaRPr lang="he-IL" sz="2800" b="1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6" name="תמונה 5" descr="hand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285784" y="-142900"/>
            <a:ext cx="3214710" cy="1913518"/>
          </a:xfrm>
          <a:prstGeom prst="rect">
            <a:avLst/>
          </a:prstGeom>
        </p:spPr>
      </p:pic>
      <p:sp>
        <p:nvSpPr>
          <p:cNvPr id="7" name="מלבן 6"/>
          <p:cNvSpPr/>
          <p:nvPr/>
        </p:nvSpPr>
        <p:spPr>
          <a:xfrm>
            <a:off x="0" y="5857868"/>
            <a:ext cx="9144000" cy="1000132"/>
          </a:xfrm>
          <a:prstGeom prst="rect">
            <a:avLst/>
          </a:prstGeom>
          <a:solidFill>
            <a:srgbClr val="1AF29B"/>
          </a:solidFill>
          <a:ln>
            <a:noFill/>
          </a:ln>
          <a:effectLst>
            <a:outerShdw blurRad="50800" dist="25400" dir="16200000" algn="ctr" rotWithShape="0">
              <a:schemeClr val="bg1">
                <a:alpha val="2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" name="Footer Placeholder 3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/>
          <p:cNvSpPr/>
          <p:nvPr/>
        </p:nvSpPr>
        <p:spPr>
          <a:xfrm>
            <a:off x="0" y="0"/>
            <a:ext cx="9144000" cy="1714488"/>
          </a:xfrm>
          <a:prstGeom prst="rect">
            <a:avLst/>
          </a:prstGeom>
          <a:solidFill>
            <a:srgbClr val="027AFE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The research</a:t>
            </a:r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57158" y="2214554"/>
            <a:ext cx="8358246" cy="5472114"/>
          </a:xfrm>
        </p:spPr>
        <p:txBody>
          <a:bodyPr>
            <a:normAutofit/>
          </a:bodyPr>
          <a:lstStyle/>
          <a:p>
            <a:pPr algn="l" rtl="0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sz="2400" dirty="0" smtClean="0"/>
              <a:t>The study is led by Noam Nahum</a:t>
            </a:r>
          </a:p>
          <a:p>
            <a:pPr algn="l" rtl="0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sz="2400" dirty="0" smtClean="0"/>
              <a:t>Robotics laboratory - Dr. Avishai Sintov.</a:t>
            </a:r>
          </a:p>
          <a:p>
            <a:pPr algn="l" rtl="0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sz="2400" dirty="0" smtClean="0"/>
              <a:t>In-hand manipulations is a field in robotics. It has many uses in variety of industries.</a:t>
            </a:r>
          </a:p>
          <a:p>
            <a:pPr algn="l" rtl="0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sz="2400" dirty="0" smtClean="0"/>
              <a:t>Today, most of the solutions are complex and sophisticated hands at high prices.</a:t>
            </a:r>
          </a:p>
          <a:p>
            <a:pPr algn="l" rtl="0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sz="2400" dirty="0" smtClean="0"/>
              <a:t>Way to enable in-hand manipulations using a </a:t>
            </a:r>
            <a:r>
              <a:rPr lang="en-US" sz="2400" dirty="0" smtClean="0"/>
              <a:t>simple hand</a:t>
            </a:r>
            <a:r>
              <a:rPr lang="en-US" sz="2400" dirty="0" smtClean="0"/>
              <a:t>.</a:t>
            </a:r>
          </a:p>
        </p:txBody>
      </p:sp>
      <p:pic>
        <p:nvPicPr>
          <p:cNvPr id="10" name="תמונה 9" descr="hand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20885602">
            <a:off x="6653418" y="-133184"/>
            <a:ext cx="2424532" cy="2424532"/>
          </a:xfrm>
          <a:prstGeom prst="rect">
            <a:avLst/>
          </a:prstGeom>
        </p:spPr>
      </p:pic>
      <p:sp>
        <p:nvSpPr>
          <p:cNvPr id="5" name="Footer Placeholder 4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ate Placeholder 5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/>
          <p:cNvSpPr/>
          <p:nvPr/>
        </p:nvSpPr>
        <p:spPr>
          <a:xfrm>
            <a:off x="0" y="0"/>
            <a:ext cx="9144000" cy="1714488"/>
          </a:xfrm>
          <a:prstGeom prst="rect">
            <a:avLst/>
          </a:prstGeom>
          <a:solidFill>
            <a:srgbClr val="027AFE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The research solution </a:t>
            </a:r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404754" y="2376486"/>
            <a:ext cx="8358246" cy="5472114"/>
          </a:xfrm>
        </p:spPr>
        <p:txBody>
          <a:bodyPr>
            <a:normAutofit/>
          </a:bodyPr>
          <a:lstStyle/>
          <a:p>
            <a:pPr algn="l" rtl="0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sz="2400" dirty="0" smtClean="0"/>
              <a:t>Vibration motor and simple hand.</a:t>
            </a:r>
          </a:p>
          <a:p>
            <a:pPr algn="l" rtl="0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sz="2400" dirty="0" smtClean="0"/>
              <a:t>Robotics vibrations -</a:t>
            </a:r>
            <a:r>
              <a:rPr lang="en-US" sz="2400" dirty="0" smtClean="0"/>
              <a:t> allows in-hand control.</a:t>
            </a:r>
            <a:endParaRPr lang="en-US" sz="2400" dirty="0" smtClean="0"/>
          </a:p>
          <a:p>
            <a:pPr algn="l" rtl="0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sz="2400" dirty="0" smtClean="0"/>
              <a:t>Use finger vibrations for credit card repositioning.</a:t>
            </a:r>
          </a:p>
          <a:p>
            <a:pPr algn="l" rtl="0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sz="2400" dirty="0" smtClean="0"/>
              <a:t>Ability of </a:t>
            </a:r>
            <a:r>
              <a:rPr lang="en-US" sz="2400" dirty="0" smtClean="0"/>
              <a:t>in-hand control  </a:t>
            </a:r>
            <a:r>
              <a:rPr lang="en-US" sz="2400" dirty="0" smtClean="0"/>
              <a:t>of </a:t>
            </a:r>
            <a:r>
              <a:rPr lang="en-US" sz="2400" dirty="0" smtClean="0"/>
              <a:t>different objects </a:t>
            </a:r>
            <a:r>
              <a:rPr lang="en-US" sz="2400" dirty="0" smtClean="0"/>
              <a:t>using an inexpensive </a:t>
            </a:r>
            <a:r>
              <a:rPr lang="en-US" sz="2400" dirty="0" smtClean="0"/>
              <a:t>hand</a:t>
            </a:r>
            <a:r>
              <a:rPr lang="en-US" sz="2400" dirty="0" smtClean="0"/>
              <a:t>.</a:t>
            </a:r>
          </a:p>
          <a:p>
            <a:pPr algn="l" rtl="0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sz="2400" dirty="0" smtClean="0"/>
              <a:t>Reduces </a:t>
            </a:r>
            <a:r>
              <a:rPr lang="en-US" sz="2400" dirty="0" smtClean="0"/>
              <a:t>costs of using the ability – use in new areas.</a:t>
            </a:r>
            <a:endParaRPr lang="en-US" sz="2400" dirty="0"/>
          </a:p>
        </p:txBody>
      </p:sp>
      <p:pic>
        <p:nvPicPr>
          <p:cNvPr id="10" name="תמונה 9" descr="hand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20885602">
            <a:off x="6653418" y="-133184"/>
            <a:ext cx="2424532" cy="2424532"/>
          </a:xfrm>
          <a:prstGeom prst="rect">
            <a:avLst/>
          </a:prstGeom>
        </p:spPr>
      </p:pic>
      <p:sp>
        <p:nvSpPr>
          <p:cNvPr id="5" name="Footer Placeholder 4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ate Placeholder 5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/>
          <p:cNvSpPr/>
          <p:nvPr/>
        </p:nvSpPr>
        <p:spPr>
          <a:xfrm>
            <a:off x="0" y="0"/>
            <a:ext cx="9144000" cy="1714488"/>
          </a:xfrm>
          <a:prstGeom prst="rect">
            <a:avLst/>
          </a:prstGeom>
          <a:solidFill>
            <a:srgbClr val="027AFE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Need for research</a:t>
            </a:r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57158" y="2000240"/>
            <a:ext cx="8501122" cy="2428892"/>
          </a:xfrm>
        </p:spPr>
        <p:txBody>
          <a:bodyPr>
            <a:normAutofit/>
          </a:bodyPr>
          <a:lstStyle/>
          <a:p>
            <a:pPr marL="0" indent="0" algn="l" rtl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sz="2400" dirty="0" smtClean="0"/>
              <a:t>There was a need to find the curve of the finger. </a:t>
            </a:r>
          </a:p>
          <a:p>
            <a:pPr marL="0" indent="0" algn="l" rtl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sz="2400" dirty="0" smtClean="0"/>
              <a:t>The motor activates vibrations that affect the curve of the finger.</a:t>
            </a:r>
          </a:p>
          <a:p>
            <a:pPr marL="0" indent="0" algn="l" rtl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sz="2400" dirty="0" smtClean="0"/>
              <a:t>In order to control the in-hand manipulations, the curve must be known and analyzed.</a:t>
            </a:r>
            <a:endParaRPr lang="he-IL" sz="2400" dirty="0" smtClean="0"/>
          </a:p>
        </p:txBody>
      </p:sp>
      <p:pic>
        <p:nvPicPr>
          <p:cNvPr id="11" name="תמונה 10" descr="finger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88018" y="4429132"/>
            <a:ext cx="3755981" cy="24288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מציין מיקום תוכן 2"/>
          <p:cNvSpPr txBox="1">
            <a:spLocks/>
          </p:cNvSpPr>
          <p:nvPr/>
        </p:nvSpPr>
        <p:spPr>
          <a:xfrm>
            <a:off x="214282" y="4643446"/>
            <a:ext cx="5143536" cy="2214554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static state - constant force.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state of oscillation - curve depends on time. 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/>
          <p:cNvSpPr/>
          <p:nvPr/>
        </p:nvSpPr>
        <p:spPr>
          <a:xfrm>
            <a:off x="0" y="0"/>
            <a:ext cx="9144000" cy="1714488"/>
          </a:xfrm>
          <a:prstGeom prst="rect">
            <a:avLst/>
          </a:prstGeom>
          <a:solidFill>
            <a:srgbClr val="027AFE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Bending beams</a:t>
            </a:r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107504" y="1981200"/>
            <a:ext cx="8643998" cy="5472114"/>
          </a:xfrm>
        </p:spPr>
        <p:txBody>
          <a:bodyPr>
            <a:normAutofit/>
          </a:bodyPr>
          <a:lstStyle/>
          <a:p>
            <a:pPr algn="l" rtl="0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/>
              <a:t>The Course ‘Solid Mechanics’.</a:t>
            </a:r>
          </a:p>
          <a:p>
            <a:pPr algn="l" rtl="0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/>
              <a:t>The theory of small deformations and deflections. </a:t>
            </a:r>
          </a:p>
          <a:p>
            <a:pPr algn="l" rtl="0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/>
              <a:t>Model the finger as a harness beam. </a:t>
            </a:r>
          </a:p>
          <a:p>
            <a:pPr algn="l" rtl="0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/>
              <a:t>Calculating the curvature of the finger according to the theory.</a:t>
            </a:r>
            <a:endParaRPr lang="en-US" sz="2400" dirty="0"/>
          </a:p>
        </p:txBody>
      </p:sp>
      <p:pic>
        <p:nvPicPr>
          <p:cNvPr id="7" name="תמונה 6" descr="beam-bending-moment-equations-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4665246"/>
            <a:ext cx="3929058" cy="2192754"/>
          </a:xfrm>
          <a:prstGeom prst="rect">
            <a:avLst/>
          </a:prstGeom>
        </p:spPr>
      </p:pic>
      <p:pic>
        <p:nvPicPr>
          <p:cNvPr id="8" name="תמונה 7" descr="section_bea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6380" y="4996984"/>
            <a:ext cx="3714776" cy="1789601"/>
          </a:xfrm>
          <a:prstGeom prst="rect">
            <a:avLst/>
          </a:prstGeom>
        </p:spPr>
      </p:pic>
      <p:sp>
        <p:nvSpPr>
          <p:cNvPr id="5" name="Footer Placeholder 4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ate Placeholder 5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/>
          <p:cNvSpPr/>
          <p:nvPr/>
        </p:nvSpPr>
        <p:spPr>
          <a:xfrm>
            <a:off x="0" y="0"/>
            <a:ext cx="9144000" cy="1714488"/>
          </a:xfrm>
          <a:prstGeom prst="rect">
            <a:avLst/>
          </a:prstGeom>
          <a:solidFill>
            <a:srgbClr val="027AFE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My work</a:t>
            </a:r>
            <a:endParaRPr lang="he-IL" dirty="0">
              <a:solidFill>
                <a:schemeClr val="bg1"/>
              </a:solidFill>
            </a:endParaRPr>
          </a:p>
        </p:txBody>
      </p:sp>
      <p:pic>
        <p:nvPicPr>
          <p:cNvPr id="7" name="תמונה 6" descr="bending_beam_diffrent_section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8800" y="3857628"/>
            <a:ext cx="3505200" cy="30003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/>
          <p:cNvSpPr txBox="1"/>
          <p:nvPr/>
        </p:nvSpPr>
        <p:spPr>
          <a:xfrm>
            <a:off x="308912" y="2209800"/>
            <a:ext cx="5253688" cy="424731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74320" indent="-274320">
              <a:lnSpc>
                <a:spcPct val="125000"/>
              </a:lnSpc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•"/>
            </a:pPr>
            <a:r>
              <a:rPr lang="en-US" sz="2400" b="0" dirty="0" smtClean="0">
                <a:latin typeface="+mn-lt"/>
              </a:rPr>
              <a:t>Python program to represent a finger as a complex beam</a:t>
            </a:r>
          </a:p>
          <a:p>
            <a:pPr marL="274320" indent="-274320">
              <a:lnSpc>
                <a:spcPct val="125000"/>
              </a:lnSpc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•"/>
            </a:pPr>
            <a:r>
              <a:rPr lang="en-US" sz="2400" b="0" dirty="0" smtClean="0">
                <a:latin typeface="+mn-lt"/>
              </a:rPr>
              <a:t>Beam is  made </a:t>
            </a:r>
            <a:r>
              <a:rPr lang="en-US" sz="2400" b="0" dirty="0">
                <a:latin typeface="+mn-lt"/>
              </a:rPr>
              <a:t>of different materials with different </a:t>
            </a:r>
            <a:r>
              <a:rPr lang="en-US" sz="2400" b="0" dirty="0" smtClean="0">
                <a:latin typeface="+mn-lt"/>
              </a:rPr>
              <a:t>cross sections.</a:t>
            </a:r>
          </a:p>
          <a:p>
            <a:pPr marL="274320" indent="-274320">
              <a:lnSpc>
                <a:spcPct val="125000"/>
              </a:lnSpc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•"/>
            </a:pPr>
            <a:r>
              <a:rPr lang="en-US" sz="2400" b="0" dirty="0" smtClean="0">
                <a:solidFill>
                  <a:prstClr val="black"/>
                </a:solidFill>
                <a:latin typeface="Calibri"/>
              </a:rPr>
              <a:t>Calculates different attributes in static state.</a:t>
            </a:r>
            <a:endParaRPr lang="en-US" sz="2400" b="0" dirty="0">
              <a:latin typeface="+mn-lt"/>
            </a:endParaRPr>
          </a:p>
          <a:p>
            <a:pPr marL="274320" indent="-274320">
              <a:lnSpc>
                <a:spcPct val="125000"/>
              </a:lnSpc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•"/>
            </a:pPr>
            <a:r>
              <a:rPr lang="en-US" sz="2400" b="0" dirty="0" smtClean="0">
                <a:latin typeface="+mn-lt"/>
              </a:rPr>
              <a:t>Calculates </a:t>
            </a:r>
            <a:r>
              <a:rPr lang="en-US" sz="2400" b="0" dirty="0" smtClean="0">
                <a:latin typeface="+mn-lt"/>
              </a:rPr>
              <a:t>finger curve in static state.</a:t>
            </a:r>
            <a:endParaRPr lang="he-IL" sz="2400" b="0" dirty="0">
              <a:latin typeface="+mn-lt"/>
            </a:endParaRPr>
          </a:p>
        </p:txBody>
      </p:sp>
      <p:sp>
        <p:nvSpPr>
          <p:cNvPr id="3" name="Footer Placeholder 2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/>
          <p:cNvSpPr/>
          <p:nvPr/>
        </p:nvSpPr>
        <p:spPr>
          <a:xfrm>
            <a:off x="0" y="0"/>
            <a:ext cx="9144000" cy="1714488"/>
          </a:xfrm>
          <a:prstGeom prst="rect">
            <a:avLst/>
          </a:prstGeom>
          <a:solidFill>
            <a:srgbClr val="027AFE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Vibrations</a:t>
            </a:r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4282" y="2057400"/>
            <a:ext cx="5429288" cy="363176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74320" indent="-274320">
              <a:lnSpc>
                <a:spcPct val="125000"/>
              </a:lnSpc>
              <a:spcBef>
                <a:spcPts val="1800"/>
              </a:spcBef>
              <a:spcAft>
                <a:spcPts val="1200"/>
              </a:spcAft>
              <a:buFont typeface="Arial" pitchFamily="34" charset="0"/>
              <a:buChar char="•"/>
            </a:pPr>
            <a:r>
              <a:rPr lang="en-US" sz="2400" b="0" dirty="0" smtClean="0">
                <a:latin typeface="+mn-lt"/>
              </a:rPr>
              <a:t>The real force acting on the finger is sinusoidal force.</a:t>
            </a:r>
          </a:p>
          <a:p>
            <a:pPr marL="274320" indent="-274320">
              <a:lnSpc>
                <a:spcPct val="125000"/>
              </a:lnSpc>
              <a:spcBef>
                <a:spcPts val="1800"/>
              </a:spcBef>
              <a:spcAft>
                <a:spcPts val="1200"/>
              </a:spcAft>
              <a:buFont typeface="Arial" pitchFamily="34" charset="0"/>
              <a:buChar char="•"/>
            </a:pPr>
            <a:r>
              <a:rPr lang="en-US" sz="2400" b="0" dirty="0" smtClean="0">
                <a:latin typeface="+mn-lt"/>
              </a:rPr>
              <a:t>The behavior of the object changes completely.</a:t>
            </a:r>
          </a:p>
          <a:p>
            <a:pPr marL="274320" indent="-274320">
              <a:lnSpc>
                <a:spcPct val="125000"/>
              </a:lnSpc>
              <a:spcBef>
                <a:spcPts val="1800"/>
              </a:spcBef>
              <a:spcAft>
                <a:spcPts val="1200"/>
              </a:spcAft>
              <a:buFont typeface="Arial" pitchFamily="34" charset="0"/>
              <a:buChar char="•"/>
            </a:pPr>
            <a:r>
              <a:rPr lang="en-US" sz="2400" b="0" dirty="0" smtClean="0">
                <a:latin typeface="+mn-lt"/>
              </a:rPr>
              <a:t>The beam curve should be analyzed using the theory of oscillations.</a:t>
            </a:r>
            <a:endParaRPr lang="en-US" sz="2400" b="0" dirty="0">
              <a:latin typeface="+mn-lt"/>
            </a:endParaRPr>
          </a:p>
        </p:txBody>
      </p:sp>
      <p:pic>
        <p:nvPicPr>
          <p:cNvPr id="9" name="תמונה 8" descr="motor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8" y="4879740"/>
            <a:ext cx="3428992" cy="197825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" name="תמונה 9" descr="f(t)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6148" y="1857364"/>
            <a:ext cx="3537851" cy="285752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1" name="TextBox 10"/>
          <p:cNvSpPr txBox="1"/>
          <p:nvPr/>
        </p:nvSpPr>
        <p:spPr>
          <a:xfrm>
            <a:off x="5572132" y="2000240"/>
            <a:ext cx="1857388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 smtClean="0"/>
              <a:t>F(t) = </a:t>
            </a:r>
            <a:r>
              <a:rPr lang="en-US" sz="1400" dirty="0" err="1" smtClean="0"/>
              <a:t>Acos</a:t>
            </a:r>
            <a:r>
              <a:rPr lang="en-US" sz="1400" dirty="0" smtClean="0"/>
              <a:t>(wt)</a:t>
            </a:r>
            <a:endParaRPr lang="he-IL" sz="1400" dirty="0"/>
          </a:p>
        </p:txBody>
      </p:sp>
      <p:sp>
        <p:nvSpPr>
          <p:cNvPr id="3" name="Footer Placeholder 2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/>
          <p:cNvSpPr/>
          <p:nvPr/>
        </p:nvSpPr>
        <p:spPr>
          <a:xfrm>
            <a:off x="0" y="0"/>
            <a:ext cx="9144000" cy="1714488"/>
          </a:xfrm>
          <a:prstGeom prst="rect">
            <a:avLst/>
          </a:prstGeom>
          <a:solidFill>
            <a:srgbClr val="027AFE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Future</a:t>
            </a:r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99954" y="1731642"/>
            <a:ext cx="8358246" cy="3000396"/>
          </a:xfrm>
        </p:spPr>
        <p:txBody>
          <a:bodyPr>
            <a:normAutofit/>
          </a:bodyPr>
          <a:lstStyle/>
          <a:p>
            <a:pPr marL="0" indent="0" algn="l" rtl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en-US" sz="2400" dirty="0" smtClean="0"/>
          </a:p>
          <a:p>
            <a:pPr algn="l" rtl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/>
              <a:t>I continued the program and built its foundation to adapt to the existing situation and address time-dependent force.</a:t>
            </a:r>
          </a:p>
          <a:p>
            <a:pPr algn="l" rtl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/>
              <a:t>Until now the program can’t calculate the finger curve in </a:t>
            </a:r>
            <a:r>
              <a:rPr lang="en-US" sz="2400" dirty="0" smtClean="0"/>
              <a:t>vibrations </a:t>
            </a:r>
            <a:r>
              <a:rPr lang="en-US" sz="2400" dirty="0" smtClean="0"/>
              <a:t>dynamics</a:t>
            </a:r>
            <a:r>
              <a:rPr lang="en-US" sz="2400" dirty="0" smtClean="0"/>
              <a:t>.</a:t>
            </a:r>
            <a:endParaRPr lang="en-US" sz="2400" dirty="0" smtClean="0"/>
          </a:p>
        </p:txBody>
      </p:sp>
      <p:pic>
        <p:nvPicPr>
          <p:cNvPr id="10" name="תמונה 9" descr="hand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20885602">
            <a:off x="6653418" y="-133184"/>
            <a:ext cx="2424532" cy="2424532"/>
          </a:xfrm>
          <a:prstGeom prst="rect">
            <a:avLst/>
          </a:prstGeom>
        </p:spPr>
      </p:pic>
      <p:pic>
        <p:nvPicPr>
          <p:cNvPr id="6" name="תמונה 5" descr="bending_beam_vibration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4943" y="4724400"/>
            <a:ext cx="3829057" cy="21336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81222" y="4874206"/>
            <a:ext cx="4900378" cy="177587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indent="-2160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n-US" sz="2400" b="0" dirty="0" smtClean="0">
                <a:latin typeface="+mn-lt"/>
              </a:rPr>
              <a:t>I have to study vibrations theory </a:t>
            </a:r>
            <a:r>
              <a:rPr lang="en-US" sz="2400" b="0" dirty="0" smtClean="0">
                <a:latin typeface="+mn-lt"/>
              </a:rPr>
              <a:t>in depth and </a:t>
            </a:r>
            <a:r>
              <a:rPr lang="en-US" sz="2400" b="0" dirty="0" smtClean="0">
                <a:latin typeface="+mn-lt"/>
              </a:rPr>
              <a:t>then continue the program to find the vibrations curve.</a:t>
            </a:r>
          </a:p>
          <a:p>
            <a:endParaRPr lang="he-IL" dirty="0"/>
          </a:p>
        </p:txBody>
      </p:sp>
      <p:sp>
        <p:nvSpPr>
          <p:cNvPr id="5" name="Footer Placeholder 4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Date Placeholder 7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0" y="2643182"/>
            <a:ext cx="9144000" cy="4214818"/>
          </a:xfrm>
        </p:spPr>
        <p:txBody>
          <a:bodyPr>
            <a:normAutofit/>
          </a:bodyPr>
          <a:lstStyle/>
          <a:p>
            <a:pPr algn="ctr" rtl="0">
              <a:lnSpc>
                <a:spcPct val="125000"/>
              </a:lnSpc>
              <a:spcBef>
                <a:spcPts val="1200"/>
              </a:spcBef>
              <a:spcAft>
                <a:spcPts val="600"/>
              </a:spcAft>
              <a:buNone/>
            </a:pPr>
            <a:r>
              <a:rPr lang="en-US" sz="6000" dirty="0" smtClean="0"/>
              <a:t>Thank you</a:t>
            </a:r>
            <a:r>
              <a:rPr lang="en-US" sz="6000" dirty="0" smtClean="0">
                <a:solidFill>
                  <a:schemeClr val="bg1"/>
                </a:solidFill>
              </a:rPr>
              <a:t> You</a:t>
            </a:r>
          </a:p>
        </p:txBody>
      </p:sp>
      <p:pic>
        <p:nvPicPr>
          <p:cNvPr id="8" name="תמונה 7" descr="hand3.png"/>
          <p:cNvPicPr>
            <a:picLocks noChangeAspect="1"/>
          </p:cNvPicPr>
          <p:nvPr/>
        </p:nvPicPr>
        <p:blipFill>
          <a:blip r:embed="rId2" cstate="print">
            <a:lum bright="-10000"/>
          </a:blip>
          <a:stretch>
            <a:fillRect/>
          </a:stretch>
        </p:blipFill>
        <p:spPr>
          <a:xfrm rot="20872567">
            <a:off x="6018297" y="4197274"/>
            <a:ext cx="2857496" cy="2857496"/>
          </a:xfrm>
          <a:prstGeom prst="rect">
            <a:avLst/>
          </a:prstGeom>
        </p:spPr>
      </p:pic>
      <p:sp>
        <p:nvSpPr>
          <p:cNvPr id="4" name="Footer Placeholder 3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diamond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49624</TotalTime>
  <Words>334</Words>
  <Application>Microsoft Office PowerPoint</Application>
  <PresentationFormat>‫הצגה על המסך (4:3)</PresentationFormat>
  <Paragraphs>41</Paragraphs>
  <Slides>9</Slides>
  <Notes>0</Notes>
  <HiddenSlides>0</HiddenSlides>
  <MMClips>0</MMClips>
  <ScaleCrop>false</ScaleCrop>
  <HeadingPairs>
    <vt:vector size="4" baseType="variant"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9</vt:i4>
      </vt:variant>
    </vt:vector>
  </HeadingPairs>
  <TitlesOfParts>
    <vt:vector size="10" baseType="lpstr">
      <vt:lpstr>ערכת נושא Office</vt:lpstr>
      <vt:lpstr>Robotics in-hand control by vibrations</vt:lpstr>
      <vt:lpstr>The research</vt:lpstr>
      <vt:lpstr>The research solution </vt:lpstr>
      <vt:lpstr>Need for research</vt:lpstr>
      <vt:lpstr>Bending beams</vt:lpstr>
      <vt:lpstr>My work</vt:lpstr>
      <vt:lpstr>Vibrations</vt:lpstr>
      <vt:lpstr>Future</vt:lpstr>
      <vt:lpstr>שקופית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Robotics Lab at Tel-Aviv University</dc:title>
  <dc:creator>User</dc:creator>
  <cp:lastModifiedBy>User</cp:lastModifiedBy>
  <cp:revision>51</cp:revision>
  <dcterms:created xsi:type="dcterms:W3CDTF">2021-02-14T10:14:21Z</dcterms:created>
  <dcterms:modified xsi:type="dcterms:W3CDTF">2021-09-28T21:45:47Z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">
    <vt:lpwstr>NoClassification</vt:lpwstr>
  </property>
  <property fmtid="{D5CDD505-2E9C-101B-9397-08002B2CF9AE}" pid="3" name="ClassificationDisplay">
    <vt:lpwstr>[No Classification] </vt:lpwstr>
  </property>
  <property fmtid="{D5CDD505-2E9C-101B-9397-08002B2CF9AE}" pid="4" name="Verifier">
    <vt:lpwstr>IyCHJSc6Ni2APpMzOzkqPA==</vt:lpwstr>
  </property>
  <property fmtid="{D5CDD505-2E9C-101B-9397-08002B2CF9AE}" pid="5" name="PolicyName">
    <vt:lpwstr>IyBkiiooNjePMZkxLiQsPTo=</vt:lpwstr>
  </property>
  <property fmtid="{D5CDD505-2E9C-101B-9397-08002B2CF9AE}" pid="6" name="PolicyID">
    <vt:lpwstr/>
  </property>
  <property fmtid="{D5CDD505-2E9C-101B-9397-08002B2CF9AE}" pid="7" name="DomainID">
    <vt:lpwstr/>
  </property>
  <property fmtid="{D5CDD505-2E9C-101B-9397-08002B2CF9AE}" pid="8" name="HText">
    <vt:lpwstr/>
  </property>
  <property fmtid="{D5CDD505-2E9C-101B-9397-08002B2CF9AE}" pid="9" name="FText">
    <vt:lpwstr/>
  </property>
  <property fmtid="{D5CDD505-2E9C-101B-9397-08002B2CF9AE}" pid="10" name="WMark">
    <vt:lpwstr/>
  </property>
  <property fmtid="{D5CDD505-2E9C-101B-9397-08002B2CF9AE}" pid="11" name="Set">
    <vt:lpwstr>Ky4oOiM=</vt:lpwstr>
  </property>
  <property fmtid="{D5CDD505-2E9C-101B-9397-08002B2CF9AE}" pid="12" name="Version">
    <vt:lpwstr>Xw==</vt:lpwstr>
  </property>
</Properties>
</file>