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70" r:id="rId4"/>
    <p:sldId id="271" r:id="rId5"/>
    <p:sldId id="274" r:id="rId6"/>
    <p:sldId id="276" r:id="rId7"/>
    <p:sldId id="272" r:id="rId8"/>
    <p:sldId id="282" r:id="rId9"/>
    <p:sldId id="275" r:id="rId10"/>
    <p:sldId id="273" r:id="rId11"/>
    <p:sldId id="277" r:id="rId12"/>
    <p:sldId id="281" r:id="rId13"/>
    <p:sldId id="280" r:id="rId14"/>
    <p:sldId id="278" r:id="rId15"/>
    <p:sldId id="279" r:id="rId16"/>
    <p:sldId id="283" r:id="rId17"/>
    <p:sldId id="284"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C4EE"/>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018"/>
  </p:normalViewPr>
  <p:slideViewPr>
    <p:cSldViewPr snapToGrid="0">
      <p:cViewPr>
        <p:scale>
          <a:sx n="114" d="100"/>
          <a:sy n="114" d="100"/>
        </p:scale>
        <p:origin x="472" y="2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t>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t>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t>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9688286" cy="4031873"/>
          </a:xfrm>
          <a:prstGeom prst="rect">
            <a:avLst/>
          </a:prstGeom>
          <a:solidFill>
            <a:srgbClr val="3B3B3B"/>
          </a:solidFill>
        </p:spPr>
        <p:txBody>
          <a:bodyPr wrap="square" rtlCol="0">
            <a:spAutoFit/>
          </a:bodyPr>
          <a:lstStyle/>
          <a:p>
            <a:r>
              <a:rPr lang="en-US" sz="6000" dirty="0">
                <a:solidFill>
                  <a:srgbClr val="FF6600"/>
                </a:solidFill>
              </a:rPr>
              <a:t>G2M Case Study</a:t>
            </a:r>
          </a:p>
          <a:p>
            <a:r>
              <a:rPr lang="en-US" dirty="0">
                <a:solidFill>
                  <a:schemeClr val="bg1"/>
                </a:solidFill>
              </a:rPr>
              <a:t>Virtual Internship - 19 May 2023</a:t>
            </a:r>
          </a:p>
          <a:p>
            <a:endParaRPr lang="en-US" sz="4000" dirty="0"/>
          </a:p>
          <a:p>
            <a:endParaRPr lang="en-US" sz="4000" dirty="0"/>
          </a:p>
          <a:p>
            <a:endParaRPr lang="en-US" sz="4000" dirty="0"/>
          </a:p>
          <a:p>
            <a:endParaRPr lang="en-US" sz="4000" dirty="0"/>
          </a:p>
          <a:p>
            <a:r>
              <a:rPr lang="en-US" dirty="0">
                <a:solidFill>
                  <a:schemeClr val="bg1"/>
                </a:solidFill>
              </a:rPr>
              <a:t>Zohra Bouchamaoui</a:t>
            </a:r>
            <a:endParaRPr lang="en-US" sz="2000" dirty="0">
              <a:solidFill>
                <a:schemeClr val="bg1"/>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05" y="5863768"/>
            <a:ext cx="967695" cy="994232"/>
          </a:xfrm>
          <a:prstGeom prst="rect">
            <a:avLst/>
          </a:prstGeom>
        </p:spPr>
      </p:pic>
      <p:sp>
        <p:nvSpPr>
          <p:cNvPr id="5" name="Subtitle 2">
            <a:extLst>
              <a:ext uri="{FF2B5EF4-FFF2-40B4-BE49-F238E27FC236}">
                <a16:creationId xmlns:a16="http://schemas.microsoft.com/office/drawing/2014/main" id="{6166219C-9605-E89B-DAF2-179660F865F9}"/>
              </a:ext>
            </a:extLst>
          </p:cNvPr>
          <p:cNvSpPr txBox="1">
            <a:spLocks/>
          </p:cNvSpPr>
          <p:nvPr/>
        </p:nvSpPr>
        <p:spPr>
          <a:xfrm rot="5400000">
            <a:off x="8926286" y="1251858"/>
            <a:ext cx="816429" cy="5170714"/>
          </a:xfrm>
          <a:prstGeom prst="rect">
            <a:avLst/>
          </a:prstGeom>
        </p:spPr>
        <p:txBody>
          <a:bodyPr vert="vert270"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solidFill>
                <a:srgbClr val="FF6600"/>
              </a:solidFill>
            </a:endParaRPr>
          </a:p>
        </p:txBody>
      </p:sp>
      <p:pic>
        <p:nvPicPr>
          <p:cNvPr id="9" name="Picture 8">
            <a:extLst>
              <a:ext uri="{FF2B5EF4-FFF2-40B4-BE49-F238E27FC236}">
                <a16:creationId xmlns:a16="http://schemas.microsoft.com/office/drawing/2014/main" id="{EB653797-1130-E671-23B4-371E260498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24" y="2481621"/>
            <a:ext cx="6392381" cy="3527618"/>
          </a:xfrm>
          <a:prstGeom prst="rect">
            <a:avLst/>
          </a:prstGeom>
          <a:ln>
            <a:noFill/>
          </a:ln>
        </p:spPr>
      </p:pic>
      <p:sp>
        <p:nvSpPr>
          <p:cNvPr id="19" name="Title 1">
            <a:extLst>
              <a:ext uri="{FF2B5EF4-FFF2-40B4-BE49-F238E27FC236}">
                <a16:creationId xmlns:a16="http://schemas.microsoft.com/office/drawing/2014/main" id="{E754FA17-CBAD-FC1D-500C-17FA8266D196}"/>
              </a:ext>
            </a:extLst>
          </p:cNvPr>
          <p:cNvSpPr>
            <a:spLocks noGrp="1"/>
          </p:cNvSpPr>
          <p:nvPr>
            <p:ph type="ctrTitle"/>
          </p:nvPr>
        </p:nvSpPr>
        <p:spPr>
          <a:xfrm rot="5400000">
            <a:off x="5598884" y="-5598884"/>
            <a:ext cx="994232" cy="12192000"/>
          </a:xfrm>
          <a:solidFill>
            <a:srgbClr val="3B3B3B"/>
          </a:solidFill>
        </p:spPr>
        <p:txBody>
          <a:bodyPr vert="vert270" anchor="t" anchorCtr="0">
            <a:normAutofit fontScale="90000"/>
          </a:bodyPr>
          <a:lstStyle/>
          <a:p>
            <a:br>
              <a:rPr lang="en-US" dirty="0"/>
            </a:br>
            <a:br>
              <a:rPr lang="en-US" dirty="0"/>
            </a:br>
            <a:br>
              <a:rPr lang="en-US" dirty="0"/>
            </a:br>
            <a:endParaRPr lang="en-US" b="1" dirty="0">
              <a:solidFill>
                <a:srgbClr val="FF6600"/>
              </a:solidFill>
            </a:endParaRPr>
          </a:p>
        </p:txBody>
      </p:sp>
      <p:sp>
        <p:nvSpPr>
          <p:cNvPr id="20" name="TextBox 19">
            <a:extLst>
              <a:ext uri="{FF2B5EF4-FFF2-40B4-BE49-F238E27FC236}">
                <a16:creationId xmlns:a16="http://schemas.microsoft.com/office/drawing/2014/main" id="{B35D2B01-4F11-7CDA-0C3F-6A33F0067267}"/>
              </a:ext>
            </a:extLst>
          </p:cNvPr>
          <p:cNvSpPr txBox="1"/>
          <p:nvPr/>
        </p:nvSpPr>
        <p:spPr>
          <a:xfrm>
            <a:off x="659152" y="100528"/>
            <a:ext cx="6945086" cy="658835"/>
          </a:xfrm>
          <a:prstGeom prst="rect">
            <a:avLst/>
          </a:prstGeom>
          <a:noFill/>
        </p:spPr>
        <p:txBody>
          <a:bodyPr wrap="square" rtlCol="0">
            <a:spAutoFit/>
          </a:bodyPr>
          <a:lstStyle/>
          <a:p>
            <a:pPr>
              <a:lnSpc>
                <a:spcPct val="150000"/>
              </a:lnSpc>
            </a:pPr>
            <a:r>
              <a:rPr lang="en-GB" sz="2800" b="1" i="0" dirty="0">
                <a:solidFill>
                  <a:srgbClr val="FF6600"/>
                </a:solidFill>
                <a:effectLst/>
                <a:latin typeface=""/>
                <a:cs typeface="Calibri" panose="020F0502020204030204" pitchFamily="34" charset="0"/>
              </a:rPr>
              <a:t>Profit Analysis - Gender</a:t>
            </a:r>
          </a:p>
        </p:txBody>
      </p:sp>
      <p:sp>
        <p:nvSpPr>
          <p:cNvPr id="21" name="TextBox 20">
            <a:extLst>
              <a:ext uri="{FF2B5EF4-FFF2-40B4-BE49-F238E27FC236}">
                <a16:creationId xmlns:a16="http://schemas.microsoft.com/office/drawing/2014/main" id="{82F9C9A3-60E6-5AFB-0D38-C9FD191DF899}"/>
              </a:ext>
            </a:extLst>
          </p:cNvPr>
          <p:cNvSpPr txBox="1"/>
          <p:nvPr/>
        </p:nvSpPr>
        <p:spPr>
          <a:xfrm>
            <a:off x="175304" y="1220378"/>
            <a:ext cx="11744553" cy="961545"/>
          </a:xfrm>
          <a:prstGeom prst="rect">
            <a:avLst/>
          </a:prstGeom>
          <a:noFill/>
        </p:spPr>
        <p:txBody>
          <a:bodyPr wrap="square" rtlCol="0">
            <a:spAutoFit/>
          </a:bodyPr>
          <a:lstStyle/>
          <a:p>
            <a:pPr>
              <a:lnSpc>
                <a:spcPct val="150000"/>
              </a:lnSpc>
            </a:pPr>
            <a:r>
              <a:rPr lang="en-US" sz="1300" dirty="0"/>
              <a:t>The gender distribution for each company is almost equal for both the yellow and pink cab companies, with a slightly higher number of male users. Both companies made their highest yearly profits in 2017, and their lowest profits in 2018.  We can see that despite the number of male and female being almost equal, there is a slight difference in the percentage of male users being higher.</a:t>
            </a:r>
          </a:p>
        </p:txBody>
      </p:sp>
      <p:pic>
        <p:nvPicPr>
          <p:cNvPr id="3" name="Picture 2" descr="A picture containing diagram, circle, screenshot, design&#10;&#10;Description automatically generated">
            <a:extLst>
              <a:ext uri="{FF2B5EF4-FFF2-40B4-BE49-F238E27FC236}">
                <a16:creationId xmlns:a16="http://schemas.microsoft.com/office/drawing/2014/main" id="{6ECCDA99-BDC8-02E2-2631-67C2AA5C67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7750" y="2107987"/>
            <a:ext cx="4451563" cy="4451563"/>
          </a:xfrm>
          <a:prstGeom prst="rect">
            <a:avLst/>
          </a:prstGeom>
        </p:spPr>
      </p:pic>
    </p:spTree>
    <p:extLst>
      <p:ext uri="{BB962C8B-B14F-4D97-AF65-F5344CB8AC3E}">
        <p14:creationId xmlns:p14="http://schemas.microsoft.com/office/powerpoint/2010/main" val="1492939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05" y="5863768"/>
            <a:ext cx="967695" cy="994232"/>
          </a:xfrm>
          <a:prstGeom prst="rect">
            <a:avLst/>
          </a:prstGeom>
        </p:spPr>
      </p:pic>
      <p:sp>
        <p:nvSpPr>
          <p:cNvPr id="19" name="Title 1">
            <a:extLst>
              <a:ext uri="{FF2B5EF4-FFF2-40B4-BE49-F238E27FC236}">
                <a16:creationId xmlns:a16="http://schemas.microsoft.com/office/drawing/2014/main" id="{E754FA17-CBAD-FC1D-500C-17FA8266D196}"/>
              </a:ext>
            </a:extLst>
          </p:cNvPr>
          <p:cNvSpPr>
            <a:spLocks noGrp="1"/>
          </p:cNvSpPr>
          <p:nvPr>
            <p:ph type="ctrTitle"/>
          </p:nvPr>
        </p:nvSpPr>
        <p:spPr>
          <a:xfrm rot="5400000">
            <a:off x="5598884" y="-5598884"/>
            <a:ext cx="994232" cy="12192000"/>
          </a:xfrm>
          <a:solidFill>
            <a:srgbClr val="3B3B3B"/>
          </a:solidFill>
        </p:spPr>
        <p:txBody>
          <a:bodyPr vert="vert270" anchor="t" anchorCtr="0">
            <a:normAutofit fontScale="90000"/>
          </a:bodyPr>
          <a:lstStyle/>
          <a:p>
            <a:br>
              <a:rPr lang="en-US" dirty="0"/>
            </a:br>
            <a:br>
              <a:rPr lang="en-US" dirty="0"/>
            </a:br>
            <a:br>
              <a:rPr lang="en-US" dirty="0"/>
            </a:br>
            <a:endParaRPr lang="en-US" b="1" dirty="0">
              <a:solidFill>
                <a:srgbClr val="FF6600"/>
              </a:solidFill>
            </a:endParaRPr>
          </a:p>
        </p:txBody>
      </p:sp>
      <p:sp>
        <p:nvSpPr>
          <p:cNvPr id="20" name="TextBox 19">
            <a:extLst>
              <a:ext uri="{FF2B5EF4-FFF2-40B4-BE49-F238E27FC236}">
                <a16:creationId xmlns:a16="http://schemas.microsoft.com/office/drawing/2014/main" id="{B35D2B01-4F11-7CDA-0C3F-6A33F0067267}"/>
              </a:ext>
            </a:extLst>
          </p:cNvPr>
          <p:cNvSpPr txBox="1"/>
          <p:nvPr/>
        </p:nvSpPr>
        <p:spPr>
          <a:xfrm>
            <a:off x="659152" y="100528"/>
            <a:ext cx="6945086" cy="658835"/>
          </a:xfrm>
          <a:prstGeom prst="rect">
            <a:avLst/>
          </a:prstGeom>
          <a:noFill/>
        </p:spPr>
        <p:txBody>
          <a:bodyPr wrap="square" rtlCol="0">
            <a:spAutoFit/>
          </a:bodyPr>
          <a:lstStyle/>
          <a:p>
            <a:pPr>
              <a:lnSpc>
                <a:spcPct val="150000"/>
              </a:lnSpc>
            </a:pPr>
            <a:r>
              <a:rPr lang="en-GB" sz="2800" b="1" i="0" dirty="0">
                <a:solidFill>
                  <a:srgbClr val="FF6600"/>
                </a:solidFill>
                <a:effectLst/>
                <a:latin typeface=""/>
                <a:cs typeface="Calibri" panose="020F0502020204030204" pitchFamily="34" charset="0"/>
              </a:rPr>
              <a:t>Profit Analysis - Age</a:t>
            </a:r>
          </a:p>
        </p:txBody>
      </p:sp>
      <p:sp>
        <p:nvSpPr>
          <p:cNvPr id="21" name="TextBox 20">
            <a:extLst>
              <a:ext uri="{FF2B5EF4-FFF2-40B4-BE49-F238E27FC236}">
                <a16:creationId xmlns:a16="http://schemas.microsoft.com/office/drawing/2014/main" id="{82F9C9A3-60E6-5AFB-0D38-C9FD191DF899}"/>
              </a:ext>
            </a:extLst>
          </p:cNvPr>
          <p:cNvSpPr txBox="1"/>
          <p:nvPr/>
        </p:nvSpPr>
        <p:spPr>
          <a:xfrm>
            <a:off x="175304" y="1220378"/>
            <a:ext cx="11744553" cy="661463"/>
          </a:xfrm>
          <a:prstGeom prst="rect">
            <a:avLst/>
          </a:prstGeom>
          <a:noFill/>
        </p:spPr>
        <p:txBody>
          <a:bodyPr wrap="square" rtlCol="0">
            <a:spAutoFit/>
          </a:bodyPr>
          <a:lstStyle/>
          <a:p>
            <a:pPr>
              <a:lnSpc>
                <a:spcPct val="150000"/>
              </a:lnSpc>
            </a:pPr>
            <a:r>
              <a:rPr lang="en-US" sz="1300" dirty="0"/>
              <a:t>We have created five age groups: 18-24, 25-34, 35-49, 50-64, and 65+. For both companies, the highest profits come from both the 25-34 and 35-49 age groups. The 65+ age group shows the least profit for both companies. The distribution of profit for each age group has been almost constant over the years.</a:t>
            </a:r>
          </a:p>
        </p:txBody>
      </p:sp>
      <p:pic>
        <p:nvPicPr>
          <p:cNvPr id="3" name="Picture 2" descr="A screenshot of a graph&#10;&#10;Description automatically generated with medium confidence">
            <a:extLst>
              <a:ext uri="{FF2B5EF4-FFF2-40B4-BE49-F238E27FC236}">
                <a16:creationId xmlns:a16="http://schemas.microsoft.com/office/drawing/2014/main" id="{AEA85ACB-92E4-AB38-4A66-5209694E51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2107987"/>
            <a:ext cx="9452752" cy="3755781"/>
          </a:xfrm>
          <a:prstGeom prst="rect">
            <a:avLst/>
          </a:prstGeom>
        </p:spPr>
      </p:pic>
    </p:spTree>
    <p:extLst>
      <p:ext uri="{BB962C8B-B14F-4D97-AF65-F5344CB8AC3E}">
        <p14:creationId xmlns:p14="http://schemas.microsoft.com/office/powerpoint/2010/main" val="1603313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05" y="5863768"/>
            <a:ext cx="967695" cy="994232"/>
          </a:xfrm>
          <a:prstGeom prst="rect">
            <a:avLst/>
          </a:prstGeom>
        </p:spPr>
      </p:pic>
      <p:sp>
        <p:nvSpPr>
          <p:cNvPr id="19" name="Title 1">
            <a:extLst>
              <a:ext uri="{FF2B5EF4-FFF2-40B4-BE49-F238E27FC236}">
                <a16:creationId xmlns:a16="http://schemas.microsoft.com/office/drawing/2014/main" id="{E754FA17-CBAD-FC1D-500C-17FA8266D196}"/>
              </a:ext>
            </a:extLst>
          </p:cNvPr>
          <p:cNvSpPr>
            <a:spLocks noGrp="1"/>
          </p:cNvSpPr>
          <p:nvPr>
            <p:ph type="ctrTitle"/>
          </p:nvPr>
        </p:nvSpPr>
        <p:spPr>
          <a:xfrm rot="5400000">
            <a:off x="5598884" y="-5598884"/>
            <a:ext cx="994232" cy="12192000"/>
          </a:xfrm>
          <a:solidFill>
            <a:srgbClr val="3B3B3B"/>
          </a:solidFill>
        </p:spPr>
        <p:txBody>
          <a:bodyPr vert="vert270" anchor="t" anchorCtr="0">
            <a:normAutofit fontScale="90000"/>
          </a:bodyPr>
          <a:lstStyle/>
          <a:p>
            <a:br>
              <a:rPr lang="en-US" dirty="0"/>
            </a:br>
            <a:br>
              <a:rPr lang="en-US" dirty="0"/>
            </a:br>
            <a:br>
              <a:rPr lang="en-US" dirty="0"/>
            </a:br>
            <a:endParaRPr lang="en-US" b="1" dirty="0">
              <a:solidFill>
                <a:srgbClr val="FF6600"/>
              </a:solidFill>
            </a:endParaRPr>
          </a:p>
        </p:txBody>
      </p:sp>
      <p:sp>
        <p:nvSpPr>
          <p:cNvPr id="20" name="TextBox 19">
            <a:extLst>
              <a:ext uri="{FF2B5EF4-FFF2-40B4-BE49-F238E27FC236}">
                <a16:creationId xmlns:a16="http://schemas.microsoft.com/office/drawing/2014/main" id="{B35D2B01-4F11-7CDA-0C3F-6A33F0067267}"/>
              </a:ext>
            </a:extLst>
          </p:cNvPr>
          <p:cNvSpPr txBox="1"/>
          <p:nvPr/>
        </p:nvSpPr>
        <p:spPr>
          <a:xfrm>
            <a:off x="659152" y="100528"/>
            <a:ext cx="6945086" cy="658835"/>
          </a:xfrm>
          <a:prstGeom prst="rect">
            <a:avLst/>
          </a:prstGeom>
          <a:noFill/>
        </p:spPr>
        <p:txBody>
          <a:bodyPr wrap="square" rtlCol="0">
            <a:spAutoFit/>
          </a:bodyPr>
          <a:lstStyle/>
          <a:p>
            <a:pPr>
              <a:lnSpc>
                <a:spcPct val="150000"/>
              </a:lnSpc>
            </a:pPr>
            <a:r>
              <a:rPr lang="en-GB" sz="2800" b="1" i="0" dirty="0">
                <a:solidFill>
                  <a:srgbClr val="FF6600"/>
                </a:solidFill>
                <a:effectLst/>
                <a:latin typeface=""/>
                <a:cs typeface="Calibri" panose="020F0502020204030204" pitchFamily="34" charset="0"/>
              </a:rPr>
              <a:t>Profit Analysis – KM Travelled </a:t>
            </a:r>
          </a:p>
        </p:txBody>
      </p:sp>
      <p:sp>
        <p:nvSpPr>
          <p:cNvPr id="21" name="TextBox 20">
            <a:extLst>
              <a:ext uri="{FF2B5EF4-FFF2-40B4-BE49-F238E27FC236}">
                <a16:creationId xmlns:a16="http://schemas.microsoft.com/office/drawing/2014/main" id="{82F9C9A3-60E6-5AFB-0D38-C9FD191DF899}"/>
              </a:ext>
            </a:extLst>
          </p:cNvPr>
          <p:cNvSpPr txBox="1"/>
          <p:nvPr/>
        </p:nvSpPr>
        <p:spPr>
          <a:xfrm>
            <a:off x="358230" y="1193847"/>
            <a:ext cx="5116295" cy="2161874"/>
          </a:xfrm>
          <a:prstGeom prst="rect">
            <a:avLst/>
          </a:prstGeom>
          <a:noFill/>
        </p:spPr>
        <p:txBody>
          <a:bodyPr wrap="square" rtlCol="0">
            <a:spAutoFit/>
          </a:bodyPr>
          <a:lstStyle/>
          <a:p>
            <a:pPr algn="just">
              <a:lnSpc>
                <a:spcPct val="150000"/>
              </a:lnSpc>
            </a:pPr>
            <a:r>
              <a:rPr lang="en-US" sz="1300" dirty="0"/>
              <a:t>We have created three KM travelled ranges: short, medium, and long. We can see that the average profit per KM travelled for each company has decrease slightly between 2016 and 2017, to a drastic drop from 2017 to 2018.  </a:t>
            </a:r>
          </a:p>
          <a:p>
            <a:pPr algn="just">
              <a:lnSpc>
                <a:spcPct val="150000"/>
              </a:lnSpc>
            </a:pPr>
            <a:endParaRPr lang="en-US" sz="1300" dirty="0"/>
          </a:p>
          <a:p>
            <a:pPr algn="just">
              <a:lnSpc>
                <a:spcPct val="150000"/>
              </a:lnSpc>
            </a:pPr>
            <a:r>
              <a:rPr lang="en-US" sz="1300" dirty="0"/>
              <a:t>It is also clear that the longer the trips, the more profits are made by the cab companies.</a:t>
            </a:r>
          </a:p>
        </p:txBody>
      </p:sp>
      <p:pic>
        <p:nvPicPr>
          <p:cNvPr id="11" name="Picture 10" descr="A graph of a graph of a graph of a graph of a graph of a graph of a graph of a graph of a graph of a graph of a graph of a graph of a graph of&#10;&#10;Description automatically generated with low confidence">
            <a:extLst>
              <a:ext uri="{FF2B5EF4-FFF2-40B4-BE49-F238E27FC236}">
                <a16:creationId xmlns:a16="http://schemas.microsoft.com/office/drawing/2014/main" id="{E84DADB2-0A6C-C204-E967-C92C9F94BE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6487" y="1220378"/>
            <a:ext cx="6267283" cy="5212973"/>
          </a:xfrm>
          <a:prstGeom prst="rect">
            <a:avLst/>
          </a:prstGeom>
        </p:spPr>
      </p:pic>
      <p:pic>
        <p:nvPicPr>
          <p:cNvPr id="13" name="Picture 12" descr="A picture containing text, screenshot, line, plot&#10;&#10;Description automatically generated">
            <a:extLst>
              <a:ext uri="{FF2B5EF4-FFF2-40B4-BE49-F238E27FC236}">
                <a16:creationId xmlns:a16="http://schemas.microsoft.com/office/drawing/2014/main" id="{1C8921A7-33D6-80D7-25BD-C9B53F4738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9540" y="3382252"/>
            <a:ext cx="3900596" cy="2736882"/>
          </a:xfrm>
          <a:prstGeom prst="rect">
            <a:avLst/>
          </a:prstGeom>
        </p:spPr>
      </p:pic>
    </p:spTree>
    <p:extLst>
      <p:ext uri="{BB962C8B-B14F-4D97-AF65-F5344CB8AC3E}">
        <p14:creationId xmlns:p14="http://schemas.microsoft.com/office/powerpoint/2010/main" val="3182460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05" y="5863768"/>
            <a:ext cx="967695" cy="994232"/>
          </a:xfrm>
          <a:prstGeom prst="rect">
            <a:avLst/>
          </a:prstGeom>
        </p:spPr>
      </p:pic>
      <p:sp>
        <p:nvSpPr>
          <p:cNvPr id="19" name="Title 1">
            <a:extLst>
              <a:ext uri="{FF2B5EF4-FFF2-40B4-BE49-F238E27FC236}">
                <a16:creationId xmlns:a16="http://schemas.microsoft.com/office/drawing/2014/main" id="{E754FA17-CBAD-FC1D-500C-17FA8266D196}"/>
              </a:ext>
            </a:extLst>
          </p:cNvPr>
          <p:cNvSpPr>
            <a:spLocks noGrp="1"/>
          </p:cNvSpPr>
          <p:nvPr>
            <p:ph type="ctrTitle"/>
          </p:nvPr>
        </p:nvSpPr>
        <p:spPr>
          <a:xfrm rot="5400000">
            <a:off x="5598884" y="-5598884"/>
            <a:ext cx="994232" cy="12192000"/>
          </a:xfrm>
          <a:solidFill>
            <a:srgbClr val="3B3B3B"/>
          </a:solidFill>
        </p:spPr>
        <p:txBody>
          <a:bodyPr vert="vert270" anchor="t" anchorCtr="0">
            <a:normAutofit fontScale="90000"/>
          </a:bodyPr>
          <a:lstStyle/>
          <a:p>
            <a:br>
              <a:rPr lang="en-US" dirty="0"/>
            </a:br>
            <a:br>
              <a:rPr lang="en-US" dirty="0"/>
            </a:br>
            <a:br>
              <a:rPr lang="en-US" dirty="0"/>
            </a:br>
            <a:endParaRPr lang="en-US" b="1" dirty="0">
              <a:solidFill>
                <a:srgbClr val="FF6600"/>
              </a:solidFill>
            </a:endParaRPr>
          </a:p>
        </p:txBody>
      </p:sp>
      <p:sp>
        <p:nvSpPr>
          <p:cNvPr id="20" name="TextBox 19">
            <a:extLst>
              <a:ext uri="{FF2B5EF4-FFF2-40B4-BE49-F238E27FC236}">
                <a16:creationId xmlns:a16="http://schemas.microsoft.com/office/drawing/2014/main" id="{B35D2B01-4F11-7CDA-0C3F-6A33F0067267}"/>
              </a:ext>
            </a:extLst>
          </p:cNvPr>
          <p:cNvSpPr txBox="1"/>
          <p:nvPr/>
        </p:nvSpPr>
        <p:spPr>
          <a:xfrm>
            <a:off x="659152" y="100528"/>
            <a:ext cx="6945086" cy="658835"/>
          </a:xfrm>
          <a:prstGeom prst="rect">
            <a:avLst/>
          </a:prstGeom>
          <a:noFill/>
        </p:spPr>
        <p:txBody>
          <a:bodyPr wrap="square" rtlCol="0">
            <a:spAutoFit/>
          </a:bodyPr>
          <a:lstStyle/>
          <a:p>
            <a:pPr>
              <a:lnSpc>
                <a:spcPct val="150000"/>
              </a:lnSpc>
            </a:pPr>
            <a:r>
              <a:rPr lang="en-GB" sz="2800" b="1" i="0" dirty="0">
                <a:solidFill>
                  <a:srgbClr val="FF6600"/>
                </a:solidFill>
                <a:effectLst/>
                <a:latin typeface=""/>
                <a:cs typeface="Calibri" panose="020F0502020204030204" pitchFamily="34" charset="0"/>
              </a:rPr>
              <a:t>Customer loyalty</a:t>
            </a:r>
          </a:p>
        </p:txBody>
      </p:sp>
      <p:sp>
        <p:nvSpPr>
          <p:cNvPr id="21" name="TextBox 20">
            <a:extLst>
              <a:ext uri="{FF2B5EF4-FFF2-40B4-BE49-F238E27FC236}">
                <a16:creationId xmlns:a16="http://schemas.microsoft.com/office/drawing/2014/main" id="{82F9C9A3-60E6-5AFB-0D38-C9FD191DF899}"/>
              </a:ext>
            </a:extLst>
          </p:cNvPr>
          <p:cNvSpPr txBox="1"/>
          <p:nvPr/>
        </p:nvSpPr>
        <p:spPr>
          <a:xfrm>
            <a:off x="659152" y="1502418"/>
            <a:ext cx="3648551" cy="4262449"/>
          </a:xfrm>
          <a:prstGeom prst="rect">
            <a:avLst/>
          </a:prstGeom>
          <a:noFill/>
        </p:spPr>
        <p:txBody>
          <a:bodyPr wrap="square" rtlCol="0">
            <a:spAutoFit/>
          </a:bodyPr>
          <a:lstStyle/>
          <a:p>
            <a:pPr algn="just">
              <a:lnSpc>
                <a:spcPct val="150000"/>
              </a:lnSpc>
            </a:pPr>
            <a:r>
              <a:rPr lang="en-US" sz="1300" dirty="0"/>
              <a:t>These two plots show the the number of customers that have taken at least 5 and 10 rides with each company for each year.</a:t>
            </a:r>
          </a:p>
          <a:p>
            <a:pPr algn="just">
              <a:lnSpc>
                <a:spcPct val="150000"/>
              </a:lnSpc>
            </a:pPr>
            <a:endParaRPr lang="en-US" sz="1300" dirty="0"/>
          </a:p>
          <a:p>
            <a:pPr algn="just">
              <a:lnSpc>
                <a:spcPct val="150000"/>
              </a:lnSpc>
            </a:pPr>
            <a:r>
              <a:rPr lang="en-US" sz="1300" dirty="0"/>
              <a:t>It appears that the yellow company has a higher number of customers with at least 5 and 10 rides than the pink company. The company shows small numbers of customers with at least 5 rides, and almost no customer with at least 10 rides – with 10 in 2016, 35 in 2017, and 0 in 2018.</a:t>
            </a:r>
          </a:p>
          <a:p>
            <a:pPr algn="just">
              <a:lnSpc>
                <a:spcPct val="150000"/>
              </a:lnSpc>
            </a:pPr>
            <a:endParaRPr lang="en-US" sz="1300" dirty="0"/>
          </a:p>
          <a:p>
            <a:pPr algn="just">
              <a:lnSpc>
                <a:spcPct val="150000"/>
              </a:lnSpc>
            </a:pPr>
            <a:r>
              <a:rPr lang="en-US" sz="1300" dirty="0"/>
              <a:t>This shows that the Yellow Company has a better customer loyalty than the pink company and that they might have a higher customer satisfaction.</a:t>
            </a:r>
          </a:p>
        </p:txBody>
      </p:sp>
      <p:pic>
        <p:nvPicPr>
          <p:cNvPr id="5" name="Picture 4" descr="A picture containing text, screenshot, diagram, plot&#10;&#10;Description automatically generated">
            <a:extLst>
              <a:ext uri="{FF2B5EF4-FFF2-40B4-BE49-F238E27FC236}">
                <a16:creationId xmlns:a16="http://schemas.microsoft.com/office/drawing/2014/main" id="{34EB0156-E8F9-7083-4FE3-9D29CE7A34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7703" y="1502418"/>
            <a:ext cx="7518400" cy="4470400"/>
          </a:xfrm>
          <a:prstGeom prst="rect">
            <a:avLst/>
          </a:prstGeom>
        </p:spPr>
      </p:pic>
    </p:spTree>
    <p:extLst>
      <p:ext uri="{BB962C8B-B14F-4D97-AF65-F5344CB8AC3E}">
        <p14:creationId xmlns:p14="http://schemas.microsoft.com/office/powerpoint/2010/main" val="4217215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05" y="5863768"/>
            <a:ext cx="967695" cy="994232"/>
          </a:xfrm>
          <a:prstGeom prst="rect">
            <a:avLst/>
          </a:prstGeom>
        </p:spPr>
      </p:pic>
      <p:sp>
        <p:nvSpPr>
          <p:cNvPr id="19" name="Title 1">
            <a:extLst>
              <a:ext uri="{FF2B5EF4-FFF2-40B4-BE49-F238E27FC236}">
                <a16:creationId xmlns:a16="http://schemas.microsoft.com/office/drawing/2014/main" id="{E754FA17-CBAD-FC1D-500C-17FA8266D196}"/>
              </a:ext>
            </a:extLst>
          </p:cNvPr>
          <p:cNvSpPr>
            <a:spLocks noGrp="1"/>
          </p:cNvSpPr>
          <p:nvPr>
            <p:ph type="ctrTitle"/>
          </p:nvPr>
        </p:nvSpPr>
        <p:spPr>
          <a:xfrm rot="5400000">
            <a:off x="5598884" y="-5598884"/>
            <a:ext cx="994232" cy="12192000"/>
          </a:xfrm>
          <a:solidFill>
            <a:srgbClr val="3B3B3B"/>
          </a:solidFill>
        </p:spPr>
        <p:txBody>
          <a:bodyPr vert="vert270" anchor="t" anchorCtr="0">
            <a:normAutofit fontScale="90000"/>
          </a:bodyPr>
          <a:lstStyle/>
          <a:p>
            <a:br>
              <a:rPr lang="en-US" dirty="0"/>
            </a:br>
            <a:br>
              <a:rPr lang="en-US" dirty="0"/>
            </a:br>
            <a:br>
              <a:rPr lang="en-US" dirty="0"/>
            </a:br>
            <a:endParaRPr lang="en-US" b="1" dirty="0">
              <a:solidFill>
                <a:srgbClr val="FF6600"/>
              </a:solidFill>
            </a:endParaRPr>
          </a:p>
        </p:txBody>
      </p:sp>
      <p:sp>
        <p:nvSpPr>
          <p:cNvPr id="20" name="TextBox 19">
            <a:extLst>
              <a:ext uri="{FF2B5EF4-FFF2-40B4-BE49-F238E27FC236}">
                <a16:creationId xmlns:a16="http://schemas.microsoft.com/office/drawing/2014/main" id="{B35D2B01-4F11-7CDA-0C3F-6A33F0067267}"/>
              </a:ext>
            </a:extLst>
          </p:cNvPr>
          <p:cNvSpPr txBox="1"/>
          <p:nvPr/>
        </p:nvSpPr>
        <p:spPr>
          <a:xfrm>
            <a:off x="659152" y="100528"/>
            <a:ext cx="6945086" cy="658835"/>
          </a:xfrm>
          <a:prstGeom prst="rect">
            <a:avLst/>
          </a:prstGeom>
          <a:noFill/>
        </p:spPr>
        <p:txBody>
          <a:bodyPr wrap="square" rtlCol="0">
            <a:spAutoFit/>
          </a:bodyPr>
          <a:lstStyle/>
          <a:p>
            <a:pPr>
              <a:lnSpc>
                <a:spcPct val="150000"/>
              </a:lnSpc>
            </a:pPr>
            <a:r>
              <a:rPr lang="en-GB" sz="2800" b="1" i="0" dirty="0">
                <a:solidFill>
                  <a:srgbClr val="FF6600"/>
                </a:solidFill>
                <a:effectLst/>
                <a:latin typeface=""/>
                <a:cs typeface="Calibri" panose="020F0502020204030204" pitchFamily="34" charset="0"/>
              </a:rPr>
              <a:t>Cab ride analysis - Holidays</a:t>
            </a:r>
          </a:p>
        </p:txBody>
      </p:sp>
      <p:sp>
        <p:nvSpPr>
          <p:cNvPr id="21" name="TextBox 20">
            <a:extLst>
              <a:ext uri="{FF2B5EF4-FFF2-40B4-BE49-F238E27FC236}">
                <a16:creationId xmlns:a16="http://schemas.microsoft.com/office/drawing/2014/main" id="{82F9C9A3-60E6-5AFB-0D38-C9FD191DF899}"/>
              </a:ext>
            </a:extLst>
          </p:cNvPr>
          <p:cNvSpPr txBox="1"/>
          <p:nvPr/>
        </p:nvSpPr>
        <p:spPr>
          <a:xfrm>
            <a:off x="309508" y="1099909"/>
            <a:ext cx="5985651" cy="1861792"/>
          </a:xfrm>
          <a:prstGeom prst="rect">
            <a:avLst/>
          </a:prstGeom>
          <a:noFill/>
        </p:spPr>
        <p:txBody>
          <a:bodyPr wrap="square" rtlCol="0">
            <a:spAutoFit/>
          </a:bodyPr>
          <a:lstStyle/>
          <a:p>
            <a:pPr algn="just">
              <a:lnSpc>
                <a:spcPct val="150000"/>
              </a:lnSpc>
            </a:pPr>
            <a:r>
              <a:rPr lang="en-US" sz="1300" dirty="0"/>
              <a:t>The percentage of cab riders during the holidays for both companies is relatively low, meaning that their analysis might not be as pertinent as the one of the previous features. </a:t>
            </a:r>
          </a:p>
          <a:p>
            <a:pPr algn="just">
              <a:lnSpc>
                <a:spcPct val="150000"/>
              </a:lnSpc>
            </a:pPr>
            <a:endParaRPr lang="en-US" sz="1300" dirty="0"/>
          </a:p>
          <a:p>
            <a:pPr algn="just">
              <a:lnSpc>
                <a:spcPct val="150000"/>
              </a:lnSpc>
            </a:pPr>
            <a:r>
              <a:rPr lang="en-US" sz="1300" dirty="0"/>
              <a:t>As we can see, the profits for non-holidays cab rides are significantly higher than the ones on holiday, which is not usually what would be expected.</a:t>
            </a:r>
          </a:p>
        </p:txBody>
      </p:sp>
      <p:pic>
        <p:nvPicPr>
          <p:cNvPr id="5" name="Picture 4" descr="A picture containing text, software, screenshot&#10;&#10;Description automatically generated">
            <a:extLst>
              <a:ext uri="{FF2B5EF4-FFF2-40B4-BE49-F238E27FC236}">
                <a16:creationId xmlns:a16="http://schemas.microsoft.com/office/drawing/2014/main" id="{BB8A2E1E-B7D7-8F20-401F-AC601E9C36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9517" y="1049498"/>
            <a:ext cx="5647178" cy="2797200"/>
          </a:xfrm>
          <a:prstGeom prst="rect">
            <a:avLst/>
          </a:prstGeom>
        </p:spPr>
      </p:pic>
      <p:pic>
        <p:nvPicPr>
          <p:cNvPr id="7" name="Picture 6" descr="A picture containing diagram, screenshot, plot, line&#10;&#10;Description automatically generated">
            <a:extLst>
              <a:ext uri="{FF2B5EF4-FFF2-40B4-BE49-F238E27FC236}">
                <a16:creationId xmlns:a16="http://schemas.microsoft.com/office/drawing/2014/main" id="{B386ADE5-7A8F-7361-8D00-ACC68C6423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5159" y="3962485"/>
            <a:ext cx="5769036" cy="2864252"/>
          </a:xfrm>
          <a:prstGeom prst="rect">
            <a:avLst/>
          </a:prstGeom>
        </p:spPr>
      </p:pic>
      <p:pic>
        <p:nvPicPr>
          <p:cNvPr id="9" name="Picture 8" descr="A picture containing text, screenshot, line, plot&#10;&#10;Description automatically generated">
            <a:extLst>
              <a:ext uri="{FF2B5EF4-FFF2-40B4-BE49-F238E27FC236}">
                <a16:creationId xmlns:a16="http://schemas.microsoft.com/office/drawing/2014/main" id="{580D3C41-9B3F-A78A-72B0-02061E8C63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9152" y="3088903"/>
            <a:ext cx="5029128" cy="3032952"/>
          </a:xfrm>
          <a:prstGeom prst="rect">
            <a:avLst/>
          </a:prstGeom>
        </p:spPr>
      </p:pic>
    </p:spTree>
    <p:extLst>
      <p:ext uri="{BB962C8B-B14F-4D97-AF65-F5344CB8AC3E}">
        <p14:creationId xmlns:p14="http://schemas.microsoft.com/office/powerpoint/2010/main" val="892805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05" y="5863768"/>
            <a:ext cx="967695" cy="994232"/>
          </a:xfrm>
          <a:prstGeom prst="rect">
            <a:avLst/>
          </a:prstGeom>
        </p:spPr>
      </p:pic>
      <p:sp>
        <p:nvSpPr>
          <p:cNvPr id="19" name="Title 1">
            <a:extLst>
              <a:ext uri="{FF2B5EF4-FFF2-40B4-BE49-F238E27FC236}">
                <a16:creationId xmlns:a16="http://schemas.microsoft.com/office/drawing/2014/main" id="{E754FA17-CBAD-FC1D-500C-17FA8266D196}"/>
              </a:ext>
            </a:extLst>
          </p:cNvPr>
          <p:cNvSpPr>
            <a:spLocks noGrp="1"/>
          </p:cNvSpPr>
          <p:nvPr>
            <p:ph type="ctrTitle"/>
          </p:nvPr>
        </p:nvSpPr>
        <p:spPr>
          <a:xfrm rot="5400000">
            <a:off x="5598884" y="-5598884"/>
            <a:ext cx="994232" cy="12192000"/>
          </a:xfrm>
          <a:solidFill>
            <a:srgbClr val="3B3B3B"/>
          </a:solidFill>
        </p:spPr>
        <p:txBody>
          <a:bodyPr vert="vert270" anchor="t" anchorCtr="0">
            <a:normAutofit fontScale="90000"/>
          </a:bodyPr>
          <a:lstStyle/>
          <a:p>
            <a:br>
              <a:rPr lang="en-US" dirty="0"/>
            </a:br>
            <a:br>
              <a:rPr lang="en-US" dirty="0"/>
            </a:br>
            <a:br>
              <a:rPr lang="en-US" dirty="0"/>
            </a:br>
            <a:endParaRPr lang="en-US" b="1" dirty="0">
              <a:solidFill>
                <a:srgbClr val="FF6600"/>
              </a:solidFill>
            </a:endParaRPr>
          </a:p>
        </p:txBody>
      </p:sp>
      <p:sp>
        <p:nvSpPr>
          <p:cNvPr id="20" name="TextBox 19">
            <a:extLst>
              <a:ext uri="{FF2B5EF4-FFF2-40B4-BE49-F238E27FC236}">
                <a16:creationId xmlns:a16="http://schemas.microsoft.com/office/drawing/2014/main" id="{B35D2B01-4F11-7CDA-0C3F-6A33F0067267}"/>
              </a:ext>
            </a:extLst>
          </p:cNvPr>
          <p:cNvSpPr txBox="1"/>
          <p:nvPr/>
        </p:nvSpPr>
        <p:spPr>
          <a:xfrm>
            <a:off x="659152" y="100528"/>
            <a:ext cx="6945086" cy="658835"/>
          </a:xfrm>
          <a:prstGeom prst="rect">
            <a:avLst/>
          </a:prstGeom>
          <a:noFill/>
        </p:spPr>
        <p:txBody>
          <a:bodyPr wrap="square" rtlCol="0">
            <a:spAutoFit/>
          </a:bodyPr>
          <a:lstStyle/>
          <a:p>
            <a:pPr>
              <a:lnSpc>
                <a:spcPct val="150000"/>
              </a:lnSpc>
            </a:pPr>
            <a:r>
              <a:rPr lang="en-GB" sz="2800" b="1" i="0" dirty="0">
                <a:solidFill>
                  <a:srgbClr val="FF6600"/>
                </a:solidFill>
                <a:effectLst/>
                <a:latin typeface=""/>
                <a:cs typeface="Calibri" panose="020F0502020204030204" pitchFamily="34" charset="0"/>
              </a:rPr>
              <a:t>2019 Forecasts - Profits </a:t>
            </a:r>
          </a:p>
        </p:txBody>
      </p:sp>
      <p:sp>
        <p:nvSpPr>
          <p:cNvPr id="21" name="TextBox 20">
            <a:extLst>
              <a:ext uri="{FF2B5EF4-FFF2-40B4-BE49-F238E27FC236}">
                <a16:creationId xmlns:a16="http://schemas.microsoft.com/office/drawing/2014/main" id="{82F9C9A3-60E6-5AFB-0D38-C9FD191DF899}"/>
              </a:ext>
            </a:extLst>
          </p:cNvPr>
          <p:cNvSpPr txBox="1"/>
          <p:nvPr/>
        </p:nvSpPr>
        <p:spPr>
          <a:xfrm>
            <a:off x="605857" y="1519821"/>
            <a:ext cx="3740001" cy="4262449"/>
          </a:xfrm>
          <a:prstGeom prst="rect">
            <a:avLst/>
          </a:prstGeom>
          <a:noFill/>
        </p:spPr>
        <p:txBody>
          <a:bodyPr wrap="square" rtlCol="0">
            <a:spAutoFit/>
          </a:bodyPr>
          <a:lstStyle/>
          <a:p>
            <a:pPr algn="just">
              <a:lnSpc>
                <a:spcPct val="150000"/>
              </a:lnSpc>
            </a:pPr>
            <a:r>
              <a:rPr lang="en-US" sz="1300" dirty="0"/>
              <a:t>Using the ARIMA model, we have forecasted the profits for both the yellow and pink companies in 2019. </a:t>
            </a:r>
          </a:p>
          <a:p>
            <a:pPr algn="just">
              <a:lnSpc>
                <a:spcPct val="150000"/>
              </a:lnSpc>
            </a:pPr>
            <a:endParaRPr lang="en-US" sz="1300" dirty="0"/>
          </a:p>
          <a:p>
            <a:pPr algn="just">
              <a:lnSpc>
                <a:spcPct val="150000"/>
              </a:lnSpc>
            </a:pPr>
            <a:r>
              <a:rPr lang="en-US" sz="1300" dirty="0"/>
              <a:t>It is predicted that there will be an increase of profits for both companies, 8.72% for the Pink Company and 4.87% for the Yellow Company. Despite an increase in profit from 2018 to 2019, both companies are doing worse than they did during the 2016 – 2018 time period. </a:t>
            </a:r>
          </a:p>
          <a:p>
            <a:pPr algn="just">
              <a:lnSpc>
                <a:spcPct val="150000"/>
              </a:lnSpc>
            </a:pPr>
            <a:endParaRPr lang="en-US" sz="1300" dirty="0"/>
          </a:p>
          <a:p>
            <a:pPr algn="just">
              <a:lnSpc>
                <a:spcPct val="150000"/>
              </a:lnSpc>
            </a:pPr>
            <a:r>
              <a:rPr lang="en-US" sz="1300" dirty="0"/>
              <a:t>As previously seen in other plots, the yellow company is performed significantly better than the pink company.</a:t>
            </a:r>
          </a:p>
        </p:txBody>
      </p:sp>
      <p:pic>
        <p:nvPicPr>
          <p:cNvPr id="3" name="Picture 2" descr="A picture containing text, screenshot, line, plot&#10;&#10;Description automatically generated">
            <a:extLst>
              <a:ext uri="{FF2B5EF4-FFF2-40B4-BE49-F238E27FC236}">
                <a16:creationId xmlns:a16="http://schemas.microsoft.com/office/drawing/2014/main" id="{D76C13CA-7DAB-BBA9-6721-CA824EA2EA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5858" y="1519821"/>
            <a:ext cx="7455795" cy="4439967"/>
          </a:xfrm>
          <a:prstGeom prst="rect">
            <a:avLst/>
          </a:prstGeom>
        </p:spPr>
      </p:pic>
    </p:spTree>
    <p:extLst>
      <p:ext uri="{BB962C8B-B14F-4D97-AF65-F5344CB8AC3E}">
        <p14:creationId xmlns:p14="http://schemas.microsoft.com/office/powerpoint/2010/main" val="721922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05" y="5863768"/>
            <a:ext cx="967695" cy="994232"/>
          </a:xfrm>
          <a:prstGeom prst="rect">
            <a:avLst/>
          </a:prstGeom>
        </p:spPr>
      </p:pic>
      <p:sp>
        <p:nvSpPr>
          <p:cNvPr id="19" name="Title 1">
            <a:extLst>
              <a:ext uri="{FF2B5EF4-FFF2-40B4-BE49-F238E27FC236}">
                <a16:creationId xmlns:a16="http://schemas.microsoft.com/office/drawing/2014/main" id="{E754FA17-CBAD-FC1D-500C-17FA8266D196}"/>
              </a:ext>
            </a:extLst>
          </p:cNvPr>
          <p:cNvSpPr>
            <a:spLocks noGrp="1"/>
          </p:cNvSpPr>
          <p:nvPr>
            <p:ph type="ctrTitle"/>
          </p:nvPr>
        </p:nvSpPr>
        <p:spPr>
          <a:xfrm rot="5400000">
            <a:off x="5598884" y="-5598884"/>
            <a:ext cx="994232" cy="12192000"/>
          </a:xfrm>
          <a:solidFill>
            <a:srgbClr val="3B3B3B"/>
          </a:solidFill>
        </p:spPr>
        <p:txBody>
          <a:bodyPr vert="vert270" anchor="t" anchorCtr="0">
            <a:normAutofit fontScale="90000"/>
          </a:bodyPr>
          <a:lstStyle/>
          <a:p>
            <a:br>
              <a:rPr lang="en-US" dirty="0"/>
            </a:br>
            <a:br>
              <a:rPr lang="en-US" dirty="0"/>
            </a:br>
            <a:br>
              <a:rPr lang="en-US" dirty="0"/>
            </a:br>
            <a:endParaRPr lang="en-US" b="1" dirty="0">
              <a:solidFill>
                <a:srgbClr val="FF6600"/>
              </a:solidFill>
            </a:endParaRPr>
          </a:p>
        </p:txBody>
      </p:sp>
      <p:sp>
        <p:nvSpPr>
          <p:cNvPr id="20" name="TextBox 19">
            <a:extLst>
              <a:ext uri="{FF2B5EF4-FFF2-40B4-BE49-F238E27FC236}">
                <a16:creationId xmlns:a16="http://schemas.microsoft.com/office/drawing/2014/main" id="{B35D2B01-4F11-7CDA-0C3F-6A33F0067267}"/>
              </a:ext>
            </a:extLst>
          </p:cNvPr>
          <p:cNvSpPr txBox="1"/>
          <p:nvPr/>
        </p:nvSpPr>
        <p:spPr>
          <a:xfrm>
            <a:off x="659152" y="100528"/>
            <a:ext cx="6945086" cy="658835"/>
          </a:xfrm>
          <a:prstGeom prst="rect">
            <a:avLst/>
          </a:prstGeom>
          <a:noFill/>
        </p:spPr>
        <p:txBody>
          <a:bodyPr wrap="square" rtlCol="0">
            <a:spAutoFit/>
          </a:bodyPr>
          <a:lstStyle/>
          <a:p>
            <a:pPr>
              <a:lnSpc>
                <a:spcPct val="150000"/>
              </a:lnSpc>
            </a:pPr>
            <a:r>
              <a:rPr lang="en-GB" sz="2800" b="1" i="0" dirty="0">
                <a:solidFill>
                  <a:srgbClr val="FF6600"/>
                </a:solidFill>
                <a:effectLst/>
                <a:latin typeface=""/>
                <a:cs typeface="Calibri" panose="020F0502020204030204" pitchFamily="34" charset="0"/>
              </a:rPr>
              <a:t>Recommendations (1)</a:t>
            </a:r>
          </a:p>
        </p:txBody>
      </p:sp>
      <p:sp>
        <p:nvSpPr>
          <p:cNvPr id="8" name="TextBox 7">
            <a:extLst>
              <a:ext uri="{FF2B5EF4-FFF2-40B4-BE49-F238E27FC236}">
                <a16:creationId xmlns:a16="http://schemas.microsoft.com/office/drawing/2014/main" id="{1AA9CE78-4459-E223-595D-B5FB74F34A8E}"/>
              </a:ext>
            </a:extLst>
          </p:cNvPr>
          <p:cNvSpPr txBox="1"/>
          <p:nvPr/>
        </p:nvSpPr>
        <p:spPr>
          <a:xfrm>
            <a:off x="451925" y="1280590"/>
            <a:ext cx="11288149" cy="4562531"/>
          </a:xfrm>
          <a:prstGeom prst="rect">
            <a:avLst/>
          </a:prstGeom>
          <a:noFill/>
        </p:spPr>
        <p:txBody>
          <a:bodyPr wrap="square" rtlCol="0">
            <a:spAutoFit/>
          </a:bodyPr>
          <a:lstStyle/>
          <a:p>
            <a:pPr marL="285750" indent="-285750" algn="just">
              <a:lnSpc>
                <a:spcPct val="150000"/>
              </a:lnSpc>
              <a:buFontTx/>
              <a:buChar char="-"/>
            </a:pPr>
            <a:r>
              <a:rPr lang="en-GB" sz="1300" b="1" i="0" dirty="0">
                <a:effectLst/>
                <a:latin typeface="Calibri" panose="020F0502020204030204" pitchFamily="34" charset="0"/>
                <a:cs typeface="Calibri" panose="020F0502020204030204" pitchFamily="34" charset="0"/>
              </a:rPr>
              <a:t>Focus on Yellow Cab's Profitability: </a:t>
            </a:r>
            <a:r>
              <a:rPr lang="en-GB" sz="1300" b="0" i="0" dirty="0">
                <a:effectLst/>
                <a:latin typeface="Calibri" panose="020F0502020204030204" pitchFamily="34" charset="0"/>
                <a:cs typeface="Calibri" panose="020F0502020204030204" pitchFamily="34" charset="0"/>
              </a:rPr>
              <a:t>The Yellow Cab company has consistently shown higher profits compared to the Pink Cab company. It is recommended to allocate more resources and investments towards the Yellow Cab company to capitalize on its success and maximize profitability.</a:t>
            </a:r>
          </a:p>
          <a:p>
            <a:pPr marL="285750" indent="-285750" algn="just">
              <a:lnSpc>
                <a:spcPct val="150000"/>
              </a:lnSpc>
              <a:buFontTx/>
              <a:buChar char="-"/>
            </a:pPr>
            <a:r>
              <a:rPr lang="en-GB" sz="1300" b="1" i="0" dirty="0">
                <a:effectLst/>
                <a:latin typeface="Calibri" panose="020F0502020204030204" pitchFamily="34" charset="0"/>
                <a:cs typeface="Calibri" panose="020F0502020204030204" pitchFamily="34" charset="0"/>
              </a:rPr>
              <a:t>Exploit Growth Opportunities in Top Cities: </a:t>
            </a:r>
            <a:r>
              <a:rPr lang="en-GB" sz="1300" b="0" i="0" dirty="0">
                <a:effectLst/>
                <a:latin typeface="Calibri" panose="020F0502020204030204" pitchFamily="34" charset="0"/>
                <a:cs typeface="Calibri" panose="020F0502020204030204" pitchFamily="34" charset="0"/>
              </a:rPr>
              <a:t>Identify the top-performing cities such as Boston, Chicago, Washington DC, New York, and Los Angeles, which have the highest number of rides. Focus on expanding operations in these cities and capture a larger market share by improving service quality, optimizing driver availability, and investing in marketing and promotions.</a:t>
            </a:r>
          </a:p>
          <a:p>
            <a:pPr marL="285750" indent="-285750" algn="just">
              <a:lnSpc>
                <a:spcPct val="150000"/>
              </a:lnSpc>
              <a:buFontTx/>
              <a:buChar char="-"/>
            </a:pPr>
            <a:r>
              <a:rPr lang="en-GB" sz="1300" b="1" i="0" dirty="0">
                <a:effectLst/>
                <a:latin typeface="Calibri" panose="020F0502020204030204" pitchFamily="34" charset="0"/>
                <a:cs typeface="Calibri" panose="020F0502020204030204" pitchFamily="34" charset="0"/>
              </a:rPr>
              <a:t>Target Cities with High Cab User Percentages: </a:t>
            </a:r>
            <a:r>
              <a:rPr lang="en-GB" sz="1300" b="0" i="0" dirty="0">
                <a:effectLst/>
                <a:latin typeface="Calibri" panose="020F0502020204030204" pitchFamily="34" charset="0"/>
                <a:cs typeface="Calibri" panose="020F0502020204030204" pitchFamily="34" charset="0"/>
              </a:rPr>
              <a:t>In addition to the cities with the highest ride numbers, consider cities like San Francisco, Washington DC, and Boston that have a high percentage of the population as cab users. These cities show potential for a larger customer base and increased revenue generation.</a:t>
            </a:r>
          </a:p>
          <a:p>
            <a:pPr marL="285750" indent="-285750" algn="just">
              <a:lnSpc>
                <a:spcPct val="150000"/>
              </a:lnSpc>
              <a:buFontTx/>
              <a:buChar char="-"/>
            </a:pPr>
            <a:r>
              <a:rPr lang="en-GB" sz="1300" b="1" i="0" dirty="0">
                <a:effectLst/>
                <a:latin typeface="Calibri" panose="020F0502020204030204" pitchFamily="34" charset="0"/>
                <a:cs typeface="Calibri" panose="020F0502020204030204" pitchFamily="34" charset="0"/>
              </a:rPr>
              <a:t>Optimize Marketing and Pricing Strategies: </a:t>
            </a:r>
            <a:r>
              <a:rPr lang="en-GB" sz="1300" b="0" i="0" dirty="0">
                <a:effectLst/>
                <a:latin typeface="Calibri" panose="020F0502020204030204" pitchFamily="34" charset="0"/>
                <a:cs typeface="Calibri" panose="020F0502020204030204" pitchFamily="34" charset="0"/>
              </a:rPr>
              <a:t>Conduct market research and analysis to identify customer preferences, price sensitivity, and competitor strategies. Utilize this information to fine-tune marketing campaigns, target specific customer segments effectively, and optimize pricing strategies to maximize profits.</a:t>
            </a:r>
          </a:p>
          <a:p>
            <a:pPr marL="285750" indent="-285750" algn="just">
              <a:lnSpc>
                <a:spcPct val="150000"/>
              </a:lnSpc>
              <a:buFontTx/>
              <a:buChar char="-"/>
            </a:pPr>
            <a:r>
              <a:rPr lang="en-GB" sz="1300" b="1" i="0" dirty="0">
                <a:effectLst/>
                <a:latin typeface="Calibri" panose="020F0502020204030204" pitchFamily="34" charset="0"/>
                <a:cs typeface="Calibri" panose="020F0502020204030204" pitchFamily="34" charset="0"/>
              </a:rPr>
              <a:t>Address Declining Profit per Kilometre: </a:t>
            </a:r>
            <a:r>
              <a:rPr lang="en-GB" sz="1300" b="0" i="0" dirty="0">
                <a:effectLst/>
                <a:latin typeface="Calibri" panose="020F0502020204030204" pitchFamily="34" charset="0"/>
                <a:cs typeface="Calibri" panose="020F0502020204030204" pitchFamily="34" charset="0"/>
              </a:rPr>
              <a:t>The analysis indicates a decline in average profit per </a:t>
            </a:r>
            <a:r>
              <a:rPr lang="en-GB" sz="1300" b="0" i="0" dirty="0" err="1">
                <a:effectLst/>
                <a:latin typeface="Calibri" panose="020F0502020204030204" pitchFamily="34" charset="0"/>
                <a:cs typeface="Calibri" panose="020F0502020204030204" pitchFamily="34" charset="0"/>
              </a:rPr>
              <a:t>kilometer</a:t>
            </a:r>
            <a:r>
              <a:rPr lang="en-GB" sz="1300" b="0" i="0" dirty="0">
                <a:effectLst/>
                <a:latin typeface="Calibri" panose="020F0502020204030204" pitchFamily="34" charset="0"/>
                <a:cs typeface="Calibri" panose="020F0502020204030204" pitchFamily="34" charset="0"/>
              </a:rPr>
              <a:t> </a:t>
            </a:r>
            <a:r>
              <a:rPr lang="en-GB" sz="1300" b="0" i="0" dirty="0" err="1">
                <a:effectLst/>
                <a:latin typeface="Calibri" panose="020F0502020204030204" pitchFamily="34" charset="0"/>
                <a:cs typeface="Calibri" panose="020F0502020204030204" pitchFamily="34" charset="0"/>
              </a:rPr>
              <a:t>traveled</a:t>
            </a:r>
            <a:r>
              <a:rPr lang="en-GB" sz="1300" b="0" i="0" dirty="0">
                <a:effectLst/>
                <a:latin typeface="Calibri" panose="020F0502020204030204" pitchFamily="34" charset="0"/>
                <a:cs typeface="Calibri" panose="020F0502020204030204" pitchFamily="34" charset="0"/>
              </a:rPr>
              <a:t> between 2016 and 2018. Investigate the factors contributing to this decline and implement measures to improve profitability. This may involve optimizing operational efficiency, reducing costs, or exploring alternative revenue streams.</a:t>
            </a:r>
          </a:p>
          <a:p>
            <a:pPr marL="285750" indent="-285750" algn="just">
              <a:lnSpc>
                <a:spcPct val="150000"/>
              </a:lnSpc>
              <a:buFontTx/>
              <a:buChar char="-"/>
            </a:pPr>
            <a:r>
              <a:rPr lang="en-GB" sz="1300" b="1" i="0" dirty="0">
                <a:effectLst/>
                <a:latin typeface="Calibri" panose="020F0502020204030204" pitchFamily="34" charset="0"/>
                <a:cs typeface="Calibri" panose="020F0502020204030204" pitchFamily="34" charset="0"/>
              </a:rPr>
              <a:t>Re-evaluate Holiday Strategy: </a:t>
            </a:r>
            <a:r>
              <a:rPr lang="en-GB" sz="1300" b="0" i="0" dirty="0">
                <a:effectLst/>
                <a:latin typeface="Calibri" panose="020F0502020204030204" pitchFamily="34" charset="0"/>
                <a:cs typeface="Calibri" panose="020F0502020204030204" pitchFamily="34" charset="0"/>
              </a:rPr>
              <a:t>As the analysis suggests, the percentage of cab riders during holidays is relatively low, and profits tend to be lower compared to non-holiday periods. Re-evaluate the holiday strategy and consider reallocating resources or adjusting pricing strategies during these periods. Explore potential opportunities to increase demand and profitability during holidays through targeted promotions, special offers, or unique services.</a:t>
            </a:r>
          </a:p>
        </p:txBody>
      </p:sp>
    </p:spTree>
    <p:extLst>
      <p:ext uri="{BB962C8B-B14F-4D97-AF65-F5344CB8AC3E}">
        <p14:creationId xmlns:p14="http://schemas.microsoft.com/office/powerpoint/2010/main" val="75650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05" y="5863768"/>
            <a:ext cx="967695" cy="994232"/>
          </a:xfrm>
          <a:prstGeom prst="rect">
            <a:avLst/>
          </a:prstGeom>
        </p:spPr>
      </p:pic>
      <p:sp>
        <p:nvSpPr>
          <p:cNvPr id="19" name="Title 1">
            <a:extLst>
              <a:ext uri="{FF2B5EF4-FFF2-40B4-BE49-F238E27FC236}">
                <a16:creationId xmlns:a16="http://schemas.microsoft.com/office/drawing/2014/main" id="{E754FA17-CBAD-FC1D-500C-17FA8266D196}"/>
              </a:ext>
            </a:extLst>
          </p:cNvPr>
          <p:cNvSpPr>
            <a:spLocks noGrp="1"/>
          </p:cNvSpPr>
          <p:nvPr>
            <p:ph type="ctrTitle"/>
          </p:nvPr>
        </p:nvSpPr>
        <p:spPr>
          <a:xfrm rot="5400000">
            <a:off x="5598884" y="-5598884"/>
            <a:ext cx="994232" cy="12192000"/>
          </a:xfrm>
          <a:solidFill>
            <a:srgbClr val="3B3B3B"/>
          </a:solidFill>
        </p:spPr>
        <p:txBody>
          <a:bodyPr vert="vert270" anchor="t" anchorCtr="0">
            <a:normAutofit fontScale="90000"/>
          </a:bodyPr>
          <a:lstStyle/>
          <a:p>
            <a:br>
              <a:rPr lang="en-US" dirty="0"/>
            </a:br>
            <a:br>
              <a:rPr lang="en-US" dirty="0"/>
            </a:br>
            <a:br>
              <a:rPr lang="en-US" dirty="0"/>
            </a:br>
            <a:endParaRPr lang="en-US" b="1" dirty="0">
              <a:solidFill>
                <a:srgbClr val="FF6600"/>
              </a:solidFill>
            </a:endParaRPr>
          </a:p>
        </p:txBody>
      </p:sp>
      <p:sp>
        <p:nvSpPr>
          <p:cNvPr id="20" name="TextBox 19">
            <a:extLst>
              <a:ext uri="{FF2B5EF4-FFF2-40B4-BE49-F238E27FC236}">
                <a16:creationId xmlns:a16="http://schemas.microsoft.com/office/drawing/2014/main" id="{B35D2B01-4F11-7CDA-0C3F-6A33F0067267}"/>
              </a:ext>
            </a:extLst>
          </p:cNvPr>
          <p:cNvSpPr txBox="1"/>
          <p:nvPr/>
        </p:nvSpPr>
        <p:spPr>
          <a:xfrm>
            <a:off x="659152" y="100528"/>
            <a:ext cx="6945086" cy="658835"/>
          </a:xfrm>
          <a:prstGeom prst="rect">
            <a:avLst/>
          </a:prstGeom>
          <a:noFill/>
        </p:spPr>
        <p:txBody>
          <a:bodyPr wrap="square" rtlCol="0">
            <a:spAutoFit/>
          </a:bodyPr>
          <a:lstStyle/>
          <a:p>
            <a:pPr>
              <a:lnSpc>
                <a:spcPct val="150000"/>
              </a:lnSpc>
            </a:pPr>
            <a:r>
              <a:rPr lang="en-GB" sz="2800" b="1" i="0" dirty="0">
                <a:solidFill>
                  <a:srgbClr val="FF6600"/>
                </a:solidFill>
                <a:effectLst/>
                <a:latin typeface=""/>
                <a:cs typeface="Calibri" panose="020F0502020204030204" pitchFamily="34" charset="0"/>
              </a:rPr>
              <a:t>Recommendations (2)</a:t>
            </a:r>
          </a:p>
        </p:txBody>
      </p:sp>
      <p:sp>
        <p:nvSpPr>
          <p:cNvPr id="21" name="TextBox 20">
            <a:extLst>
              <a:ext uri="{FF2B5EF4-FFF2-40B4-BE49-F238E27FC236}">
                <a16:creationId xmlns:a16="http://schemas.microsoft.com/office/drawing/2014/main" id="{82F9C9A3-60E6-5AFB-0D38-C9FD191DF899}"/>
              </a:ext>
            </a:extLst>
          </p:cNvPr>
          <p:cNvSpPr txBox="1"/>
          <p:nvPr/>
        </p:nvSpPr>
        <p:spPr>
          <a:xfrm>
            <a:off x="451925" y="1301237"/>
            <a:ext cx="11288149" cy="3662285"/>
          </a:xfrm>
          <a:prstGeom prst="rect">
            <a:avLst/>
          </a:prstGeom>
          <a:noFill/>
        </p:spPr>
        <p:txBody>
          <a:bodyPr wrap="square" rtlCol="0">
            <a:spAutoFit/>
          </a:bodyPr>
          <a:lstStyle/>
          <a:p>
            <a:pPr marL="285750" indent="-285750" algn="just">
              <a:lnSpc>
                <a:spcPct val="150000"/>
              </a:lnSpc>
              <a:buFontTx/>
              <a:buChar char="-"/>
            </a:pPr>
            <a:r>
              <a:rPr lang="en-GB" sz="1300" b="1" i="0" dirty="0">
                <a:effectLst/>
                <a:latin typeface="Calibri" panose="020F0502020204030204" pitchFamily="34" charset="0"/>
                <a:cs typeface="Calibri" panose="020F0502020204030204" pitchFamily="34" charset="0"/>
              </a:rPr>
              <a:t>Target High-Income Customers: </a:t>
            </a:r>
            <a:r>
              <a:rPr lang="en-GB" sz="1300" b="0" i="0" dirty="0">
                <a:effectLst/>
                <a:latin typeface="Calibri" panose="020F0502020204030204" pitchFamily="34" charset="0"/>
                <a:cs typeface="Calibri" panose="020F0502020204030204" pitchFamily="34" charset="0"/>
              </a:rPr>
              <a:t>Both Yellow Cab and Pink Cab companies generate a significant portion of their profits from high-income customers. To further increase profits, it is advisable to develop strategies to attract and retain high-income customers. This can include offering premium services, loyalty programs, and personalized experiences that cater to their needs.</a:t>
            </a:r>
          </a:p>
          <a:p>
            <a:pPr marL="285750" indent="-285750" algn="just">
              <a:lnSpc>
                <a:spcPct val="150000"/>
              </a:lnSpc>
              <a:buFontTx/>
              <a:buChar char="-"/>
            </a:pPr>
            <a:r>
              <a:rPr lang="en-GB" sz="1300" b="1" i="0" dirty="0">
                <a:effectLst/>
                <a:latin typeface="Calibri" panose="020F0502020204030204" pitchFamily="34" charset="0"/>
                <a:cs typeface="Calibri" panose="020F0502020204030204" pitchFamily="34" charset="0"/>
              </a:rPr>
              <a:t>Focus on Profitable Customer Segments: </a:t>
            </a:r>
            <a:r>
              <a:rPr lang="en-GB" sz="1300" b="0" i="0" dirty="0">
                <a:effectLst/>
                <a:latin typeface="Calibri" panose="020F0502020204030204" pitchFamily="34" charset="0"/>
                <a:cs typeface="Calibri" panose="020F0502020204030204" pitchFamily="34" charset="0"/>
              </a:rPr>
              <a:t>Analyse the profitability of different customer segments, such as age groups and income classes. Allocate resources and marketing efforts towards the age groups and income classes that generate the highest profits for both Yellow Cab and Pink Cab. Tailor services and promotional activities to cater to their specific needs and preferences.</a:t>
            </a:r>
          </a:p>
          <a:p>
            <a:pPr marL="285750" indent="-285750" algn="just">
              <a:lnSpc>
                <a:spcPct val="150000"/>
              </a:lnSpc>
              <a:buFontTx/>
              <a:buChar char="-"/>
            </a:pPr>
            <a:r>
              <a:rPr lang="en-GB" sz="1300" b="1" i="0" dirty="0">
                <a:effectLst/>
                <a:latin typeface="Calibri" panose="020F0502020204030204" pitchFamily="34" charset="0"/>
                <a:cs typeface="Calibri" panose="020F0502020204030204" pitchFamily="34" charset="0"/>
              </a:rPr>
              <a:t>Enhance Customer Loyalty Programs and Capitalize on Customer Satisfaction and Loyalty: </a:t>
            </a:r>
            <a:r>
              <a:rPr lang="en-GB" sz="1300" b="0" i="0" dirty="0">
                <a:effectLst/>
                <a:latin typeface="Calibri" panose="020F0502020204030204" pitchFamily="34" charset="0"/>
                <a:cs typeface="Calibri" panose="020F0502020204030204" pitchFamily="34" charset="0"/>
              </a:rPr>
              <a:t>Leverage the higher customer loyalty observed in Yellow Cab compared to Pink Cab. Further strengthen customer loyalty by introducing or improving loyalty programs that reward frequent riders, such as discounts, exclusive offers, and personalized perks. This can help increase customer retention and foster long-term relationships with riders. Invest in driver training programs, improve service quality, and ensure a seamless and enjoyable customer experience. Positive word-of-mouth and customer recommendations can help attract new customers and strengthen the brand reputation.</a:t>
            </a:r>
          </a:p>
          <a:p>
            <a:pPr marL="285750" indent="-285750" algn="just">
              <a:lnSpc>
                <a:spcPct val="150000"/>
              </a:lnSpc>
              <a:buFontTx/>
              <a:buChar char="-"/>
            </a:pPr>
            <a:endParaRPr lang="en-GB" sz="1300" b="0" i="0"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321725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en-US" b="1" dirty="0">
                <a:solidFill>
                  <a:srgbClr val="FF6600"/>
                </a:solidFill>
              </a:rPr>
              <a:t> </a:t>
            </a:r>
          </a:p>
        </p:txBody>
      </p:sp>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609600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pic>
        <p:nvPicPr>
          <p:cNvPr id="3" name="Picture 2">
            <a:extLst>
              <a:ext uri="{FF2B5EF4-FFF2-40B4-BE49-F238E27FC236}">
                <a16:creationId xmlns:a16="http://schemas.microsoft.com/office/drawing/2014/main" id="{74F9DDB5-A9D2-7F13-2C21-EAB258B16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14" y="5863771"/>
            <a:ext cx="947057" cy="994232"/>
          </a:xfrm>
          <a:prstGeom prst="rect">
            <a:avLst/>
          </a:prstGeom>
        </p:spPr>
      </p:pic>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pPr algn="just"/>
            <a:endParaRPr lang="en-US" sz="2800" dirty="0">
              <a:solidFill>
                <a:srgbClr val="FF6600"/>
              </a:solidFill>
            </a:endParaRPr>
          </a:p>
          <a:p>
            <a:pPr algn="just"/>
            <a:r>
              <a:rPr lang="en-US" sz="2800" dirty="0">
                <a:solidFill>
                  <a:srgbClr val="FF6600"/>
                </a:solidFill>
              </a:rPr>
              <a:t>       - </a:t>
            </a:r>
            <a:r>
              <a:rPr lang="en-US" sz="2200" dirty="0">
                <a:solidFill>
                  <a:srgbClr val="FF6600"/>
                </a:solidFill>
              </a:rPr>
              <a:t>US Cab Industry Overview</a:t>
            </a:r>
          </a:p>
          <a:p>
            <a:pPr algn="just"/>
            <a:r>
              <a:rPr lang="en-US" sz="2200" dirty="0">
                <a:solidFill>
                  <a:srgbClr val="FF6600"/>
                </a:solidFill>
              </a:rPr>
              <a:t>         -  Client Overview and Objective</a:t>
            </a:r>
          </a:p>
          <a:p>
            <a:pPr algn="just"/>
            <a:r>
              <a:rPr lang="en-US" sz="2200" dirty="0">
                <a:solidFill>
                  <a:srgbClr val="FF6600"/>
                </a:solidFill>
              </a:rPr>
              <a:t>         -  EDA (1, 2, 3)</a:t>
            </a:r>
          </a:p>
          <a:p>
            <a:pPr marL="1371600" lvl="2" indent="-457200" algn="just">
              <a:buFont typeface="Arial" panose="020B0604020202020204" pitchFamily="34" charset="0"/>
              <a:buChar char="•"/>
            </a:pPr>
            <a:r>
              <a:rPr lang="en-US" dirty="0">
                <a:solidFill>
                  <a:srgbClr val="FF6600"/>
                </a:solidFill>
              </a:rPr>
              <a:t>Datasets</a:t>
            </a:r>
          </a:p>
          <a:p>
            <a:pPr marL="1371600" lvl="2" indent="-457200" algn="just">
              <a:buFont typeface="Arial" panose="020B0604020202020204" pitchFamily="34" charset="0"/>
              <a:buChar char="•"/>
            </a:pPr>
            <a:r>
              <a:rPr lang="en-US" dirty="0">
                <a:solidFill>
                  <a:srgbClr val="FF6600"/>
                </a:solidFill>
              </a:rPr>
              <a:t>Approach</a:t>
            </a:r>
          </a:p>
          <a:p>
            <a:pPr marL="1371600" lvl="2" indent="-457200" algn="just">
              <a:buFont typeface="Arial" panose="020B0604020202020204" pitchFamily="34" charset="0"/>
              <a:buChar char="•"/>
            </a:pPr>
            <a:r>
              <a:rPr lang="en-US" dirty="0">
                <a:solidFill>
                  <a:srgbClr val="FF6600"/>
                </a:solidFill>
              </a:rPr>
              <a:t>Assumptions</a:t>
            </a:r>
          </a:p>
          <a:p>
            <a:pPr algn="just"/>
            <a:r>
              <a:rPr lang="en-US" dirty="0">
                <a:solidFill>
                  <a:srgbClr val="FF6600"/>
                </a:solidFill>
              </a:rPr>
              <a:t>         -  </a:t>
            </a:r>
            <a:r>
              <a:rPr lang="en-US" sz="2200" dirty="0">
                <a:solidFill>
                  <a:srgbClr val="FF6600"/>
                </a:solidFill>
              </a:rPr>
              <a:t>Profit Analysis</a:t>
            </a:r>
          </a:p>
          <a:p>
            <a:pPr marL="1371600" lvl="2" indent="-457200" algn="just">
              <a:buFont typeface="Arial" panose="020B0604020202020204" pitchFamily="34" charset="0"/>
              <a:buChar char="•"/>
            </a:pPr>
            <a:r>
              <a:rPr lang="en-US" sz="2000" dirty="0">
                <a:solidFill>
                  <a:srgbClr val="FF6600"/>
                </a:solidFill>
              </a:rPr>
              <a:t>Income Classes</a:t>
            </a:r>
          </a:p>
          <a:p>
            <a:pPr marL="1371600" lvl="2" indent="-457200" algn="just">
              <a:buFont typeface="Arial" panose="020B0604020202020204" pitchFamily="34" charset="0"/>
              <a:buChar char="•"/>
            </a:pPr>
            <a:r>
              <a:rPr lang="en-US" sz="2000" dirty="0">
                <a:solidFill>
                  <a:srgbClr val="FF6600"/>
                </a:solidFill>
              </a:rPr>
              <a:t>Gender</a:t>
            </a:r>
          </a:p>
          <a:p>
            <a:pPr marL="1371600" lvl="2" indent="-457200" algn="just">
              <a:buFont typeface="Arial" panose="020B0604020202020204" pitchFamily="34" charset="0"/>
              <a:buChar char="•"/>
            </a:pPr>
            <a:r>
              <a:rPr lang="en-US" sz="2000" dirty="0">
                <a:solidFill>
                  <a:srgbClr val="FF6600"/>
                </a:solidFill>
              </a:rPr>
              <a:t>Age</a:t>
            </a:r>
          </a:p>
          <a:p>
            <a:pPr marL="1371600" lvl="2" indent="-457200" algn="just">
              <a:buFont typeface="Arial" panose="020B0604020202020204" pitchFamily="34" charset="0"/>
              <a:buChar char="•"/>
            </a:pPr>
            <a:r>
              <a:rPr lang="en-US" sz="2000" dirty="0">
                <a:solidFill>
                  <a:srgbClr val="FF6600"/>
                </a:solidFill>
              </a:rPr>
              <a:t>KM Travelled</a:t>
            </a:r>
          </a:p>
          <a:p>
            <a:pPr algn="just"/>
            <a:r>
              <a:rPr lang="en-US" sz="2200" dirty="0">
                <a:solidFill>
                  <a:srgbClr val="FF6600"/>
                </a:solidFill>
              </a:rPr>
              <a:t>          -  Customer Loyalty</a:t>
            </a:r>
          </a:p>
          <a:p>
            <a:pPr algn="just"/>
            <a:r>
              <a:rPr lang="en-US" sz="2200" dirty="0">
                <a:solidFill>
                  <a:srgbClr val="FF6600"/>
                </a:solidFill>
              </a:rPr>
              <a:t>          -  Cab ride analysis – Holidays</a:t>
            </a:r>
          </a:p>
          <a:p>
            <a:pPr algn="just"/>
            <a:r>
              <a:rPr lang="en-US" sz="2200" dirty="0">
                <a:solidFill>
                  <a:srgbClr val="FF6600"/>
                </a:solidFill>
              </a:rPr>
              <a:t>          -  2019 Forecasts - Profits</a:t>
            </a:r>
          </a:p>
          <a:p>
            <a:pPr algn="just"/>
            <a:r>
              <a:rPr lang="en-US" sz="2200" dirty="0">
                <a:solidFill>
                  <a:srgbClr val="FF6600"/>
                </a:solidFill>
              </a:rPr>
              <a:t>          -  Recommendations (1, 2)</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14" y="5863771"/>
            <a:ext cx="947057" cy="994232"/>
          </a:xfrm>
          <a:prstGeom prst="rect">
            <a:avLst/>
          </a:prstGeom>
        </p:spPr>
      </p:pic>
    </p:spTree>
    <p:extLst>
      <p:ext uri="{BB962C8B-B14F-4D97-AF65-F5344CB8AC3E}">
        <p14:creationId xmlns:p14="http://schemas.microsoft.com/office/powerpoint/2010/main" val="2981379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884" y="-5598884"/>
            <a:ext cx="994232" cy="12192000"/>
          </a:xfrm>
          <a:solidFill>
            <a:srgbClr val="3B3B3B"/>
          </a:solidFill>
        </p:spPr>
        <p:txBody>
          <a:bodyPr vert="vert270" anchor="t" anchorCtr="0">
            <a:normAutofit fontScale="90000"/>
          </a:bodyPr>
          <a:lstStyle/>
          <a:p>
            <a:br>
              <a:rPr lang="en-US" dirty="0"/>
            </a:br>
            <a:br>
              <a:rPr lang="en-US" dirty="0"/>
            </a:b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05" y="5863768"/>
            <a:ext cx="967695" cy="994232"/>
          </a:xfrm>
          <a:prstGeom prst="rect">
            <a:avLst/>
          </a:prstGeom>
        </p:spPr>
      </p:pic>
      <p:sp>
        <p:nvSpPr>
          <p:cNvPr id="5" name="Subtitle 2">
            <a:extLst>
              <a:ext uri="{FF2B5EF4-FFF2-40B4-BE49-F238E27FC236}">
                <a16:creationId xmlns:a16="http://schemas.microsoft.com/office/drawing/2014/main" id="{6166219C-9605-E89B-DAF2-179660F865F9}"/>
              </a:ext>
            </a:extLst>
          </p:cNvPr>
          <p:cNvSpPr txBox="1">
            <a:spLocks/>
          </p:cNvSpPr>
          <p:nvPr/>
        </p:nvSpPr>
        <p:spPr>
          <a:xfrm rot="5400000">
            <a:off x="8926286" y="1251858"/>
            <a:ext cx="816429" cy="5170714"/>
          </a:xfrm>
          <a:prstGeom prst="rect">
            <a:avLst/>
          </a:prstGeom>
        </p:spPr>
        <p:txBody>
          <a:bodyPr vert="vert270"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solidFill>
                <a:srgbClr val="FF6600"/>
              </a:solidFill>
            </a:endParaRPr>
          </a:p>
        </p:txBody>
      </p:sp>
      <p:sp>
        <p:nvSpPr>
          <p:cNvPr id="8" name="Subtitle 2">
            <a:extLst>
              <a:ext uri="{FF2B5EF4-FFF2-40B4-BE49-F238E27FC236}">
                <a16:creationId xmlns:a16="http://schemas.microsoft.com/office/drawing/2014/main" id="{084112E0-33EB-16E6-30E6-3CA28260DC94}"/>
              </a:ext>
            </a:extLst>
          </p:cNvPr>
          <p:cNvSpPr>
            <a:spLocks noGrp="1"/>
          </p:cNvSpPr>
          <p:nvPr>
            <p:ph type="subTitle" idx="1"/>
          </p:nvPr>
        </p:nvSpPr>
        <p:spPr>
          <a:xfrm rot="5400000">
            <a:off x="3619386" y="-1899669"/>
            <a:ext cx="4964114" cy="11179629"/>
          </a:xfrm>
        </p:spPr>
        <p:txBody>
          <a:bodyPr vert="vert270">
            <a:normAutofit fontScale="77500" lnSpcReduction="20000"/>
          </a:bodyPr>
          <a:lstStyle/>
          <a:p>
            <a:pPr algn="just">
              <a:lnSpc>
                <a:spcPct val="150000"/>
              </a:lnSpc>
            </a:pPr>
            <a:r>
              <a:rPr lang="en-GB" sz="2100" b="1" i="0" dirty="0">
                <a:solidFill>
                  <a:srgbClr val="FF6600"/>
                </a:solidFill>
                <a:effectLst/>
                <a:latin typeface=""/>
                <a:cs typeface="Calibri" panose="020F0502020204030204" pitchFamily="34" charset="0"/>
              </a:rPr>
              <a:t>Market Overview:</a:t>
            </a:r>
          </a:p>
          <a:p>
            <a:pPr algn="just">
              <a:lnSpc>
                <a:spcPct val="150000"/>
              </a:lnSpc>
            </a:pPr>
            <a:r>
              <a:rPr lang="en-GB" sz="1700" b="0" i="0" dirty="0">
                <a:effectLst/>
                <a:latin typeface="Calibri" panose="020F0502020204030204" pitchFamily="34" charset="0"/>
                <a:cs typeface="Calibri" panose="020F0502020204030204" pitchFamily="34" charset="0"/>
              </a:rPr>
              <a:t>The US cab industry plays a crucial role in providing transportation services to millions of people across cities and urban areas. Although the industry has faced disruption from ride-hailing services, traditional cab companies still hold a significant market share. The market is characterized by established players, regional operators, and emerging start-ups, each with its own strengths and challenges.</a:t>
            </a:r>
            <a:endParaRPr lang="en-GB" sz="1700" dirty="0">
              <a:latin typeface="Calibri" panose="020F0502020204030204" pitchFamily="34" charset="0"/>
              <a:cs typeface="Calibri" panose="020F0502020204030204" pitchFamily="34" charset="0"/>
            </a:endParaRPr>
          </a:p>
          <a:p>
            <a:pPr algn="just">
              <a:lnSpc>
                <a:spcPct val="150000"/>
              </a:lnSpc>
            </a:pPr>
            <a:r>
              <a:rPr lang="en-GB" sz="2100" b="1" i="0" dirty="0">
                <a:solidFill>
                  <a:srgbClr val="FF6600"/>
                </a:solidFill>
                <a:effectLst/>
                <a:latin typeface="Calibri" panose="020F0502020204030204" pitchFamily="34" charset="0"/>
                <a:cs typeface="Calibri" panose="020F0502020204030204" pitchFamily="34" charset="0"/>
              </a:rPr>
              <a:t>Key Drivers and Challenges: </a:t>
            </a:r>
          </a:p>
          <a:p>
            <a:pPr algn="just">
              <a:lnSpc>
                <a:spcPct val="150000"/>
              </a:lnSpc>
            </a:pPr>
            <a:r>
              <a:rPr lang="en-GB" sz="1700" b="0" i="0" dirty="0">
                <a:effectLst/>
                <a:latin typeface="Calibri" panose="020F0502020204030204" pitchFamily="34" charset="0"/>
                <a:cs typeface="Calibri" panose="020F0502020204030204" pitchFamily="34" charset="0"/>
              </a:rPr>
              <a:t>Investors should consider several factors when evaluating investment opportunities in the US cab industry. These include:</a:t>
            </a:r>
          </a:p>
          <a:p>
            <a:pPr algn="just">
              <a:lnSpc>
                <a:spcPct val="150000"/>
              </a:lnSpc>
            </a:pPr>
            <a:r>
              <a:rPr lang="en-GB" sz="1700" b="0" i="0" dirty="0">
                <a:effectLst/>
                <a:latin typeface="Calibri" panose="020F0502020204030204" pitchFamily="34" charset="0"/>
                <a:cs typeface="Calibri" panose="020F0502020204030204" pitchFamily="34" charset="0"/>
              </a:rPr>
              <a:t>1. </a:t>
            </a:r>
            <a:r>
              <a:rPr lang="en-GB" sz="1700" b="1" i="0" dirty="0">
                <a:effectLst/>
                <a:latin typeface="Calibri" panose="020F0502020204030204" pitchFamily="34" charset="0"/>
                <a:cs typeface="Calibri" panose="020F0502020204030204" pitchFamily="34" charset="0"/>
              </a:rPr>
              <a:t>Consumer Demand:</a:t>
            </a:r>
            <a:r>
              <a:rPr lang="en-GB" sz="1700" b="0" i="0" dirty="0">
                <a:effectLst/>
                <a:latin typeface="Calibri" panose="020F0502020204030204" pitchFamily="34" charset="0"/>
                <a:cs typeface="Calibri" panose="020F0502020204030204" pitchFamily="34" charset="0"/>
              </a:rPr>
              <a:t> Analysing consumer demand for cab services is crucial, considering changing preferences and the competition from ride-hailing platforms. Factors such as population density, urbanization, and commuting patterns should be considered.</a:t>
            </a:r>
          </a:p>
          <a:p>
            <a:pPr algn="just">
              <a:lnSpc>
                <a:spcPct val="150000"/>
              </a:lnSpc>
            </a:pPr>
            <a:r>
              <a:rPr lang="en-GB" sz="1700" b="0" i="0" dirty="0">
                <a:effectLst/>
                <a:latin typeface="Calibri" panose="020F0502020204030204" pitchFamily="34" charset="0"/>
                <a:cs typeface="Calibri" panose="020F0502020204030204" pitchFamily="34" charset="0"/>
              </a:rPr>
              <a:t>2. </a:t>
            </a:r>
            <a:r>
              <a:rPr lang="en-GB" sz="1700" b="1" i="0" dirty="0">
                <a:effectLst/>
                <a:latin typeface="Calibri" panose="020F0502020204030204" pitchFamily="34" charset="0"/>
                <a:cs typeface="Calibri" panose="020F0502020204030204" pitchFamily="34" charset="0"/>
              </a:rPr>
              <a:t>Competitive Landscape: </a:t>
            </a:r>
            <a:r>
              <a:rPr lang="en-GB" sz="1700" b="0" i="0" dirty="0">
                <a:effectLst/>
                <a:latin typeface="Calibri" panose="020F0502020204030204" pitchFamily="34" charset="0"/>
                <a:cs typeface="Calibri" panose="020F0502020204030204" pitchFamily="34" charset="0"/>
              </a:rPr>
              <a:t>Assessing the competitive landscape is crucial, considering the presence of established cab companies and the growing dominance of ride-hailing platforms. Differentiating factors such as service quality, pricing, and customer loyalty programs should be evaluated.</a:t>
            </a:r>
          </a:p>
          <a:p>
            <a:pPr algn="just">
              <a:lnSpc>
                <a:spcPct val="150000"/>
              </a:lnSpc>
            </a:pPr>
            <a:r>
              <a:rPr lang="en-GB" sz="1700" b="0" i="0" dirty="0">
                <a:effectLst/>
                <a:latin typeface="Calibri" panose="020F0502020204030204" pitchFamily="34" charset="0"/>
                <a:cs typeface="Calibri" panose="020F0502020204030204" pitchFamily="34" charset="0"/>
              </a:rPr>
              <a:t>3. </a:t>
            </a:r>
            <a:r>
              <a:rPr lang="en-GB" sz="1700" b="1" i="0" dirty="0">
                <a:effectLst/>
                <a:latin typeface="Calibri" panose="020F0502020204030204" pitchFamily="34" charset="0"/>
                <a:cs typeface="Calibri" panose="020F0502020204030204" pitchFamily="34" charset="0"/>
              </a:rPr>
              <a:t>Technological Advancements: </a:t>
            </a:r>
            <a:r>
              <a:rPr lang="en-GB" sz="1700" b="0" i="0" dirty="0">
                <a:effectLst/>
                <a:latin typeface="Calibri" panose="020F0502020204030204" pitchFamily="34" charset="0"/>
                <a:cs typeface="Calibri" panose="020F0502020204030204" pitchFamily="34" charset="0"/>
              </a:rPr>
              <a:t>The integration of technology has become increasingly important for cab companies to remain competitive. Evaluating investments in companies that embrace technological innovations, such as mobile apps for booking and ride tracking, can be advantageous.</a:t>
            </a:r>
          </a:p>
          <a:p>
            <a:pPr algn="just">
              <a:lnSpc>
                <a:spcPct val="150000"/>
              </a:lnSpc>
            </a:pPr>
            <a:r>
              <a:rPr lang="en-GB" sz="1700" b="0" i="0" dirty="0">
                <a:effectLst/>
                <a:latin typeface="Calibri" panose="020F0502020204030204" pitchFamily="34" charset="0"/>
                <a:cs typeface="Calibri" panose="020F0502020204030204" pitchFamily="34" charset="0"/>
              </a:rPr>
              <a:t>4. </a:t>
            </a:r>
            <a:r>
              <a:rPr lang="en-GB" sz="1700" b="1" i="0" dirty="0">
                <a:effectLst/>
                <a:latin typeface="Calibri" panose="020F0502020204030204" pitchFamily="34" charset="0"/>
                <a:cs typeface="Calibri" panose="020F0502020204030204" pitchFamily="34" charset="0"/>
              </a:rPr>
              <a:t>Regulatory Environment: </a:t>
            </a:r>
            <a:r>
              <a:rPr lang="en-GB" sz="1700" b="0" i="0" dirty="0">
                <a:effectLst/>
                <a:latin typeface="Calibri" panose="020F0502020204030204" pitchFamily="34" charset="0"/>
                <a:cs typeface="Calibri" panose="020F0502020204030204" pitchFamily="34" charset="0"/>
              </a:rPr>
              <a:t>The regulatory landscape surrounding the cab industry varies across states and cities. Understanding local regulations and their potential impact on business operations is essential.</a:t>
            </a:r>
          </a:p>
          <a:p>
            <a:pPr algn="just">
              <a:lnSpc>
                <a:spcPct val="150000"/>
              </a:lnSpc>
            </a:pPr>
            <a:endParaRPr lang="en-GB" sz="1700" b="0" i="0" dirty="0">
              <a:effectLst/>
              <a:latin typeface="Calibri" panose="020F0502020204030204" pitchFamily="34" charset="0"/>
              <a:cs typeface="Calibri" panose="020F0502020204030204" pitchFamily="34" charset="0"/>
            </a:endParaRPr>
          </a:p>
          <a:p>
            <a:pPr algn="just">
              <a:lnSpc>
                <a:spcPct val="150000"/>
              </a:lnSpc>
            </a:pPr>
            <a:endParaRPr lang="en-GB" sz="1700" b="0" i="0" dirty="0">
              <a:effectLst/>
              <a:latin typeface="Calibri" panose="020F0502020204030204" pitchFamily="34" charset="0"/>
              <a:cs typeface="Calibri" panose="020F0502020204030204" pitchFamily="34" charset="0"/>
            </a:endParaRPr>
          </a:p>
          <a:p>
            <a:pPr algn="just">
              <a:lnSpc>
                <a:spcPct val="150000"/>
              </a:lnSpc>
            </a:pPr>
            <a:endParaRPr lang="en-US" sz="1600" dirty="0">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3FA8D7C5-AE2D-9065-B6E5-26B3157D4763}"/>
              </a:ext>
            </a:extLst>
          </p:cNvPr>
          <p:cNvSpPr txBox="1"/>
          <p:nvPr/>
        </p:nvSpPr>
        <p:spPr>
          <a:xfrm>
            <a:off x="659152" y="100528"/>
            <a:ext cx="6945086" cy="658835"/>
          </a:xfrm>
          <a:prstGeom prst="rect">
            <a:avLst/>
          </a:prstGeom>
          <a:noFill/>
        </p:spPr>
        <p:txBody>
          <a:bodyPr wrap="square" rtlCol="0">
            <a:spAutoFit/>
          </a:bodyPr>
          <a:lstStyle/>
          <a:p>
            <a:pPr>
              <a:lnSpc>
                <a:spcPct val="150000"/>
              </a:lnSpc>
            </a:pPr>
            <a:r>
              <a:rPr lang="en-GB" sz="2800" b="1" dirty="0">
                <a:solidFill>
                  <a:srgbClr val="FF6600"/>
                </a:solidFill>
                <a:latin typeface=""/>
                <a:cs typeface="Calibri" panose="020F0502020204030204" pitchFamily="34" charset="0"/>
              </a:rPr>
              <a:t>US Cab Industry Overview</a:t>
            </a:r>
            <a:endParaRPr lang="en-GB" sz="2800" b="1" i="0" dirty="0">
              <a:solidFill>
                <a:srgbClr val="FF6600"/>
              </a:solidFill>
              <a:effectLst/>
              <a:latin typeface=""/>
              <a:cs typeface="Calibri" panose="020F0502020204030204" pitchFamily="34" charset="0"/>
            </a:endParaRPr>
          </a:p>
        </p:txBody>
      </p:sp>
    </p:spTree>
    <p:extLst>
      <p:ext uri="{BB962C8B-B14F-4D97-AF65-F5344CB8AC3E}">
        <p14:creationId xmlns:p14="http://schemas.microsoft.com/office/powerpoint/2010/main" val="290824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884" y="-5598884"/>
            <a:ext cx="994232" cy="12192000"/>
          </a:xfrm>
          <a:solidFill>
            <a:srgbClr val="3B3B3B"/>
          </a:solidFill>
        </p:spPr>
        <p:txBody>
          <a:bodyPr vert="vert270" anchor="t" anchorCtr="0">
            <a:normAutofit fontScale="90000"/>
          </a:bodyPr>
          <a:lstStyle/>
          <a:p>
            <a:br>
              <a:rPr lang="en-US" dirty="0"/>
            </a:br>
            <a:br>
              <a:rPr lang="en-US" dirty="0"/>
            </a:b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05" y="5863768"/>
            <a:ext cx="967695" cy="994232"/>
          </a:xfrm>
          <a:prstGeom prst="rect">
            <a:avLst/>
          </a:prstGeom>
        </p:spPr>
      </p:pic>
      <p:sp>
        <p:nvSpPr>
          <p:cNvPr id="5" name="Subtitle 2">
            <a:extLst>
              <a:ext uri="{FF2B5EF4-FFF2-40B4-BE49-F238E27FC236}">
                <a16:creationId xmlns:a16="http://schemas.microsoft.com/office/drawing/2014/main" id="{6166219C-9605-E89B-DAF2-179660F865F9}"/>
              </a:ext>
            </a:extLst>
          </p:cNvPr>
          <p:cNvSpPr txBox="1">
            <a:spLocks/>
          </p:cNvSpPr>
          <p:nvPr/>
        </p:nvSpPr>
        <p:spPr>
          <a:xfrm rot="5400000">
            <a:off x="8926286" y="1251858"/>
            <a:ext cx="816429" cy="5170714"/>
          </a:xfrm>
          <a:prstGeom prst="rect">
            <a:avLst/>
          </a:prstGeom>
        </p:spPr>
        <p:txBody>
          <a:bodyPr vert="vert270"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solidFill>
                <a:srgbClr val="FF6600"/>
              </a:solidFill>
            </a:endParaRPr>
          </a:p>
        </p:txBody>
      </p:sp>
      <p:sp>
        <p:nvSpPr>
          <p:cNvPr id="8" name="Subtitle 2">
            <a:extLst>
              <a:ext uri="{FF2B5EF4-FFF2-40B4-BE49-F238E27FC236}">
                <a16:creationId xmlns:a16="http://schemas.microsoft.com/office/drawing/2014/main" id="{084112E0-33EB-16E6-30E6-3CA28260DC94}"/>
              </a:ext>
            </a:extLst>
          </p:cNvPr>
          <p:cNvSpPr>
            <a:spLocks noGrp="1"/>
          </p:cNvSpPr>
          <p:nvPr>
            <p:ph type="subTitle" idx="1"/>
          </p:nvPr>
        </p:nvSpPr>
        <p:spPr>
          <a:xfrm rot="5400000">
            <a:off x="3619386" y="-1899669"/>
            <a:ext cx="4964114" cy="11179629"/>
          </a:xfrm>
        </p:spPr>
        <p:txBody>
          <a:bodyPr vert="vert270">
            <a:normAutofit/>
          </a:bodyPr>
          <a:lstStyle/>
          <a:p>
            <a:pPr marL="285750" indent="-285750" algn="just">
              <a:lnSpc>
                <a:spcPct val="170000"/>
              </a:lnSpc>
              <a:buFont typeface="Courier New" panose="02070309020205020404" pitchFamily="49" charset="0"/>
              <a:buChar char="o"/>
            </a:pPr>
            <a:r>
              <a:rPr lang="en-GB" sz="1300" b="0" i="0" dirty="0">
                <a:effectLst/>
                <a:latin typeface="Calibri" panose="020F0502020204030204" pitchFamily="34" charset="0"/>
                <a:cs typeface="Calibri" panose="020F0502020204030204" pitchFamily="34" charset="0"/>
              </a:rPr>
              <a:t>XYZ is a private firm in the US seeking to invest in the cab industry. With remarkable growth and multiple key players in the market, XYZ aims to understand the market landscape and customer profiles before making a final investment decision. They have engaged a team of experts to conduct a comprehensive analysis using extensive data sets and advanced analytical techniques. </a:t>
            </a:r>
          </a:p>
          <a:p>
            <a:pPr marL="285750" indent="-285750" algn="just">
              <a:lnSpc>
                <a:spcPct val="170000"/>
              </a:lnSpc>
              <a:buFont typeface="Courier New" panose="02070309020205020404" pitchFamily="49" charset="0"/>
              <a:buChar char="o"/>
            </a:pPr>
            <a:r>
              <a:rPr lang="en-GB" sz="1300" b="0" i="0" dirty="0">
                <a:effectLst/>
                <a:latin typeface="Calibri" panose="020F0502020204030204" pitchFamily="34" charset="0"/>
                <a:cs typeface="Calibri" panose="020F0502020204030204" pitchFamily="34" charset="0"/>
              </a:rPr>
              <a:t>The objective is to provide actionable insights and strategic recommendations to help XYZ evaluate risks, identify opportunities, and develop a well-defined investment strategy. The findings will be presented to XYZ's Executive team to guide their decision-making process and ensure alignment with their long-term growth objectives.</a:t>
            </a:r>
          </a:p>
          <a:p>
            <a:pPr algn="just">
              <a:lnSpc>
                <a:spcPct val="150000"/>
              </a:lnSpc>
            </a:pPr>
            <a:endParaRPr lang="en-US" sz="1300"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A0076017-FC9B-BD30-C281-39B7112BBBD1}"/>
              </a:ext>
            </a:extLst>
          </p:cNvPr>
          <p:cNvSpPr txBox="1"/>
          <p:nvPr/>
        </p:nvSpPr>
        <p:spPr>
          <a:xfrm>
            <a:off x="659152" y="100528"/>
            <a:ext cx="6945086" cy="658835"/>
          </a:xfrm>
          <a:prstGeom prst="rect">
            <a:avLst/>
          </a:prstGeom>
          <a:noFill/>
        </p:spPr>
        <p:txBody>
          <a:bodyPr wrap="square" rtlCol="0">
            <a:spAutoFit/>
          </a:bodyPr>
          <a:lstStyle/>
          <a:p>
            <a:pPr>
              <a:lnSpc>
                <a:spcPct val="150000"/>
              </a:lnSpc>
            </a:pPr>
            <a:r>
              <a:rPr lang="en-GB" sz="2800" b="1" dirty="0">
                <a:solidFill>
                  <a:srgbClr val="FF6600"/>
                </a:solidFill>
                <a:latin typeface=""/>
                <a:cs typeface="Calibri" panose="020F0502020204030204" pitchFamily="34" charset="0"/>
              </a:rPr>
              <a:t>Client Overview and Objective</a:t>
            </a:r>
            <a:endParaRPr lang="en-GB" sz="2800" b="1" i="0" dirty="0">
              <a:solidFill>
                <a:srgbClr val="FF6600"/>
              </a:solidFill>
              <a:effectLst/>
              <a:latin typeface=""/>
              <a:cs typeface="Calibri" panose="020F0502020204030204" pitchFamily="34" charset="0"/>
            </a:endParaRPr>
          </a:p>
        </p:txBody>
      </p:sp>
    </p:spTree>
    <p:extLst>
      <p:ext uri="{BB962C8B-B14F-4D97-AF65-F5344CB8AC3E}">
        <p14:creationId xmlns:p14="http://schemas.microsoft.com/office/powerpoint/2010/main" val="2784401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884" y="-5598884"/>
            <a:ext cx="994232" cy="12192000"/>
          </a:xfrm>
          <a:solidFill>
            <a:srgbClr val="3B3B3B"/>
          </a:solidFill>
        </p:spPr>
        <p:txBody>
          <a:bodyPr vert="vert270" anchor="t" anchorCtr="0">
            <a:normAutofit fontScale="90000"/>
          </a:bodyPr>
          <a:lstStyle/>
          <a:p>
            <a:br>
              <a:rPr lang="en-US" dirty="0"/>
            </a:br>
            <a:br>
              <a:rPr lang="en-US" dirty="0"/>
            </a:b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05" y="5863768"/>
            <a:ext cx="967695" cy="994232"/>
          </a:xfrm>
          <a:prstGeom prst="rect">
            <a:avLst/>
          </a:prstGeom>
        </p:spPr>
      </p:pic>
      <p:sp>
        <p:nvSpPr>
          <p:cNvPr id="5" name="Subtitle 2">
            <a:extLst>
              <a:ext uri="{FF2B5EF4-FFF2-40B4-BE49-F238E27FC236}">
                <a16:creationId xmlns:a16="http://schemas.microsoft.com/office/drawing/2014/main" id="{6166219C-9605-E89B-DAF2-179660F865F9}"/>
              </a:ext>
            </a:extLst>
          </p:cNvPr>
          <p:cNvSpPr txBox="1">
            <a:spLocks/>
          </p:cNvSpPr>
          <p:nvPr/>
        </p:nvSpPr>
        <p:spPr>
          <a:xfrm rot="5400000">
            <a:off x="8926286" y="1251858"/>
            <a:ext cx="816429" cy="5170714"/>
          </a:xfrm>
          <a:prstGeom prst="rect">
            <a:avLst/>
          </a:prstGeom>
        </p:spPr>
        <p:txBody>
          <a:bodyPr vert="vert270"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solidFill>
                <a:srgbClr val="FF6600"/>
              </a:solidFill>
            </a:endParaRPr>
          </a:p>
        </p:txBody>
      </p:sp>
      <p:sp>
        <p:nvSpPr>
          <p:cNvPr id="8" name="Subtitle 2">
            <a:extLst>
              <a:ext uri="{FF2B5EF4-FFF2-40B4-BE49-F238E27FC236}">
                <a16:creationId xmlns:a16="http://schemas.microsoft.com/office/drawing/2014/main" id="{084112E0-33EB-16E6-30E6-3CA28260DC94}"/>
              </a:ext>
            </a:extLst>
          </p:cNvPr>
          <p:cNvSpPr>
            <a:spLocks noGrp="1"/>
          </p:cNvSpPr>
          <p:nvPr>
            <p:ph type="subTitle" idx="1"/>
          </p:nvPr>
        </p:nvSpPr>
        <p:spPr>
          <a:xfrm rot="5400000">
            <a:off x="1816880" y="-115473"/>
            <a:ext cx="4964114" cy="7534751"/>
          </a:xfrm>
        </p:spPr>
        <p:txBody>
          <a:bodyPr vert="vert270">
            <a:normAutofit lnSpcReduction="10000"/>
          </a:bodyPr>
          <a:lstStyle/>
          <a:p>
            <a:pPr algn="just">
              <a:lnSpc>
                <a:spcPct val="170000"/>
              </a:lnSpc>
            </a:pPr>
            <a:r>
              <a:rPr lang="en-GB" sz="1600" b="1" dirty="0">
                <a:solidFill>
                  <a:srgbClr val="FF6600"/>
                </a:solidFill>
                <a:latin typeface="Calibri" panose="020F0502020204030204" pitchFamily="34" charset="0"/>
                <a:cs typeface="Calibri" panose="020F0502020204030204" pitchFamily="34" charset="0"/>
              </a:rPr>
              <a:t>D</a:t>
            </a:r>
            <a:r>
              <a:rPr lang="en-GB" sz="1600" b="1" i="0" dirty="0">
                <a:solidFill>
                  <a:srgbClr val="FF6600"/>
                </a:solidFill>
                <a:effectLst/>
                <a:latin typeface="Calibri" panose="020F0502020204030204" pitchFamily="34" charset="0"/>
                <a:cs typeface="Calibri" panose="020F0502020204030204" pitchFamily="34" charset="0"/>
              </a:rPr>
              <a:t>atasets:</a:t>
            </a:r>
            <a:endParaRPr lang="en-GB" sz="1600" b="0" i="0" u="none" strike="noStrike" dirty="0">
              <a:solidFill>
                <a:srgbClr val="000000"/>
              </a:solidFill>
              <a:effectLst/>
              <a:latin typeface="Calibri" panose="020F0502020204030204" pitchFamily="34" charset="0"/>
              <a:cs typeface="Calibri" panose="020F0502020204030204" pitchFamily="34" charset="0"/>
            </a:endParaRPr>
          </a:p>
          <a:p>
            <a:pPr algn="just">
              <a:lnSpc>
                <a:spcPct val="170000"/>
              </a:lnSpc>
            </a:pPr>
            <a:r>
              <a:rPr lang="en-GB" sz="1300" b="0" i="0" u="none" strike="noStrike" dirty="0">
                <a:solidFill>
                  <a:srgbClr val="000000"/>
                </a:solidFill>
                <a:effectLst/>
                <a:latin typeface="Calibri" panose="020F0502020204030204" pitchFamily="34" charset="0"/>
                <a:cs typeface="Calibri" panose="020F0502020204030204" pitchFamily="34" charset="0"/>
              </a:rPr>
              <a:t>We have been provided 4 individual data sets. Time period of data is from </a:t>
            </a:r>
            <a:r>
              <a:rPr lang="en-GB" sz="1300" b="0" i="1" u="none" strike="noStrike" dirty="0">
                <a:solidFill>
                  <a:srgbClr val="000000"/>
                </a:solidFill>
                <a:effectLst/>
                <a:latin typeface="Calibri" panose="020F0502020204030204" pitchFamily="34" charset="0"/>
                <a:cs typeface="Calibri" panose="020F0502020204030204" pitchFamily="34" charset="0"/>
              </a:rPr>
              <a:t>31/01/2016 to 31/12/2018</a:t>
            </a:r>
            <a:r>
              <a:rPr lang="en-GB" sz="1300" b="0" i="0" u="none" strike="noStrike" dirty="0">
                <a:solidFill>
                  <a:srgbClr val="000000"/>
                </a:solidFill>
                <a:effectLst/>
                <a:latin typeface="Calibri" panose="020F0502020204030204" pitchFamily="34" charset="0"/>
                <a:cs typeface="Calibri" panose="020F0502020204030204" pitchFamily="34" charset="0"/>
              </a:rPr>
              <a:t>.</a:t>
            </a:r>
          </a:p>
          <a:p>
            <a:pPr marL="285750" indent="-285750" algn="just">
              <a:lnSpc>
                <a:spcPct val="170000"/>
              </a:lnSpc>
              <a:buFont typeface="Courier New" panose="02070309020205020404" pitchFamily="49" charset="0"/>
              <a:buChar char="o"/>
            </a:pPr>
            <a:r>
              <a:rPr lang="en-GB" sz="1300" b="1" i="0" u="none" strike="noStrike" dirty="0">
                <a:solidFill>
                  <a:srgbClr val="000000"/>
                </a:solidFill>
                <a:effectLst/>
                <a:latin typeface="Calibri" panose="020F0502020204030204" pitchFamily="34" charset="0"/>
                <a:cs typeface="Calibri" panose="020F0502020204030204" pitchFamily="34" charset="0"/>
              </a:rPr>
              <a:t>Cab_Data.csv –</a:t>
            </a:r>
            <a:r>
              <a:rPr lang="en-GB" sz="1300" b="0" i="0" u="none" strike="noStrike" dirty="0">
                <a:solidFill>
                  <a:srgbClr val="000000"/>
                </a:solidFill>
                <a:effectLst/>
                <a:latin typeface="Calibri" panose="020F0502020204030204" pitchFamily="34" charset="0"/>
                <a:cs typeface="Calibri" panose="020F0502020204030204" pitchFamily="34" charset="0"/>
              </a:rPr>
              <a:t> this file includes details of transaction for 2 cab companies. </a:t>
            </a:r>
          </a:p>
          <a:p>
            <a:pPr marL="285750" indent="-285750" algn="just">
              <a:lnSpc>
                <a:spcPct val="170000"/>
              </a:lnSpc>
              <a:buFont typeface="Courier New" panose="02070309020205020404" pitchFamily="49" charset="0"/>
              <a:buChar char="o"/>
            </a:pPr>
            <a:r>
              <a:rPr lang="en-GB" sz="1300" b="1" i="0" u="none" strike="noStrike" dirty="0">
                <a:solidFill>
                  <a:srgbClr val="000000"/>
                </a:solidFill>
                <a:effectLst/>
                <a:latin typeface="Calibri" panose="020F0502020204030204" pitchFamily="34" charset="0"/>
                <a:cs typeface="Calibri" panose="020F0502020204030204" pitchFamily="34" charset="0"/>
              </a:rPr>
              <a:t>Customer_ID.csv –</a:t>
            </a:r>
            <a:r>
              <a:rPr lang="en-GB" sz="1300" b="0" i="0" u="none" strike="noStrike" dirty="0">
                <a:solidFill>
                  <a:srgbClr val="000000"/>
                </a:solidFill>
                <a:effectLst/>
                <a:latin typeface="Calibri" panose="020F0502020204030204" pitchFamily="34" charset="0"/>
                <a:cs typeface="Calibri" panose="020F0502020204030204" pitchFamily="34" charset="0"/>
              </a:rPr>
              <a:t> this is a mapping table that contains a unique identifier which links the customer’s demographic details. </a:t>
            </a:r>
          </a:p>
          <a:p>
            <a:pPr marL="285750" indent="-285750" algn="just">
              <a:lnSpc>
                <a:spcPct val="170000"/>
              </a:lnSpc>
              <a:buFont typeface="Courier New" panose="02070309020205020404" pitchFamily="49" charset="0"/>
              <a:buChar char="o"/>
            </a:pPr>
            <a:r>
              <a:rPr lang="en-GB" sz="1300" b="1" i="0" u="none" strike="noStrike" dirty="0">
                <a:solidFill>
                  <a:srgbClr val="000000"/>
                </a:solidFill>
                <a:effectLst/>
                <a:latin typeface="Calibri" panose="020F0502020204030204" pitchFamily="34" charset="0"/>
                <a:cs typeface="Calibri" panose="020F0502020204030204" pitchFamily="34" charset="0"/>
              </a:rPr>
              <a:t>Transaction_ID.csv –</a:t>
            </a:r>
            <a:r>
              <a:rPr lang="en-GB" sz="1300" b="0" i="0" u="none" strike="noStrike" dirty="0">
                <a:solidFill>
                  <a:srgbClr val="000000"/>
                </a:solidFill>
                <a:effectLst/>
                <a:latin typeface="Calibri" panose="020F0502020204030204" pitchFamily="34" charset="0"/>
                <a:cs typeface="Calibri" panose="020F0502020204030204" pitchFamily="34" charset="0"/>
              </a:rPr>
              <a:t> this is a mapping table that contains transaction to customer mapping and payment mode. </a:t>
            </a:r>
          </a:p>
          <a:p>
            <a:pPr marL="285750" indent="-285750" algn="just">
              <a:lnSpc>
                <a:spcPct val="170000"/>
              </a:lnSpc>
              <a:buFont typeface="Courier New" panose="02070309020205020404" pitchFamily="49" charset="0"/>
              <a:buChar char="o"/>
            </a:pPr>
            <a:r>
              <a:rPr lang="en-GB" sz="1300" b="1" i="0" u="none" strike="noStrike" dirty="0">
                <a:solidFill>
                  <a:srgbClr val="000000"/>
                </a:solidFill>
                <a:effectLst/>
                <a:latin typeface="Calibri" panose="020F0502020204030204" pitchFamily="34" charset="0"/>
                <a:cs typeface="Calibri" panose="020F0502020204030204" pitchFamily="34" charset="0"/>
              </a:rPr>
              <a:t>City.csv –</a:t>
            </a:r>
            <a:r>
              <a:rPr lang="en-GB" sz="1300" b="0" i="0" u="none" strike="noStrike" dirty="0">
                <a:solidFill>
                  <a:srgbClr val="000000"/>
                </a:solidFill>
                <a:effectLst/>
                <a:latin typeface="Calibri" panose="020F0502020204030204" pitchFamily="34" charset="0"/>
                <a:cs typeface="Calibri" panose="020F0502020204030204" pitchFamily="34" charset="0"/>
              </a:rPr>
              <a:t> this file contains list of US cities, their population and number of cab users.</a:t>
            </a:r>
          </a:p>
          <a:p>
            <a:pPr marL="285750" indent="-285750" algn="just">
              <a:lnSpc>
                <a:spcPct val="170000"/>
              </a:lnSpc>
              <a:buFont typeface="Courier New" panose="02070309020205020404" pitchFamily="49" charset="0"/>
              <a:buChar char="o"/>
            </a:pPr>
            <a:r>
              <a:rPr lang="en-GB" sz="1300" b="0" i="0" u="none" strike="noStrike" dirty="0">
                <a:solidFill>
                  <a:srgbClr val="000000"/>
                </a:solidFill>
                <a:effectLst/>
                <a:latin typeface="Calibri" panose="020F0502020204030204" pitchFamily="34" charset="0"/>
                <a:cs typeface="Calibri" panose="020F0502020204030204" pitchFamily="34" charset="0"/>
              </a:rPr>
              <a:t>The </a:t>
            </a:r>
            <a:r>
              <a:rPr lang="en-GB" sz="1300" b="1" u="none" strike="noStrike" dirty="0">
                <a:solidFill>
                  <a:srgbClr val="000000"/>
                </a:solidFill>
                <a:effectLst/>
                <a:latin typeface="Calibri" panose="020F0502020204030204" pitchFamily="34" charset="0"/>
                <a:cs typeface="Calibri" panose="020F0502020204030204" pitchFamily="34" charset="0"/>
              </a:rPr>
              <a:t>holidays</a:t>
            </a:r>
            <a:r>
              <a:rPr lang="en-GB" sz="1300" b="0" i="0" u="none" strike="noStrike" dirty="0">
                <a:solidFill>
                  <a:srgbClr val="000000"/>
                </a:solidFill>
                <a:effectLst/>
                <a:latin typeface="Calibri" panose="020F0502020204030204" pitchFamily="34" charset="0"/>
                <a:cs typeface="Calibri" panose="020F0502020204030204" pitchFamily="34" charset="0"/>
              </a:rPr>
              <a:t> dataset in the holidays package provides information about various holidays observed in different countries, including the United States.</a:t>
            </a:r>
          </a:p>
          <a:p>
            <a:pPr marL="285750" indent="-285750" algn="just">
              <a:lnSpc>
                <a:spcPct val="170000"/>
              </a:lnSpc>
              <a:buFont typeface="Courier New" panose="02070309020205020404" pitchFamily="49" charset="0"/>
              <a:buChar char="o"/>
            </a:pPr>
            <a:r>
              <a:rPr lang="en-GB" sz="1300" dirty="0">
                <a:solidFill>
                  <a:srgbClr val="000000"/>
                </a:solidFill>
                <a:latin typeface="Calibri" panose="020F0502020204030204" pitchFamily="34" charset="0"/>
                <a:cs typeface="Calibri" panose="020F0502020204030204" pitchFamily="34" charset="0"/>
              </a:rPr>
              <a:t>The merged dataset (merged_df) has 359,392 rows and 21 columns (features) – including 6 derived features. </a:t>
            </a:r>
            <a:endParaRPr lang="en-US" sz="1300"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07EBA648-6FDC-72C3-6D24-C15EE1965C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7457" y="1502226"/>
            <a:ext cx="1215571" cy="1215571"/>
          </a:xfrm>
          <a:prstGeom prst="rect">
            <a:avLst/>
          </a:prstGeom>
        </p:spPr>
      </p:pic>
      <p:pic>
        <p:nvPicPr>
          <p:cNvPr id="9" name="Picture 8">
            <a:extLst>
              <a:ext uri="{FF2B5EF4-FFF2-40B4-BE49-F238E27FC236}">
                <a16:creationId xmlns:a16="http://schemas.microsoft.com/office/drawing/2014/main" id="{3284A03D-3A90-9B82-6F46-BE4FD3E31A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64800" y="2821214"/>
            <a:ext cx="1215571" cy="1215571"/>
          </a:xfrm>
          <a:prstGeom prst="rect">
            <a:avLst/>
          </a:prstGeom>
        </p:spPr>
      </p:pic>
      <p:pic>
        <p:nvPicPr>
          <p:cNvPr id="10" name="Picture 9">
            <a:extLst>
              <a:ext uri="{FF2B5EF4-FFF2-40B4-BE49-F238E27FC236}">
                <a16:creationId xmlns:a16="http://schemas.microsoft.com/office/drawing/2014/main" id="{1BAAC39A-C806-6F8E-C528-FD6086B5C1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7457" y="4074884"/>
            <a:ext cx="1215571" cy="1215571"/>
          </a:xfrm>
          <a:prstGeom prst="rect">
            <a:avLst/>
          </a:prstGeom>
        </p:spPr>
      </p:pic>
      <p:pic>
        <p:nvPicPr>
          <p:cNvPr id="11" name="Picture 10">
            <a:extLst>
              <a:ext uri="{FF2B5EF4-FFF2-40B4-BE49-F238E27FC236}">
                <a16:creationId xmlns:a16="http://schemas.microsoft.com/office/drawing/2014/main" id="{971694A2-6136-6814-8547-72552E9DF2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7456" y="5328553"/>
            <a:ext cx="1215571" cy="1215571"/>
          </a:xfrm>
          <a:prstGeom prst="rect">
            <a:avLst/>
          </a:prstGeom>
        </p:spPr>
      </p:pic>
      <p:pic>
        <p:nvPicPr>
          <p:cNvPr id="12" name="Picture 11">
            <a:extLst>
              <a:ext uri="{FF2B5EF4-FFF2-40B4-BE49-F238E27FC236}">
                <a16:creationId xmlns:a16="http://schemas.microsoft.com/office/drawing/2014/main" id="{F983E542-CF81-30B8-74F1-03C4E505F9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61614" y="4720767"/>
            <a:ext cx="1215571" cy="1215571"/>
          </a:xfrm>
          <a:prstGeom prst="rect">
            <a:avLst/>
          </a:prstGeom>
        </p:spPr>
      </p:pic>
      <p:sp>
        <p:nvSpPr>
          <p:cNvPr id="13" name="TextBox 12">
            <a:extLst>
              <a:ext uri="{FF2B5EF4-FFF2-40B4-BE49-F238E27FC236}">
                <a16:creationId xmlns:a16="http://schemas.microsoft.com/office/drawing/2014/main" id="{FE3595F7-8605-2B18-269C-A0A28DB01F49}"/>
              </a:ext>
            </a:extLst>
          </p:cNvPr>
          <p:cNvSpPr txBox="1"/>
          <p:nvPr/>
        </p:nvSpPr>
        <p:spPr>
          <a:xfrm>
            <a:off x="10353219" y="5119908"/>
            <a:ext cx="1536703" cy="307777"/>
          </a:xfrm>
          <a:prstGeom prst="rect">
            <a:avLst/>
          </a:prstGeom>
          <a:noFill/>
        </p:spPr>
        <p:txBody>
          <a:bodyPr wrap="none" rtlCol="0">
            <a:spAutoFit/>
          </a:bodyPr>
          <a:lstStyle/>
          <a:p>
            <a:r>
              <a:rPr lang="en-US" sz="1400" dirty="0"/>
              <a:t>Transaction_ID.csv</a:t>
            </a:r>
          </a:p>
        </p:txBody>
      </p:sp>
      <p:sp>
        <p:nvSpPr>
          <p:cNvPr id="14" name="TextBox 13">
            <a:extLst>
              <a:ext uri="{FF2B5EF4-FFF2-40B4-BE49-F238E27FC236}">
                <a16:creationId xmlns:a16="http://schemas.microsoft.com/office/drawing/2014/main" id="{3B228094-6C88-A5ED-A82B-F04E42A4DF34}"/>
              </a:ext>
            </a:extLst>
          </p:cNvPr>
          <p:cNvSpPr txBox="1"/>
          <p:nvPr/>
        </p:nvSpPr>
        <p:spPr>
          <a:xfrm>
            <a:off x="10370822" y="3835723"/>
            <a:ext cx="1403526" cy="307777"/>
          </a:xfrm>
          <a:prstGeom prst="rect">
            <a:avLst/>
          </a:prstGeom>
          <a:noFill/>
        </p:spPr>
        <p:txBody>
          <a:bodyPr wrap="none" rtlCol="0">
            <a:spAutoFit/>
          </a:bodyPr>
          <a:lstStyle/>
          <a:p>
            <a:r>
              <a:rPr lang="en-US" sz="1400" dirty="0"/>
              <a:t>Customer_ID.csv</a:t>
            </a:r>
          </a:p>
        </p:txBody>
      </p:sp>
      <p:sp>
        <p:nvSpPr>
          <p:cNvPr id="15" name="TextBox 14">
            <a:extLst>
              <a:ext uri="{FF2B5EF4-FFF2-40B4-BE49-F238E27FC236}">
                <a16:creationId xmlns:a16="http://schemas.microsoft.com/office/drawing/2014/main" id="{A649DAAE-5A9A-3655-B21C-BAF466E6386A}"/>
              </a:ext>
            </a:extLst>
          </p:cNvPr>
          <p:cNvSpPr txBox="1"/>
          <p:nvPr/>
        </p:nvSpPr>
        <p:spPr>
          <a:xfrm>
            <a:off x="10717679" y="6302163"/>
            <a:ext cx="723147" cy="307777"/>
          </a:xfrm>
          <a:prstGeom prst="rect">
            <a:avLst/>
          </a:prstGeom>
          <a:noFill/>
        </p:spPr>
        <p:txBody>
          <a:bodyPr wrap="none" rtlCol="0">
            <a:spAutoFit/>
          </a:bodyPr>
          <a:lstStyle/>
          <a:p>
            <a:r>
              <a:rPr lang="en-US" sz="1400" dirty="0"/>
              <a:t>City.csv</a:t>
            </a:r>
          </a:p>
        </p:txBody>
      </p:sp>
      <p:sp>
        <p:nvSpPr>
          <p:cNvPr id="16" name="TextBox 15">
            <a:extLst>
              <a:ext uri="{FF2B5EF4-FFF2-40B4-BE49-F238E27FC236}">
                <a16:creationId xmlns:a16="http://schemas.microsoft.com/office/drawing/2014/main" id="{3A154926-E593-A81A-8A55-6CD3D85350F2}"/>
              </a:ext>
            </a:extLst>
          </p:cNvPr>
          <p:cNvSpPr txBox="1"/>
          <p:nvPr/>
        </p:nvSpPr>
        <p:spPr>
          <a:xfrm>
            <a:off x="10498069" y="2514342"/>
            <a:ext cx="1162369" cy="307777"/>
          </a:xfrm>
          <a:prstGeom prst="rect">
            <a:avLst/>
          </a:prstGeom>
          <a:noFill/>
        </p:spPr>
        <p:txBody>
          <a:bodyPr wrap="none" rtlCol="0">
            <a:spAutoFit/>
          </a:bodyPr>
          <a:lstStyle/>
          <a:p>
            <a:r>
              <a:rPr lang="en-US" sz="1400" dirty="0"/>
              <a:t>Cab_Data.csv</a:t>
            </a:r>
          </a:p>
        </p:txBody>
      </p:sp>
      <p:sp>
        <p:nvSpPr>
          <p:cNvPr id="17" name="TextBox 16">
            <a:extLst>
              <a:ext uri="{FF2B5EF4-FFF2-40B4-BE49-F238E27FC236}">
                <a16:creationId xmlns:a16="http://schemas.microsoft.com/office/drawing/2014/main" id="{F17EDB3C-5265-2C51-7EB7-570660AE5A81}"/>
              </a:ext>
            </a:extLst>
          </p:cNvPr>
          <p:cNvSpPr txBox="1"/>
          <p:nvPr/>
        </p:nvSpPr>
        <p:spPr>
          <a:xfrm>
            <a:off x="8685647" y="5709878"/>
            <a:ext cx="1022844" cy="307777"/>
          </a:xfrm>
          <a:prstGeom prst="rect">
            <a:avLst/>
          </a:prstGeom>
          <a:noFill/>
        </p:spPr>
        <p:txBody>
          <a:bodyPr wrap="none" rtlCol="0">
            <a:spAutoFit/>
          </a:bodyPr>
          <a:lstStyle/>
          <a:p>
            <a:r>
              <a:rPr lang="en-US" sz="1400" dirty="0"/>
              <a:t>US holidays</a:t>
            </a:r>
          </a:p>
        </p:txBody>
      </p:sp>
      <p:cxnSp>
        <p:nvCxnSpPr>
          <p:cNvPr id="19" name="Straight Arrow Connector 18">
            <a:extLst>
              <a:ext uri="{FF2B5EF4-FFF2-40B4-BE49-F238E27FC236}">
                <a16:creationId xmlns:a16="http://schemas.microsoft.com/office/drawing/2014/main" id="{3D22DDBB-AF94-CF82-6763-0DD2E441E134}"/>
              </a:ext>
            </a:extLst>
          </p:cNvPr>
          <p:cNvCxnSpPr>
            <a:cxnSpLocks/>
          </p:cNvCxnSpPr>
          <p:nvPr/>
        </p:nvCxnSpPr>
        <p:spPr>
          <a:xfrm flipH="1">
            <a:off x="9699171" y="2262739"/>
            <a:ext cx="892629" cy="116626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FD7D6296-1D96-B3F5-3C52-87AE6FD7187A}"/>
              </a:ext>
            </a:extLst>
          </p:cNvPr>
          <p:cNvCxnSpPr>
            <a:cxnSpLocks/>
          </p:cNvCxnSpPr>
          <p:nvPr/>
        </p:nvCxnSpPr>
        <p:spPr>
          <a:xfrm flipH="1">
            <a:off x="9728464" y="3467097"/>
            <a:ext cx="863336" cy="184805"/>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EC7B93B1-40FE-5AF8-A081-6EB49F8354D2}"/>
              </a:ext>
            </a:extLst>
          </p:cNvPr>
          <p:cNvCxnSpPr>
            <a:cxnSpLocks/>
            <a:endCxn id="37" idx="3"/>
          </p:cNvCxnSpPr>
          <p:nvPr/>
        </p:nvCxnSpPr>
        <p:spPr>
          <a:xfrm flipH="1" flipV="1">
            <a:off x="9728464" y="3865659"/>
            <a:ext cx="863336" cy="81701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F9D3F5E0-293C-46DC-CAC1-F61B4C30DB26}"/>
              </a:ext>
            </a:extLst>
          </p:cNvPr>
          <p:cNvCxnSpPr>
            <a:cxnSpLocks/>
          </p:cNvCxnSpPr>
          <p:nvPr/>
        </p:nvCxnSpPr>
        <p:spPr>
          <a:xfrm flipH="1" flipV="1">
            <a:off x="9617147" y="4074882"/>
            <a:ext cx="974653" cy="1788885"/>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2" name="Curved Connector 31">
            <a:extLst>
              <a:ext uri="{FF2B5EF4-FFF2-40B4-BE49-F238E27FC236}">
                <a16:creationId xmlns:a16="http://schemas.microsoft.com/office/drawing/2014/main" id="{F0FB6E51-5770-68DA-A702-1117F6CB3926}"/>
              </a:ext>
            </a:extLst>
          </p:cNvPr>
          <p:cNvCxnSpPr>
            <a:cxnSpLocks/>
          </p:cNvCxnSpPr>
          <p:nvPr/>
        </p:nvCxnSpPr>
        <p:spPr>
          <a:xfrm rot="10800000" flipH="1">
            <a:off x="8690634" y="4041424"/>
            <a:ext cx="422528" cy="1330672"/>
          </a:xfrm>
          <a:prstGeom prst="curvedConnector4">
            <a:avLst>
              <a:gd name="adj1" fmla="val -54103"/>
              <a:gd name="adj2" fmla="val 72838"/>
            </a:avLst>
          </a:prstGeom>
          <a:ln w="28575">
            <a:tailEnd type="triangle"/>
          </a:ln>
        </p:spPr>
        <p:style>
          <a:lnRef idx="1">
            <a:schemeClr val="dk1"/>
          </a:lnRef>
          <a:fillRef idx="0">
            <a:schemeClr val="dk1"/>
          </a:fillRef>
          <a:effectRef idx="0">
            <a:schemeClr val="dk1"/>
          </a:effectRef>
          <a:fontRef idx="minor">
            <a:schemeClr val="tx1"/>
          </a:fontRef>
        </p:style>
      </p:cxnSp>
      <p:pic>
        <p:nvPicPr>
          <p:cNvPr id="36" name="Picture 35">
            <a:extLst>
              <a:ext uri="{FF2B5EF4-FFF2-40B4-BE49-F238E27FC236}">
                <a16:creationId xmlns:a16="http://schemas.microsoft.com/office/drawing/2014/main" id="{13B85347-6EF7-6068-9EBA-C694B8F6D9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0863" y="2755899"/>
            <a:ext cx="1215571" cy="1215571"/>
          </a:xfrm>
          <a:prstGeom prst="rect">
            <a:avLst/>
          </a:prstGeom>
        </p:spPr>
      </p:pic>
      <p:sp>
        <p:nvSpPr>
          <p:cNvPr id="37" name="TextBox 36">
            <a:extLst>
              <a:ext uri="{FF2B5EF4-FFF2-40B4-BE49-F238E27FC236}">
                <a16:creationId xmlns:a16="http://schemas.microsoft.com/office/drawing/2014/main" id="{0876C69E-7AAB-1FCA-91E8-D4B2E254B361}"/>
              </a:ext>
            </a:extLst>
          </p:cNvPr>
          <p:cNvSpPr txBox="1"/>
          <p:nvPr/>
        </p:nvSpPr>
        <p:spPr>
          <a:xfrm>
            <a:off x="8744605" y="3711770"/>
            <a:ext cx="983859" cy="307777"/>
          </a:xfrm>
          <a:prstGeom prst="rect">
            <a:avLst/>
          </a:prstGeom>
          <a:noFill/>
        </p:spPr>
        <p:txBody>
          <a:bodyPr wrap="none" rtlCol="0">
            <a:spAutoFit/>
          </a:bodyPr>
          <a:lstStyle/>
          <a:p>
            <a:r>
              <a:rPr lang="en-US" sz="1400" dirty="0"/>
              <a:t>merged_df</a:t>
            </a:r>
          </a:p>
        </p:txBody>
      </p:sp>
      <p:sp>
        <p:nvSpPr>
          <p:cNvPr id="43" name="TextBox 42">
            <a:extLst>
              <a:ext uri="{FF2B5EF4-FFF2-40B4-BE49-F238E27FC236}">
                <a16:creationId xmlns:a16="http://schemas.microsoft.com/office/drawing/2014/main" id="{473E2135-BDD2-18F1-BE45-C1C8E68C7D6A}"/>
              </a:ext>
            </a:extLst>
          </p:cNvPr>
          <p:cNvSpPr txBox="1"/>
          <p:nvPr/>
        </p:nvSpPr>
        <p:spPr>
          <a:xfrm>
            <a:off x="659152" y="100528"/>
            <a:ext cx="6945086" cy="658835"/>
          </a:xfrm>
          <a:prstGeom prst="rect">
            <a:avLst/>
          </a:prstGeom>
          <a:noFill/>
        </p:spPr>
        <p:txBody>
          <a:bodyPr wrap="square" rtlCol="0">
            <a:spAutoFit/>
          </a:bodyPr>
          <a:lstStyle/>
          <a:p>
            <a:pPr>
              <a:lnSpc>
                <a:spcPct val="150000"/>
              </a:lnSpc>
            </a:pPr>
            <a:r>
              <a:rPr lang="en-GB" sz="2800" b="1" i="0" dirty="0">
                <a:solidFill>
                  <a:srgbClr val="FF6600"/>
                </a:solidFill>
                <a:effectLst/>
                <a:latin typeface=""/>
                <a:cs typeface="Calibri" panose="020F0502020204030204" pitchFamily="34" charset="0"/>
              </a:rPr>
              <a:t>Explorative </a:t>
            </a:r>
            <a:r>
              <a:rPr lang="en-GB" sz="2800" b="1" dirty="0">
                <a:solidFill>
                  <a:srgbClr val="FF6600"/>
                </a:solidFill>
                <a:latin typeface=""/>
                <a:cs typeface="Calibri" panose="020F0502020204030204" pitchFamily="34" charset="0"/>
              </a:rPr>
              <a:t>Data Analysis (1)</a:t>
            </a:r>
            <a:endParaRPr lang="en-GB" sz="2800" b="1" i="0" dirty="0">
              <a:solidFill>
                <a:srgbClr val="FF6600"/>
              </a:solidFill>
              <a:effectLst/>
              <a:latin typeface=""/>
              <a:cs typeface="Calibri" panose="020F0502020204030204" pitchFamily="34" charset="0"/>
            </a:endParaRPr>
          </a:p>
        </p:txBody>
      </p:sp>
    </p:spTree>
    <p:extLst>
      <p:ext uri="{BB962C8B-B14F-4D97-AF65-F5344CB8AC3E}">
        <p14:creationId xmlns:p14="http://schemas.microsoft.com/office/powerpoint/2010/main" val="1148147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884" y="-5598884"/>
            <a:ext cx="994232" cy="12192000"/>
          </a:xfrm>
          <a:solidFill>
            <a:srgbClr val="3B3B3B"/>
          </a:solidFill>
        </p:spPr>
        <p:txBody>
          <a:bodyPr vert="vert270" anchor="t" anchorCtr="0">
            <a:normAutofit fontScale="90000"/>
          </a:bodyPr>
          <a:lstStyle/>
          <a:p>
            <a:br>
              <a:rPr lang="en-US" dirty="0"/>
            </a:br>
            <a:br>
              <a:rPr lang="en-US" dirty="0"/>
            </a:b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05" y="5863768"/>
            <a:ext cx="967695" cy="994232"/>
          </a:xfrm>
          <a:prstGeom prst="rect">
            <a:avLst/>
          </a:prstGeom>
        </p:spPr>
      </p:pic>
      <p:sp>
        <p:nvSpPr>
          <p:cNvPr id="5" name="Subtitle 2">
            <a:extLst>
              <a:ext uri="{FF2B5EF4-FFF2-40B4-BE49-F238E27FC236}">
                <a16:creationId xmlns:a16="http://schemas.microsoft.com/office/drawing/2014/main" id="{6166219C-9605-E89B-DAF2-179660F865F9}"/>
              </a:ext>
            </a:extLst>
          </p:cNvPr>
          <p:cNvSpPr txBox="1">
            <a:spLocks/>
          </p:cNvSpPr>
          <p:nvPr/>
        </p:nvSpPr>
        <p:spPr>
          <a:xfrm rot="5400000">
            <a:off x="8926286" y="1251858"/>
            <a:ext cx="816429" cy="5170714"/>
          </a:xfrm>
          <a:prstGeom prst="rect">
            <a:avLst/>
          </a:prstGeom>
        </p:spPr>
        <p:txBody>
          <a:bodyPr vert="vert270"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solidFill>
                <a:srgbClr val="FF6600"/>
              </a:solidFill>
            </a:endParaRPr>
          </a:p>
        </p:txBody>
      </p:sp>
      <p:sp>
        <p:nvSpPr>
          <p:cNvPr id="8" name="Subtitle 2">
            <a:extLst>
              <a:ext uri="{FF2B5EF4-FFF2-40B4-BE49-F238E27FC236}">
                <a16:creationId xmlns:a16="http://schemas.microsoft.com/office/drawing/2014/main" id="{084112E0-33EB-16E6-30E6-3CA28260DC94}"/>
              </a:ext>
            </a:extLst>
          </p:cNvPr>
          <p:cNvSpPr>
            <a:spLocks noGrp="1"/>
          </p:cNvSpPr>
          <p:nvPr>
            <p:ph type="subTitle" idx="1"/>
          </p:nvPr>
        </p:nvSpPr>
        <p:spPr>
          <a:xfrm rot="5400000">
            <a:off x="1911306" y="-538148"/>
            <a:ext cx="4964114" cy="8147491"/>
          </a:xfrm>
        </p:spPr>
        <p:txBody>
          <a:bodyPr vert="vert270">
            <a:normAutofit fontScale="92500" lnSpcReduction="10000"/>
          </a:bodyPr>
          <a:lstStyle/>
          <a:p>
            <a:pPr algn="just">
              <a:lnSpc>
                <a:spcPct val="170000"/>
              </a:lnSpc>
            </a:pPr>
            <a:r>
              <a:rPr lang="en-GB" sz="1600" b="1" dirty="0">
                <a:solidFill>
                  <a:srgbClr val="FF6600"/>
                </a:solidFill>
                <a:latin typeface=""/>
                <a:cs typeface="Calibri" panose="020F0502020204030204" pitchFamily="34" charset="0"/>
              </a:rPr>
              <a:t>Approach</a:t>
            </a:r>
            <a:r>
              <a:rPr lang="en-GB" sz="1600" b="1" i="0" dirty="0">
                <a:solidFill>
                  <a:srgbClr val="FF6600"/>
                </a:solidFill>
                <a:effectLst/>
                <a:latin typeface=""/>
                <a:cs typeface="Calibri" panose="020F0502020204030204" pitchFamily="34" charset="0"/>
              </a:rPr>
              <a:t>:</a:t>
            </a:r>
            <a:endParaRPr lang="en-GB" sz="1600" b="0" i="0" u="none" strike="noStrike" dirty="0">
              <a:solidFill>
                <a:srgbClr val="000000"/>
              </a:solidFill>
              <a:effectLst/>
              <a:latin typeface="Helvetica Neue" panose="02000503000000020004" pitchFamily="2" charset="0"/>
            </a:endParaRPr>
          </a:p>
          <a:p>
            <a:pPr algn="just">
              <a:lnSpc>
                <a:spcPct val="170000"/>
              </a:lnSpc>
            </a:pPr>
            <a:r>
              <a:rPr lang="en-GB" sz="1300" b="0" i="0" dirty="0">
                <a:effectLst/>
                <a:latin typeface="Calibri" panose="020F0502020204030204" pitchFamily="34" charset="0"/>
                <a:cs typeface="Calibri" panose="020F0502020204030204" pitchFamily="34" charset="0"/>
              </a:rPr>
              <a:t>The case study focuses on providing actionable insights for a cab investment firm, XYZ, to help them identify the right company for investment in the cab industry. The project involves analysing multiple datasets related to cab companies, customer profiles, transactions, and city information.</a:t>
            </a:r>
            <a:endParaRPr lang="en-GB" sz="1300" dirty="0">
              <a:latin typeface="Calibri" panose="020F0502020204030204" pitchFamily="34" charset="0"/>
              <a:cs typeface="Calibri" panose="020F0502020204030204" pitchFamily="34" charset="0"/>
            </a:endParaRPr>
          </a:p>
          <a:p>
            <a:pPr marL="285750" indent="-285750" algn="l">
              <a:lnSpc>
                <a:spcPct val="150000"/>
              </a:lnSpc>
              <a:buFont typeface="Courier New" panose="02070309020205020404" pitchFamily="49" charset="0"/>
              <a:buChar char="o"/>
            </a:pPr>
            <a:r>
              <a:rPr lang="en-GB" sz="1300" b="1" dirty="0">
                <a:latin typeface="Calibri" panose="020F0502020204030204" pitchFamily="34" charset="0"/>
                <a:cs typeface="Calibri" panose="020F0502020204030204" pitchFamily="34" charset="0"/>
              </a:rPr>
              <a:t>D</a:t>
            </a:r>
            <a:r>
              <a:rPr lang="en-GB" sz="1300" b="1" i="0" dirty="0">
                <a:effectLst/>
                <a:latin typeface="Calibri" panose="020F0502020204030204" pitchFamily="34" charset="0"/>
                <a:cs typeface="Calibri" panose="020F0502020204030204" pitchFamily="34" charset="0"/>
              </a:rPr>
              <a:t>ata exploration phase </a:t>
            </a:r>
            <a:r>
              <a:rPr lang="en-GB" sz="1300" b="0" i="0" dirty="0">
                <a:effectLst/>
                <a:latin typeface="Calibri" panose="020F0502020204030204" pitchFamily="34" charset="0"/>
                <a:cs typeface="Calibri" panose="020F0502020204030204" pitchFamily="34" charset="0"/>
              </a:rPr>
              <a:t>involves examining the datasets to understand their structure, check for missing values, and obtain statistical summaries. Data cleaning and reformatting are performed, including modifying date formats, filling missing values, and merging datasets based on common keys.</a:t>
            </a:r>
          </a:p>
          <a:p>
            <a:pPr marL="285750" indent="-285750" algn="l">
              <a:lnSpc>
                <a:spcPct val="150000"/>
              </a:lnSpc>
              <a:buFont typeface="Courier New" panose="02070309020205020404" pitchFamily="49" charset="0"/>
              <a:buChar char="o"/>
            </a:pPr>
            <a:r>
              <a:rPr lang="en-GB" sz="1300" b="0" i="0" dirty="0">
                <a:effectLst/>
                <a:latin typeface="Calibri" panose="020F0502020204030204" pitchFamily="34" charset="0"/>
                <a:cs typeface="Calibri" panose="020F0502020204030204" pitchFamily="34" charset="0"/>
              </a:rPr>
              <a:t>After cleaning the individual datasets, they are merged into one dataset (merged_df). </a:t>
            </a:r>
          </a:p>
          <a:p>
            <a:pPr marL="285750" indent="-285750" algn="l">
              <a:lnSpc>
                <a:spcPct val="150000"/>
              </a:lnSpc>
              <a:buFont typeface="Courier New" panose="02070309020205020404" pitchFamily="49" charset="0"/>
              <a:buChar char="o"/>
            </a:pPr>
            <a:r>
              <a:rPr lang="en-GB" sz="1300" b="1" dirty="0">
                <a:latin typeface="Calibri" panose="020F0502020204030204" pitchFamily="34" charset="0"/>
                <a:cs typeface="Calibri" panose="020F0502020204030204" pitchFamily="34" charset="0"/>
              </a:rPr>
              <a:t>V</a:t>
            </a:r>
            <a:r>
              <a:rPr lang="en-GB" sz="1300" b="1" i="0" dirty="0">
                <a:effectLst/>
                <a:latin typeface="Calibri" panose="020F0502020204030204" pitchFamily="34" charset="0"/>
                <a:cs typeface="Calibri" panose="020F0502020204030204" pitchFamily="34" charset="0"/>
              </a:rPr>
              <a:t>isualizations</a:t>
            </a:r>
            <a:r>
              <a:rPr lang="en-GB" sz="1300" b="0" i="0" dirty="0">
                <a:effectLst/>
                <a:latin typeface="Calibri" panose="020F0502020204030204" pitchFamily="34" charset="0"/>
                <a:cs typeface="Calibri" panose="020F0502020204030204" pitchFamily="34" charset="0"/>
              </a:rPr>
              <a:t> are then created to gain insights. These visualizations include the number of rides by company, payment mode, and city, as well as the average price charged and cost of the trip by company. The profits made per trip are also calculated and added as a new column in the dataset.</a:t>
            </a:r>
          </a:p>
          <a:p>
            <a:pPr algn="l">
              <a:lnSpc>
                <a:spcPct val="150000"/>
              </a:lnSpc>
            </a:pPr>
            <a:r>
              <a:rPr lang="en-GB" sz="1400" b="1" dirty="0">
                <a:solidFill>
                  <a:srgbClr val="FF6600"/>
                </a:solidFill>
                <a:latin typeface=""/>
                <a:cs typeface="Calibri" panose="020F0502020204030204" pitchFamily="34" charset="0"/>
              </a:rPr>
              <a:t>Assumptions</a:t>
            </a:r>
            <a:r>
              <a:rPr lang="en-GB" sz="1400" b="1" i="0" dirty="0">
                <a:solidFill>
                  <a:srgbClr val="FF6600"/>
                </a:solidFill>
                <a:effectLst/>
                <a:latin typeface=""/>
                <a:cs typeface="Calibri" panose="020F0502020204030204" pitchFamily="34" charset="0"/>
              </a:rPr>
              <a:t>:</a:t>
            </a:r>
            <a:endParaRPr lang="en-GB" sz="1400" b="0" i="0" u="none" strike="noStrike" dirty="0">
              <a:solidFill>
                <a:srgbClr val="000000"/>
              </a:solidFill>
              <a:effectLst/>
              <a:latin typeface="Helvetica Neue" panose="02000503000000020004" pitchFamily="2" charset="0"/>
            </a:endParaRPr>
          </a:p>
          <a:p>
            <a:pPr marL="285750" indent="-285750" algn="l">
              <a:lnSpc>
                <a:spcPct val="150000"/>
              </a:lnSpc>
              <a:buFontTx/>
              <a:buChar char="-"/>
            </a:pPr>
            <a:r>
              <a:rPr lang="en-GB" sz="1300" b="0" i="0" dirty="0">
                <a:effectLst/>
                <a:latin typeface="Calibri" panose="020F0502020204030204" pitchFamily="34" charset="0"/>
                <a:cs typeface="Calibri" panose="020F0502020204030204" pitchFamily="34" charset="0"/>
              </a:rPr>
              <a:t>Price charged has 237 outliers but for the purpose of this case study we will not be treating them as outliers.</a:t>
            </a:r>
          </a:p>
          <a:p>
            <a:pPr marL="285750" indent="-285750" algn="l">
              <a:lnSpc>
                <a:spcPct val="150000"/>
              </a:lnSpc>
              <a:buFontTx/>
              <a:buChar char="-"/>
            </a:pPr>
            <a:r>
              <a:rPr lang="en-GB" sz="1300" dirty="0">
                <a:latin typeface="Calibri" panose="020F0502020204030204" pitchFamily="34" charset="0"/>
                <a:cs typeface="Calibri" panose="020F0502020204030204" pitchFamily="34" charset="0"/>
              </a:rPr>
              <a:t>Profits are calculated using the ‘Cost of trip’ and the ‘Price Charged’.</a:t>
            </a:r>
          </a:p>
          <a:p>
            <a:pPr algn="l">
              <a:lnSpc>
                <a:spcPct val="150000"/>
              </a:lnSpc>
            </a:pPr>
            <a:endParaRPr lang="en-GB" sz="1300" b="0" i="0" dirty="0">
              <a:effectLst/>
              <a:latin typeface="Calibri" panose="020F0502020204030204" pitchFamily="34" charset="0"/>
              <a:cs typeface="Calibri" panose="020F0502020204030204" pitchFamily="34" charset="0"/>
            </a:endParaRPr>
          </a:p>
          <a:p>
            <a:pPr marL="285750" indent="-285750" algn="l">
              <a:lnSpc>
                <a:spcPct val="150000"/>
              </a:lnSpc>
              <a:buFont typeface="Courier New" panose="02070309020205020404" pitchFamily="49" charset="0"/>
              <a:buChar char="o"/>
            </a:pPr>
            <a:endParaRPr lang="en-GB" sz="1300" b="0" i="0" dirty="0">
              <a:effectLst/>
              <a:latin typeface="Calibri" panose="020F0502020204030204" pitchFamily="34" charset="0"/>
              <a:cs typeface="Calibri" panose="020F0502020204030204" pitchFamily="34" charset="0"/>
            </a:endParaRPr>
          </a:p>
          <a:p>
            <a:pPr algn="just">
              <a:lnSpc>
                <a:spcPct val="170000"/>
              </a:lnSpc>
            </a:pPr>
            <a:endParaRPr lang="en-US" sz="1300"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07EBA648-6FDC-72C3-6D24-C15EE1965C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7457" y="1502226"/>
            <a:ext cx="1215571" cy="1215571"/>
          </a:xfrm>
          <a:prstGeom prst="rect">
            <a:avLst/>
          </a:prstGeom>
        </p:spPr>
      </p:pic>
      <p:pic>
        <p:nvPicPr>
          <p:cNvPr id="9" name="Picture 8">
            <a:extLst>
              <a:ext uri="{FF2B5EF4-FFF2-40B4-BE49-F238E27FC236}">
                <a16:creationId xmlns:a16="http://schemas.microsoft.com/office/drawing/2014/main" id="{3284A03D-3A90-9B82-6F46-BE4FD3E31A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64800" y="2821214"/>
            <a:ext cx="1215571" cy="1215571"/>
          </a:xfrm>
          <a:prstGeom prst="rect">
            <a:avLst/>
          </a:prstGeom>
        </p:spPr>
      </p:pic>
      <p:pic>
        <p:nvPicPr>
          <p:cNvPr id="10" name="Picture 9">
            <a:extLst>
              <a:ext uri="{FF2B5EF4-FFF2-40B4-BE49-F238E27FC236}">
                <a16:creationId xmlns:a16="http://schemas.microsoft.com/office/drawing/2014/main" id="{1BAAC39A-C806-6F8E-C528-FD6086B5C1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7457" y="4074884"/>
            <a:ext cx="1215571" cy="1215571"/>
          </a:xfrm>
          <a:prstGeom prst="rect">
            <a:avLst/>
          </a:prstGeom>
        </p:spPr>
      </p:pic>
      <p:pic>
        <p:nvPicPr>
          <p:cNvPr id="11" name="Picture 10">
            <a:extLst>
              <a:ext uri="{FF2B5EF4-FFF2-40B4-BE49-F238E27FC236}">
                <a16:creationId xmlns:a16="http://schemas.microsoft.com/office/drawing/2014/main" id="{971694A2-6136-6814-8547-72552E9DF2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7456" y="5328553"/>
            <a:ext cx="1215571" cy="1215571"/>
          </a:xfrm>
          <a:prstGeom prst="rect">
            <a:avLst/>
          </a:prstGeom>
        </p:spPr>
      </p:pic>
      <p:pic>
        <p:nvPicPr>
          <p:cNvPr id="12" name="Picture 11">
            <a:extLst>
              <a:ext uri="{FF2B5EF4-FFF2-40B4-BE49-F238E27FC236}">
                <a16:creationId xmlns:a16="http://schemas.microsoft.com/office/drawing/2014/main" id="{F983E542-CF81-30B8-74F1-03C4E505F9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61614" y="4720767"/>
            <a:ext cx="1215571" cy="1215571"/>
          </a:xfrm>
          <a:prstGeom prst="rect">
            <a:avLst/>
          </a:prstGeom>
        </p:spPr>
      </p:pic>
      <p:sp>
        <p:nvSpPr>
          <p:cNvPr id="13" name="TextBox 12">
            <a:extLst>
              <a:ext uri="{FF2B5EF4-FFF2-40B4-BE49-F238E27FC236}">
                <a16:creationId xmlns:a16="http://schemas.microsoft.com/office/drawing/2014/main" id="{FE3595F7-8605-2B18-269C-A0A28DB01F49}"/>
              </a:ext>
            </a:extLst>
          </p:cNvPr>
          <p:cNvSpPr txBox="1"/>
          <p:nvPr/>
        </p:nvSpPr>
        <p:spPr>
          <a:xfrm>
            <a:off x="10353219" y="5119908"/>
            <a:ext cx="1536703" cy="307777"/>
          </a:xfrm>
          <a:prstGeom prst="rect">
            <a:avLst/>
          </a:prstGeom>
          <a:noFill/>
        </p:spPr>
        <p:txBody>
          <a:bodyPr wrap="none" rtlCol="0">
            <a:spAutoFit/>
          </a:bodyPr>
          <a:lstStyle/>
          <a:p>
            <a:r>
              <a:rPr lang="en-US" sz="1400" dirty="0"/>
              <a:t>Transaction_ID.csv</a:t>
            </a:r>
          </a:p>
        </p:txBody>
      </p:sp>
      <p:sp>
        <p:nvSpPr>
          <p:cNvPr id="14" name="TextBox 13">
            <a:extLst>
              <a:ext uri="{FF2B5EF4-FFF2-40B4-BE49-F238E27FC236}">
                <a16:creationId xmlns:a16="http://schemas.microsoft.com/office/drawing/2014/main" id="{3B228094-6C88-A5ED-A82B-F04E42A4DF34}"/>
              </a:ext>
            </a:extLst>
          </p:cNvPr>
          <p:cNvSpPr txBox="1"/>
          <p:nvPr/>
        </p:nvSpPr>
        <p:spPr>
          <a:xfrm>
            <a:off x="10370822" y="3835723"/>
            <a:ext cx="1403526" cy="307777"/>
          </a:xfrm>
          <a:prstGeom prst="rect">
            <a:avLst/>
          </a:prstGeom>
          <a:noFill/>
        </p:spPr>
        <p:txBody>
          <a:bodyPr wrap="none" rtlCol="0">
            <a:spAutoFit/>
          </a:bodyPr>
          <a:lstStyle/>
          <a:p>
            <a:r>
              <a:rPr lang="en-US" sz="1400" dirty="0"/>
              <a:t>Customer_ID.csv</a:t>
            </a:r>
          </a:p>
        </p:txBody>
      </p:sp>
      <p:sp>
        <p:nvSpPr>
          <p:cNvPr id="15" name="TextBox 14">
            <a:extLst>
              <a:ext uri="{FF2B5EF4-FFF2-40B4-BE49-F238E27FC236}">
                <a16:creationId xmlns:a16="http://schemas.microsoft.com/office/drawing/2014/main" id="{A649DAAE-5A9A-3655-B21C-BAF466E6386A}"/>
              </a:ext>
            </a:extLst>
          </p:cNvPr>
          <p:cNvSpPr txBox="1"/>
          <p:nvPr/>
        </p:nvSpPr>
        <p:spPr>
          <a:xfrm>
            <a:off x="10717679" y="6302163"/>
            <a:ext cx="723147" cy="307777"/>
          </a:xfrm>
          <a:prstGeom prst="rect">
            <a:avLst/>
          </a:prstGeom>
          <a:noFill/>
        </p:spPr>
        <p:txBody>
          <a:bodyPr wrap="none" rtlCol="0">
            <a:spAutoFit/>
          </a:bodyPr>
          <a:lstStyle/>
          <a:p>
            <a:r>
              <a:rPr lang="en-US" sz="1400" dirty="0"/>
              <a:t>City.csv</a:t>
            </a:r>
          </a:p>
        </p:txBody>
      </p:sp>
      <p:sp>
        <p:nvSpPr>
          <p:cNvPr id="16" name="TextBox 15">
            <a:extLst>
              <a:ext uri="{FF2B5EF4-FFF2-40B4-BE49-F238E27FC236}">
                <a16:creationId xmlns:a16="http://schemas.microsoft.com/office/drawing/2014/main" id="{3A154926-E593-A81A-8A55-6CD3D85350F2}"/>
              </a:ext>
            </a:extLst>
          </p:cNvPr>
          <p:cNvSpPr txBox="1"/>
          <p:nvPr/>
        </p:nvSpPr>
        <p:spPr>
          <a:xfrm>
            <a:off x="10498069" y="2514342"/>
            <a:ext cx="1162369" cy="307777"/>
          </a:xfrm>
          <a:prstGeom prst="rect">
            <a:avLst/>
          </a:prstGeom>
          <a:noFill/>
        </p:spPr>
        <p:txBody>
          <a:bodyPr wrap="none" rtlCol="0">
            <a:spAutoFit/>
          </a:bodyPr>
          <a:lstStyle/>
          <a:p>
            <a:r>
              <a:rPr lang="en-US" sz="1400" dirty="0"/>
              <a:t>Cab_Data.csv</a:t>
            </a:r>
          </a:p>
        </p:txBody>
      </p:sp>
      <p:sp>
        <p:nvSpPr>
          <p:cNvPr id="17" name="TextBox 16">
            <a:extLst>
              <a:ext uri="{FF2B5EF4-FFF2-40B4-BE49-F238E27FC236}">
                <a16:creationId xmlns:a16="http://schemas.microsoft.com/office/drawing/2014/main" id="{F17EDB3C-5265-2C51-7EB7-570660AE5A81}"/>
              </a:ext>
            </a:extLst>
          </p:cNvPr>
          <p:cNvSpPr txBox="1"/>
          <p:nvPr/>
        </p:nvSpPr>
        <p:spPr>
          <a:xfrm>
            <a:off x="8685647" y="5709878"/>
            <a:ext cx="1022844" cy="307777"/>
          </a:xfrm>
          <a:prstGeom prst="rect">
            <a:avLst/>
          </a:prstGeom>
          <a:noFill/>
        </p:spPr>
        <p:txBody>
          <a:bodyPr wrap="none" rtlCol="0">
            <a:spAutoFit/>
          </a:bodyPr>
          <a:lstStyle/>
          <a:p>
            <a:r>
              <a:rPr lang="en-US" sz="1400" dirty="0"/>
              <a:t>US holidays</a:t>
            </a:r>
          </a:p>
        </p:txBody>
      </p:sp>
      <p:cxnSp>
        <p:nvCxnSpPr>
          <p:cNvPr id="19" name="Straight Arrow Connector 18">
            <a:extLst>
              <a:ext uri="{FF2B5EF4-FFF2-40B4-BE49-F238E27FC236}">
                <a16:creationId xmlns:a16="http://schemas.microsoft.com/office/drawing/2014/main" id="{3D22DDBB-AF94-CF82-6763-0DD2E441E134}"/>
              </a:ext>
            </a:extLst>
          </p:cNvPr>
          <p:cNvCxnSpPr>
            <a:cxnSpLocks/>
          </p:cNvCxnSpPr>
          <p:nvPr/>
        </p:nvCxnSpPr>
        <p:spPr>
          <a:xfrm flipH="1">
            <a:off x="9699171" y="2262739"/>
            <a:ext cx="892629" cy="116626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FD7D6296-1D96-B3F5-3C52-87AE6FD7187A}"/>
              </a:ext>
            </a:extLst>
          </p:cNvPr>
          <p:cNvCxnSpPr>
            <a:cxnSpLocks/>
          </p:cNvCxnSpPr>
          <p:nvPr/>
        </p:nvCxnSpPr>
        <p:spPr>
          <a:xfrm flipH="1">
            <a:off x="9728464" y="3467097"/>
            <a:ext cx="863336" cy="184805"/>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EC7B93B1-40FE-5AF8-A081-6EB49F8354D2}"/>
              </a:ext>
            </a:extLst>
          </p:cNvPr>
          <p:cNvCxnSpPr>
            <a:cxnSpLocks/>
            <a:endCxn id="37" idx="3"/>
          </p:cNvCxnSpPr>
          <p:nvPr/>
        </p:nvCxnSpPr>
        <p:spPr>
          <a:xfrm flipH="1" flipV="1">
            <a:off x="9728464" y="3865659"/>
            <a:ext cx="863336" cy="81701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F9D3F5E0-293C-46DC-CAC1-F61B4C30DB26}"/>
              </a:ext>
            </a:extLst>
          </p:cNvPr>
          <p:cNvCxnSpPr>
            <a:cxnSpLocks/>
          </p:cNvCxnSpPr>
          <p:nvPr/>
        </p:nvCxnSpPr>
        <p:spPr>
          <a:xfrm flipH="1" flipV="1">
            <a:off x="9617147" y="4074882"/>
            <a:ext cx="974653" cy="1788885"/>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2" name="Curved Connector 31">
            <a:extLst>
              <a:ext uri="{FF2B5EF4-FFF2-40B4-BE49-F238E27FC236}">
                <a16:creationId xmlns:a16="http://schemas.microsoft.com/office/drawing/2014/main" id="{F0FB6E51-5770-68DA-A702-1117F6CB3926}"/>
              </a:ext>
            </a:extLst>
          </p:cNvPr>
          <p:cNvCxnSpPr>
            <a:cxnSpLocks/>
          </p:cNvCxnSpPr>
          <p:nvPr/>
        </p:nvCxnSpPr>
        <p:spPr>
          <a:xfrm rot="10800000" flipH="1">
            <a:off x="8690634" y="4041424"/>
            <a:ext cx="422528" cy="1330672"/>
          </a:xfrm>
          <a:prstGeom prst="curvedConnector4">
            <a:avLst>
              <a:gd name="adj1" fmla="val -54103"/>
              <a:gd name="adj2" fmla="val 72838"/>
            </a:avLst>
          </a:prstGeom>
          <a:ln w="28575">
            <a:tailEnd type="triangle"/>
          </a:ln>
        </p:spPr>
        <p:style>
          <a:lnRef idx="1">
            <a:schemeClr val="dk1"/>
          </a:lnRef>
          <a:fillRef idx="0">
            <a:schemeClr val="dk1"/>
          </a:fillRef>
          <a:effectRef idx="0">
            <a:schemeClr val="dk1"/>
          </a:effectRef>
          <a:fontRef idx="minor">
            <a:schemeClr val="tx1"/>
          </a:fontRef>
        </p:style>
      </p:cxnSp>
      <p:pic>
        <p:nvPicPr>
          <p:cNvPr id="36" name="Picture 35">
            <a:extLst>
              <a:ext uri="{FF2B5EF4-FFF2-40B4-BE49-F238E27FC236}">
                <a16:creationId xmlns:a16="http://schemas.microsoft.com/office/drawing/2014/main" id="{13B85347-6EF7-6068-9EBA-C694B8F6D9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0863" y="2755899"/>
            <a:ext cx="1215571" cy="1215571"/>
          </a:xfrm>
          <a:prstGeom prst="rect">
            <a:avLst/>
          </a:prstGeom>
        </p:spPr>
      </p:pic>
      <p:sp>
        <p:nvSpPr>
          <p:cNvPr id="37" name="TextBox 36">
            <a:extLst>
              <a:ext uri="{FF2B5EF4-FFF2-40B4-BE49-F238E27FC236}">
                <a16:creationId xmlns:a16="http://schemas.microsoft.com/office/drawing/2014/main" id="{0876C69E-7AAB-1FCA-91E8-D4B2E254B361}"/>
              </a:ext>
            </a:extLst>
          </p:cNvPr>
          <p:cNvSpPr txBox="1"/>
          <p:nvPr/>
        </p:nvSpPr>
        <p:spPr>
          <a:xfrm>
            <a:off x="8744605" y="3711770"/>
            <a:ext cx="983859" cy="307777"/>
          </a:xfrm>
          <a:prstGeom prst="rect">
            <a:avLst/>
          </a:prstGeom>
          <a:noFill/>
        </p:spPr>
        <p:txBody>
          <a:bodyPr wrap="none" rtlCol="0">
            <a:spAutoFit/>
          </a:bodyPr>
          <a:lstStyle/>
          <a:p>
            <a:r>
              <a:rPr lang="en-US" sz="1400" dirty="0"/>
              <a:t>merged_df</a:t>
            </a:r>
          </a:p>
        </p:txBody>
      </p:sp>
      <p:sp>
        <p:nvSpPr>
          <p:cNvPr id="43" name="TextBox 42">
            <a:extLst>
              <a:ext uri="{FF2B5EF4-FFF2-40B4-BE49-F238E27FC236}">
                <a16:creationId xmlns:a16="http://schemas.microsoft.com/office/drawing/2014/main" id="{473E2135-BDD2-18F1-BE45-C1C8E68C7D6A}"/>
              </a:ext>
            </a:extLst>
          </p:cNvPr>
          <p:cNvSpPr txBox="1"/>
          <p:nvPr/>
        </p:nvSpPr>
        <p:spPr>
          <a:xfrm>
            <a:off x="659152" y="100528"/>
            <a:ext cx="6945086" cy="658835"/>
          </a:xfrm>
          <a:prstGeom prst="rect">
            <a:avLst/>
          </a:prstGeom>
          <a:noFill/>
        </p:spPr>
        <p:txBody>
          <a:bodyPr wrap="square" rtlCol="0">
            <a:spAutoFit/>
          </a:bodyPr>
          <a:lstStyle/>
          <a:p>
            <a:pPr>
              <a:lnSpc>
                <a:spcPct val="150000"/>
              </a:lnSpc>
            </a:pPr>
            <a:r>
              <a:rPr lang="en-GB" sz="2800" b="1" i="0" dirty="0">
                <a:solidFill>
                  <a:srgbClr val="FF6600"/>
                </a:solidFill>
                <a:effectLst/>
                <a:latin typeface=""/>
                <a:cs typeface="Calibri" panose="020F0502020204030204" pitchFamily="34" charset="0"/>
              </a:rPr>
              <a:t>Explorative </a:t>
            </a:r>
            <a:r>
              <a:rPr lang="en-GB" sz="2800" b="1" dirty="0">
                <a:solidFill>
                  <a:srgbClr val="FF6600"/>
                </a:solidFill>
                <a:latin typeface=""/>
                <a:cs typeface="Calibri" panose="020F0502020204030204" pitchFamily="34" charset="0"/>
              </a:rPr>
              <a:t>Data Analysis (2)</a:t>
            </a:r>
            <a:endParaRPr lang="en-GB" sz="2800" b="1" i="0" dirty="0">
              <a:solidFill>
                <a:srgbClr val="FF6600"/>
              </a:solidFill>
              <a:effectLst/>
              <a:latin typeface=""/>
              <a:cs typeface="Calibri" panose="020F0502020204030204" pitchFamily="34" charset="0"/>
            </a:endParaRPr>
          </a:p>
        </p:txBody>
      </p:sp>
    </p:spTree>
    <p:extLst>
      <p:ext uri="{BB962C8B-B14F-4D97-AF65-F5344CB8AC3E}">
        <p14:creationId xmlns:p14="http://schemas.microsoft.com/office/powerpoint/2010/main" val="646822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05" y="5863768"/>
            <a:ext cx="967695" cy="994232"/>
          </a:xfrm>
          <a:prstGeom prst="rect">
            <a:avLst/>
          </a:prstGeom>
        </p:spPr>
      </p:pic>
      <p:sp>
        <p:nvSpPr>
          <p:cNvPr id="5" name="Subtitle 2">
            <a:extLst>
              <a:ext uri="{FF2B5EF4-FFF2-40B4-BE49-F238E27FC236}">
                <a16:creationId xmlns:a16="http://schemas.microsoft.com/office/drawing/2014/main" id="{6166219C-9605-E89B-DAF2-179660F865F9}"/>
              </a:ext>
            </a:extLst>
          </p:cNvPr>
          <p:cNvSpPr txBox="1">
            <a:spLocks/>
          </p:cNvSpPr>
          <p:nvPr/>
        </p:nvSpPr>
        <p:spPr>
          <a:xfrm rot="5400000">
            <a:off x="8926286" y="1251858"/>
            <a:ext cx="816429" cy="5170714"/>
          </a:xfrm>
          <a:prstGeom prst="rect">
            <a:avLst/>
          </a:prstGeom>
        </p:spPr>
        <p:txBody>
          <a:bodyPr vert="vert270"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solidFill>
                <a:srgbClr val="FF6600"/>
              </a:solidFill>
            </a:endParaRPr>
          </a:p>
        </p:txBody>
      </p:sp>
      <p:sp>
        <p:nvSpPr>
          <p:cNvPr id="11" name="Title 1">
            <a:extLst>
              <a:ext uri="{FF2B5EF4-FFF2-40B4-BE49-F238E27FC236}">
                <a16:creationId xmlns:a16="http://schemas.microsoft.com/office/drawing/2014/main" id="{6B015A4B-2D8D-7DDC-9DAD-CC147F4EE779}"/>
              </a:ext>
            </a:extLst>
          </p:cNvPr>
          <p:cNvSpPr>
            <a:spLocks noGrp="1"/>
          </p:cNvSpPr>
          <p:nvPr>
            <p:ph type="ctrTitle"/>
          </p:nvPr>
        </p:nvSpPr>
        <p:spPr>
          <a:xfrm rot="5400000">
            <a:off x="5598884" y="-5598884"/>
            <a:ext cx="994232" cy="12192000"/>
          </a:xfrm>
          <a:solidFill>
            <a:srgbClr val="3B3B3B"/>
          </a:solidFill>
        </p:spPr>
        <p:txBody>
          <a:bodyPr vert="vert270" anchor="t" anchorCtr="0">
            <a:normAutofit fontScale="90000"/>
          </a:bodyPr>
          <a:lstStyle/>
          <a:p>
            <a:br>
              <a:rPr lang="en-US" dirty="0"/>
            </a:br>
            <a:br>
              <a:rPr lang="en-US" dirty="0"/>
            </a:br>
            <a:br>
              <a:rPr lang="en-US" dirty="0"/>
            </a:br>
            <a:endParaRPr lang="en-US" b="1" dirty="0">
              <a:solidFill>
                <a:srgbClr val="FF6600"/>
              </a:solidFill>
            </a:endParaRPr>
          </a:p>
        </p:txBody>
      </p:sp>
      <p:sp>
        <p:nvSpPr>
          <p:cNvPr id="12" name="TextBox 11">
            <a:extLst>
              <a:ext uri="{FF2B5EF4-FFF2-40B4-BE49-F238E27FC236}">
                <a16:creationId xmlns:a16="http://schemas.microsoft.com/office/drawing/2014/main" id="{82324661-983B-5E5A-5A6A-8149525475F9}"/>
              </a:ext>
            </a:extLst>
          </p:cNvPr>
          <p:cNvSpPr txBox="1"/>
          <p:nvPr/>
        </p:nvSpPr>
        <p:spPr>
          <a:xfrm>
            <a:off x="659152" y="100528"/>
            <a:ext cx="6945086" cy="658835"/>
          </a:xfrm>
          <a:prstGeom prst="rect">
            <a:avLst/>
          </a:prstGeom>
          <a:noFill/>
        </p:spPr>
        <p:txBody>
          <a:bodyPr wrap="square" rtlCol="0">
            <a:spAutoFit/>
          </a:bodyPr>
          <a:lstStyle/>
          <a:p>
            <a:pPr>
              <a:lnSpc>
                <a:spcPct val="150000"/>
              </a:lnSpc>
            </a:pPr>
            <a:r>
              <a:rPr lang="en-GB" sz="2800" b="1" dirty="0">
                <a:solidFill>
                  <a:srgbClr val="FF6600"/>
                </a:solidFill>
                <a:latin typeface=""/>
                <a:cs typeface="Calibri" panose="020F0502020204030204" pitchFamily="34" charset="0"/>
              </a:rPr>
              <a:t>Exploratory Analysis (3)</a:t>
            </a:r>
            <a:endParaRPr lang="en-GB" sz="2800" b="1" i="0" dirty="0">
              <a:solidFill>
                <a:srgbClr val="FF6600"/>
              </a:solidFill>
              <a:effectLst/>
              <a:latin typeface=""/>
              <a:cs typeface="Calibri" panose="020F0502020204030204" pitchFamily="34" charset="0"/>
            </a:endParaRPr>
          </a:p>
        </p:txBody>
      </p:sp>
      <p:pic>
        <p:nvPicPr>
          <p:cNvPr id="3" name="Picture 2" descr="A picture containing diagram, rectangle, screenshot, plan&#10;&#10;Description automatically generated">
            <a:extLst>
              <a:ext uri="{FF2B5EF4-FFF2-40B4-BE49-F238E27FC236}">
                <a16:creationId xmlns:a16="http://schemas.microsoft.com/office/drawing/2014/main" id="{CF30BE84-915B-0AD5-A2F9-73800BEFCC3E}"/>
              </a:ext>
            </a:extLst>
          </p:cNvPr>
          <p:cNvPicPr>
            <a:picLocks noChangeAspect="1"/>
          </p:cNvPicPr>
          <p:nvPr/>
        </p:nvPicPr>
        <p:blipFill rotWithShape="1">
          <a:blip r:embed="rId3">
            <a:extLst>
              <a:ext uri="{28A0092B-C50C-407E-A947-70E740481C1C}">
                <a14:useLocalDpi xmlns:a14="http://schemas.microsoft.com/office/drawing/2010/main" val="0"/>
              </a:ext>
            </a:extLst>
          </a:blip>
          <a:srcRect t="31169"/>
          <a:stretch/>
        </p:blipFill>
        <p:spPr>
          <a:xfrm>
            <a:off x="4739740" y="994232"/>
            <a:ext cx="6720150" cy="5554800"/>
          </a:xfrm>
          <a:prstGeom prst="rect">
            <a:avLst/>
          </a:prstGeom>
        </p:spPr>
      </p:pic>
      <p:pic>
        <p:nvPicPr>
          <p:cNvPr id="7" name="Picture 6" descr="A picture containing diagram, rectangle, screenshot, plan&#10;&#10;Description automatically generated">
            <a:extLst>
              <a:ext uri="{FF2B5EF4-FFF2-40B4-BE49-F238E27FC236}">
                <a16:creationId xmlns:a16="http://schemas.microsoft.com/office/drawing/2014/main" id="{7AF9861D-504D-CC37-CCF9-D682C12BE665}"/>
              </a:ext>
            </a:extLst>
          </p:cNvPr>
          <p:cNvPicPr>
            <a:picLocks noChangeAspect="1"/>
          </p:cNvPicPr>
          <p:nvPr/>
        </p:nvPicPr>
        <p:blipFill rotWithShape="1">
          <a:blip r:embed="rId3">
            <a:extLst>
              <a:ext uri="{28A0092B-C50C-407E-A947-70E740481C1C}">
                <a14:useLocalDpi xmlns:a14="http://schemas.microsoft.com/office/drawing/2010/main" val="0"/>
              </a:ext>
            </a:extLst>
          </a:blip>
          <a:srcRect r="49861" b="69351"/>
          <a:stretch/>
        </p:blipFill>
        <p:spPr>
          <a:xfrm>
            <a:off x="1163185" y="1166858"/>
            <a:ext cx="3492685" cy="2563966"/>
          </a:xfrm>
          <a:prstGeom prst="rect">
            <a:avLst/>
          </a:prstGeom>
        </p:spPr>
      </p:pic>
      <p:pic>
        <p:nvPicPr>
          <p:cNvPr id="9" name="Picture 8" descr="A picture containing diagram, rectangle, screenshot, plan&#10;&#10;Description automatically generated">
            <a:extLst>
              <a:ext uri="{FF2B5EF4-FFF2-40B4-BE49-F238E27FC236}">
                <a16:creationId xmlns:a16="http://schemas.microsoft.com/office/drawing/2014/main" id="{3EDFF9CB-1A11-DB65-399A-272FA09DA038}"/>
              </a:ext>
            </a:extLst>
          </p:cNvPr>
          <p:cNvPicPr>
            <a:picLocks noChangeAspect="1"/>
          </p:cNvPicPr>
          <p:nvPr/>
        </p:nvPicPr>
        <p:blipFill rotWithShape="1">
          <a:blip r:embed="rId3">
            <a:extLst>
              <a:ext uri="{28A0092B-C50C-407E-A947-70E740481C1C}">
                <a14:useLocalDpi xmlns:a14="http://schemas.microsoft.com/office/drawing/2010/main" val="0"/>
              </a:ext>
            </a:extLst>
          </a:blip>
          <a:srcRect l="50000" b="69351"/>
          <a:stretch/>
        </p:blipFill>
        <p:spPr>
          <a:xfrm>
            <a:off x="1199857" y="3796918"/>
            <a:ext cx="3483026" cy="2563966"/>
          </a:xfrm>
          <a:prstGeom prst="rect">
            <a:avLst/>
          </a:prstGeom>
        </p:spPr>
      </p:pic>
    </p:spTree>
    <p:extLst>
      <p:ext uri="{BB962C8B-B14F-4D97-AF65-F5344CB8AC3E}">
        <p14:creationId xmlns:p14="http://schemas.microsoft.com/office/powerpoint/2010/main" val="570794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05" y="5863768"/>
            <a:ext cx="967695" cy="994232"/>
          </a:xfrm>
          <a:prstGeom prst="rect">
            <a:avLst/>
          </a:prstGeom>
        </p:spPr>
      </p:pic>
      <p:sp>
        <p:nvSpPr>
          <p:cNvPr id="5" name="Subtitle 2">
            <a:extLst>
              <a:ext uri="{FF2B5EF4-FFF2-40B4-BE49-F238E27FC236}">
                <a16:creationId xmlns:a16="http://schemas.microsoft.com/office/drawing/2014/main" id="{6166219C-9605-E89B-DAF2-179660F865F9}"/>
              </a:ext>
            </a:extLst>
          </p:cNvPr>
          <p:cNvSpPr txBox="1">
            <a:spLocks/>
          </p:cNvSpPr>
          <p:nvPr/>
        </p:nvSpPr>
        <p:spPr>
          <a:xfrm rot="5400000">
            <a:off x="8926286" y="1251858"/>
            <a:ext cx="816429" cy="5170714"/>
          </a:xfrm>
          <a:prstGeom prst="rect">
            <a:avLst/>
          </a:prstGeom>
        </p:spPr>
        <p:txBody>
          <a:bodyPr vert="vert270"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solidFill>
                <a:srgbClr val="FF6600"/>
              </a:solidFill>
            </a:endParaRPr>
          </a:p>
        </p:txBody>
      </p:sp>
      <p:sp>
        <p:nvSpPr>
          <p:cNvPr id="11" name="Title 1">
            <a:extLst>
              <a:ext uri="{FF2B5EF4-FFF2-40B4-BE49-F238E27FC236}">
                <a16:creationId xmlns:a16="http://schemas.microsoft.com/office/drawing/2014/main" id="{6B015A4B-2D8D-7DDC-9DAD-CC147F4EE779}"/>
              </a:ext>
            </a:extLst>
          </p:cNvPr>
          <p:cNvSpPr>
            <a:spLocks noGrp="1"/>
          </p:cNvSpPr>
          <p:nvPr>
            <p:ph type="ctrTitle"/>
          </p:nvPr>
        </p:nvSpPr>
        <p:spPr>
          <a:xfrm rot="5400000">
            <a:off x="5598884" y="-5598884"/>
            <a:ext cx="994232" cy="12192000"/>
          </a:xfrm>
          <a:solidFill>
            <a:srgbClr val="3B3B3B"/>
          </a:solidFill>
        </p:spPr>
        <p:txBody>
          <a:bodyPr vert="vert270" anchor="t" anchorCtr="0">
            <a:normAutofit fontScale="90000"/>
          </a:bodyPr>
          <a:lstStyle/>
          <a:p>
            <a:br>
              <a:rPr lang="en-US" dirty="0"/>
            </a:br>
            <a:br>
              <a:rPr lang="en-US" dirty="0"/>
            </a:br>
            <a:br>
              <a:rPr lang="en-US" dirty="0"/>
            </a:br>
            <a:endParaRPr lang="en-US" b="1" dirty="0">
              <a:solidFill>
                <a:srgbClr val="FF6600"/>
              </a:solidFill>
            </a:endParaRPr>
          </a:p>
        </p:txBody>
      </p:sp>
      <p:sp>
        <p:nvSpPr>
          <p:cNvPr id="12" name="TextBox 11">
            <a:extLst>
              <a:ext uri="{FF2B5EF4-FFF2-40B4-BE49-F238E27FC236}">
                <a16:creationId xmlns:a16="http://schemas.microsoft.com/office/drawing/2014/main" id="{82324661-983B-5E5A-5A6A-8149525475F9}"/>
              </a:ext>
            </a:extLst>
          </p:cNvPr>
          <p:cNvSpPr txBox="1"/>
          <p:nvPr/>
        </p:nvSpPr>
        <p:spPr>
          <a:xfrm>
            <a:off x="659152" y="100528"/>
            <a:ext cx="6945086" cy="658835"/>
          </a:xfrm>
          <a:prstGeom prst="rect">
            <a:avLst/>
          </a:prstGeom>
          <a:noFill/>
        </p:spPr>
        <p:txBody>
          <a:bodyPr wrap="square" rtlCol="0">
            <a:spAutoFit/>
          </a:bodyPr>
          <a:lstStyle/>
          <a:p>
            <a:pPr>
              <a:lnSpc>
                <a:spcPct val="150000"/>
              </a:lnSpc>
            </a:pPr>
            <a:r>
              <a:rPr lang="en-GB" sz="2800" b="1" dirty="0">
                <a:solidFill>
                  <a:srgbClr val="FF6600"/>
                </a:solidFill>
                <a:latin typeface=""/>
                <a:cs typeface="Calibri" panose="020F0502020204030204" pitchFamily="34" charset="0"/>
              </a:rPr>
              <a:t>Profit Analysis </a:t>
            </a:r>
            <a:endParaRPr lang="en-GB" sz="2800" b="1" i="0" dirty="0">
              <a:solidFill>
                <a:srgbClr val="FF6600"/>
              </a:solidFill>
              <a:effectLst/>
              <a:latin typeface=""/>
              <a:cs typeface="Calibri" panose="020F0502020204030204" pitchFamily="34" charset="0"/>
            </a:endParaRPr>
          </a:p>
        </p:txBody>
      </p:sp>
      <p:pic>
        <p:nvPicPr>
          <p:cNvPr id="14" name="Picture 13">
            <a:extLst>
              <a:ext uri="{FF2B5EF4-FFF2-40B4-BE49-F238E27FC236}">
                <a16:creationId xmlns:a16="http://schemas.microsoft.com/office/drawing/2014/main" id="{97C89E04-F502-C172-47B6-0C3FB4FA99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8313" y="1026890"/>
            <a:ext cx="7119257" cy="2862084"/>
          </a:xfrm>
          <a:prstGeom prst="rect">
            <a:avLst/>
          </a:prstGeom>
          <a:ln>
            <a:noFill/>
          </a:ln>
        </p:spPr>
      </p:pic>
      <p:pic>
        <p:nvPicPr>
          <p:cNvPr id="20" name="Picture 19">
            <a:extLst>
              <a:ext uri="{FF2B5EF4-FFF2-40B4-BE49-F238E27FC236}">
                <a16:creationId xmlns:a16="http://schemas.microsoft.com/office/drawing/2014/main" id="{F4321B41-913B-BDD6-3E99-D401AAA355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430" y="1036718"/>
            <a:ext cx="4828564" cy="3888194"/>
          </a:xfrm>
          <a:prstGeom prst="rect">
            <a:avLst/>
          </a:prstGeom>
          <a:ln>
            <a:noFill/>
          </a:ln>
        </p:spPr>
      </p:pic>
      <p:pic>
        <p:nvPicPr>
          <p:cNvPr id="22" name="Picture 21">
            <a:extLst>
              <a:ext uri="{FF2B5EF4-FFF2-40B4-BE49-F238E27FC236}">
                <a16:creationId xmlns:a16="http://schemas.microsoft.com/office/drawing/2014/main" id="{D894BC88-6E87-C6BD-50C7-09C04553A3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18312" y="3943404"/>
            <a:ext cx="7119257" cy="2856412"/>
          </a:xfrm>
          <a:prstGeom prst="rect">
            <a:avLst/>
          </a:prstGeom>
          <a:ln>
            <a:noFill/>
          </a:ln>
        </p:spPr>
      </p:pic>
      <p:graphicFrame>
        <p:nvGraphicFramePr>
          <p:cNvPr id="24" name="Table 24">
            <a:extLst>
              <a:ext uri="{FF2B5EF4-FFF2-40B4-BE49-F238E27FC236}">
                <a16:creationId xmlns:a16="http://schemas.microsoft.com/office/drawing/2014/main" id="{7A6109EF-0087-B16B-38AF-5225F583794F}"/>
              </a:ext>
            </a:extLst>
          </p:cNvPr>
          <p:cNvGraphicFramePr>
            <a:graphicFrameLocks noGrp="1"/>
          </p:cNvGraphicFramePr>
          <p:nvPr/>
        </p:nvGraphicFramePr>
        <p:xfrm>
          <a:off x="175305" y="5056927"/>
          <a:ext cx="4614408" cy="1089542"/>
        </p:xfrm>
        <a:graphic>
          <a:graphicData uri="http://schemas.openxmlformats.org/drawingml/2006/table">
            <a:tbl>
              <a:tblPr firstRow="1" bandRow="1">
                <a:tableStyleId>{5C22544A-7EE6-4342-B048-85BDC9FD1C3A}</a:tableStyleId>
              </a:tblPr>
              <a:tblGrid>
                <a:gridCol w="1153602">
                  <a:extLst>
                    <a:ext uri="{9D8B030D-6E8A-4147-A177-3AD203B41FA5}">
                      <a16:colId xmlns:a16="http://schemas.microsoft.com/office/drawing/2014/main" val="1964191050"/>
                    </a:ext>
                  </a:extLst>
                </a:gridCol>
                <a:gridCol w="1153602">
                  <a:extLst>
                    <a:ext uri="{9D8B030D-6E8A-4147-A177-3AD203B41FA5}">
                      <a16:colId xmlns:a16="http://schemas.microsoft.com/office/drawing/2014/main" val="4006964030"/>
                    </a:ext>
                  </a:extLst>
                </a:gridCol>
                <a:gridCol w="1153602">
                  <a:extLst>
                    <a:ext uri="{9D8B030D-6E8A-4147-A177-3AD203B41FA5}">
                      <a16:colId xmlns:a16="http://schemas.microsoft.com/office/drawing/2014/main" val="3770383947"/>
                    </a:ext>
                  </a:extLst>
                </a:gridCol>
                <a:gridCol w="1153602">
                  <a:extLst>
                    <a:ext uri="{9D8B030D-6E8A-4147-A177-3AD203B41FA5}">
                      <a16:colId xmlns:a16="http://schemas.microsoft.com/office/drawing/2014/main" val="230098854"/>
                    </a:ext>
                  </a:extLst>
                </a:gridCol>
              </a:tblGrid>
              <a:tr h="331411">
                <a:tc>
                  <a:txBody>
                    <a:bodyPr/>
                    <a:lstStyle/>
                    <a:p>
                      <a:pPr algn="ctr"/>
                      <a:r>
                        <a:rPr lang="en-US" sz="1100" dirty="0">
                          <a:solidFill>
                            <a:sysClr val="windowText" lastClr="000000"/>
                          </a:solidFill>
                        </a:rPr>
                        <a:t>Company</a:t>
                      </a:r>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100" dirty="0">
                          <a:solidFill>
                            <a:sysClr val="windowText" lastClr="000000"/>
                          </a:solidFill>
                        </a:rPr>
                        <a:t>Total Profit</a:t>
                      </a:r>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100" dirty="0">
                          <a:solidFill>
                            <a:sysClr val="windowText" lastClr="000000"/>
                          </a:solidFill>
                        </a:rPr>
                        <a:t>Number of rides</a:t>
                      </a:r>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100" dirty="0">
                          <a:solidFill>
                            <a:sysClr val="windowText" lastClr="000000"/>
                          </a:solidFill>
                        </a:rPr>
                        <a:t>Average profit per ride</a:t>
                      </a:r>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0529283"/>
                  </a:ext>
                </a:extLst>
              </a:tr>
              <a:tr h="331411">
                <a:tc>
                  <a:txBody>
                    <a:bodyPr/>
                    <a:lstStyle/>
                    <a:p>
                      <a:pPr algn="ctr"/>
                      <a:r>
                        <a:rPr lang="en-US" sz="1100" dirty="0"/>
                        <a:t>Yellow</a:t>
                      </a:r>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sz="1100" dirty="0"/>
                        <a:t>44,020,373.17</a:t>
                      </a:r>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sz="1100" dirty="0"/>
                        <a:t>2,746,81</a:t>
                      </a:r>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sz="1100" dirty="0"/>
                        <a:t>160.26</a:t>
                      </a:r>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315633686"/>
                  </a:ext>
                </a:extLst>
              </a:tr>
              <a:tr h="331411">
                <a:tc>
                  <a:txBody>
                    <a:bodyPr/>
                    <a:lstStyle/>
                    <a:p>
                      <a:pPr algn="ctr"/>
                      <a:r>
                        <a:rPr lang="en-US" sz="1100" dirty="0"/>
                        <a:t>Pink</a:t>
                      </a:r>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FDC4EE"/>
                    </a:solidFill>
                  </a:tcPr>
                </a:tc>
                <a:tc>
                  <a:txBody>
                    <a:bodyPr/>
                    <a:lstStyle/>
                    <a:p>
                      <a:pPr algn="ctr"/>
                      <a:r>
                        <a:rPr lang="en-US" sz="1100" dirty="0"/>
                        <a:t>5,307,328.32</a:t>
                      </a:r>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FDC4EE"/>
                    </a:solidFill>
                  </a:tcPr>
                </a:tc>
                <a:tc>
                  <a:txBody>
                    <a:bodyPr/>
                    <a:lstStyle/>
                    <a:p>
                      <a:pPr algn="ctr"/>
                      <a:r>
                        <a:rPr lang="en-US" sz="1100" dirty="0"/>
                        <a:t>84,711</a:t>
                      </a:r>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FDC4EE"/>
                    </a:solidFill>
                  </a:tcPr>
                </a:tc>
                <a:tc>
                  <a:txBody>
                    <a:bodyPr/>
                    <a:lstStyle/>
                    <a:p>
                      <a:pPr algn="ctr"/>
                      <a:r>
                        <a:rPr lang="en-US" sz="1100" dirty="0"/>
                        <a:t>62.65</a:t>
                      </a:r>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FDC4EE"/>
                    </a:solidFill>
                  </a:tcPr>
                </a:tc>
                <a:extLst>
                  <a:ext uri="{0D108BD9-81ED-4DB2-BD59-A6C34878D82A}">
                    <a16:rowId xmlns:a16="http://schemas.microsoft.com/office/drawing/2014/main" val="2360179573"/>
                  </a:ext>
                </a:extLst>
              </a:tr>
            </a:tbl>
          </a:graphicData>
        </a:graphic>
      </p:graphicFrame>
    </p:spTree>
    <p:extLst>
      <p:ext uri="{BB962C8B-B14F-4D97-AF65-F5344CB8AC3E}">
        <p14:creationId xmlns:p14="http://schemas.microsoft.com/office/powerpoint/2010/main" val="30443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884" y="-5598884"/>
            <a:ext cx="994232" cy="12192000"/>
          </a:xfrm>
          <a:solidFill>
            <a:srgbClr val="3B3B3B"/>
          </a:solidFill>
        </p:spPr>
        <p:txBody>
          <a:bodyPr vert="vert270" anchor="t" anchorCtr="0">
            <a:normAutofit fontScale="90000"/>
          </a:bodyPr>
          <a:lstStyle/>
          <a:p>
            <a:br>
              <a:rPr lang="en-US" dirty="0"/>
            </a:br>
            <a:br>
              <a:rPr lang="en-US" dirty="0"/>
            </a:b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05" y="5863768"/>
            <a:ext cx="967695" cy="994232"/>
          </a:xfrm>
          <a:prstGeom prst="rect">
            <a:avLst/>
          </a:prstGeom>
        </p:spPr>
      </p:pic>
      <p:sp>
        <p:nvSpPr>
          <p:cNvPr id="6" name="TextBox 5">
            <a:extLst>
              <a:ext uri="{FF2B5EF4-FFF2-40B4-BE49-F238E27FC236}">
                <a16:creationId xmlns:a16="http://schemas.microsoft.com/office/drawing/2014/main" id="{B5BE5FB8-D396-4D61-AD46-4B2799CDBB4C}"/>
              </a:ext>
            </a:extLst>
          </p:cNvPr>
          <p:cNvSpPr txBox="1"/>
          <p:nvPr/>
        </p:nvSpPr>
        <p:spPr>
          <a:xfrm>
            <a:off x="659152" y="100528"/>
            <a:ext cx="6945086" cy="658835"/>
          </a:xfrm>
          <a:prstGeom prst="rect">
            <a:avLst/>
          </a:prstGeom>
          <a:noFill/>
        </p:spPr>
        <p:txBody>
          <a:bodyPr wrap="square" rtlCol="0">
            <a:spAutoFit/>
          </a:bodyPr>
          <a:lstStyle/>
          <a:p>
            <a:pPr>
              <a:lnSpc>
                <a:spcPct val="150000"/>
              </a:lnSpc>
            </a:pPr>
            <a:r>
              <a:rPr lang="en-GB" sz="2800" b="1" dirty="0">
                <a:solidFill>
                  <a:srgbClr val="FF6600"/>
                </a:solidFill>
                <a:latin typeface=""/>
                <a:cs typeface="Calibri" panose="020F0502020204030204" pitchFamily="34" charset="0"/>
              </a:rPr>
              <a:t>Profit Analysis – Income Classes </a:t>
            </a:r>
            <a:endParaRPr lang="en-GB" sz="2800" b="1" i="0" dirty="0">
              <a:solidFill>
                <a:srgbClr val="FF6600"/>
              </a:solidFill>
              <a:effectLst/>
              <a:latin typeface=""/>
              <a:cs typeface="Calibri" panose="020F0502020204030204" pitchFamily="34" charset="0"/>
            </a:endParaRPr>
          </a:p>
        </p:txBody>
      </p:sp>
      <p:sp>
        <p:nvSpPr>
          <p:cNvPr id="8" name="Subtitle 2">
            <a:extLst>
              <a:ext uri="{FF2B5EF4-FFF2-40B4-BE49-F238E27FC236}">
                <a16:creationId xmlns:a16="http://schemas.microsoft.com/office/drawing/2014/main" id="{084112E0-33EB-16E6-30E6-3CA28260DC94}"/>
              </a:ext>
            </a:extLst>
          </p:cNvPr>
          <p:cNvSpPr>
            <a:spLocks noGrp="1"/>
          </p:cNvSpPr>
          <p:nvPr>
            <p:ph type="subTitle" idx="1"/>
          </p:nvPr>
        </p:nvSpPr>
        <p:spPr>
          <a:xfrm rot="5400000">
            <a:off x="5339329" y="-3822481"/>
            <a:ext cx="1321355" cy="11382499"/>
          </a:xfrm>
        </p:spPr>
        <p:txBody>
          <a:bodyPr vert="vert270">
            <a:normAutofit/>
          </a:bodyPr>
          <a:lstStyle/>
          <a:p>
            <a:pPr algn="just">
              <a:lnSpc>
                <a:spcPct val="160000"/>
              </a:lnSpc>
            </a:pPr>
            <a:r>
              <a:rPr lang="en-GB" sz="1300" b="0" i="0" dirty="0">
                <a:effectLst/>
                <a:latin typeface="Calibri" panose="020F0502020204030204" pitchFamily="34" charset="0"/>
                <a:cs typeface="Calibri" panose="020F0502020204030204" pitchFamily="34" charset="0"/>
              </a:rPr>
              <a:t>We have 3 income classes: </a:t>
            </a:r>
            <a:r>
              <a:rPr lang="en-GB" sz="1300" dirty="0">
                <a:latin typeface="Calibri" panose="020F0502020204030204" pitchFamily="34" charset="0"/>
                <a:cs typeface="Calibri" panose="020F0502020204030204" pitchFamily="34" charset="0"/>
              </a:rPr>
              <a:t>Low: 0 - $5,000, </a:t>
            </a:r>
            <a:r>
              <a:rPr lang="en-GB" sz="1300" b="0" i="0" dirty="0">
                <a:effectLst/>
                <a:latin typeface="Calibri" panose="020F0502020204030204" pitchFamily="34" charset="0"/>
                <a:cs typeface="Calibri" panose="020F0502020204030204" pitchFamily="34" charset="0"/>
              </a:rPr>
              <a:t>Medium: $5,000</a:t>
            </a:r>
            <a:r>
              <a:rPr lang="en-GB" sz="1300" dirty="0">
                <a:latin typeface="Calibri" panose="020F0502020204030204" pitchFamily="34" charset="0"/>
                <a:cs typeface="Calibri" panose="020F0502020204030204" pitchFamily="34" charset="0"/>
              </a:rPr>
              <a:t> - $10,000, and </a:t>
            </a:r>
            <a:r>
              <a:rPr lang="en-GB" sz="1300" b="0" i="0" dirty="0">
                <a:effectLst/>
                <a:latin typeface="Calibri" panose="020F0502020204030204" pitchFamily="34" charset="0"/>
                <a:cs typeface="Calibri" panose="020F0502020204030204" pitchFamily="34" charset="0"/>
              </a:rPr>
              <a:t>High</a:t>
            </a:r>
            <a:r>
              <a:rPr lang="en-GB" sz="1300" dirty="0">
                <a:latin typeface="Calibri" panose="020F0502020204030204" pitchFamily="34" charset="0"/>
                <a:cs typeface="Calibri" panose="020F0502020204030204" pitchFamily="34" charset="0"/>
              </a:rPr>
              <a:t>: $10,000+. For both the yellow and pink companies, most profit comes from customers with high income. The profits coming from the high-income customers is almost triple the amount coming from medium income customers.</a:t>
            </a:r>
            <a:endParaRPr lang="en-GB" sz="1300" b="0" i="0" dirty="0">
              <a:effectLst/>
              <a:latin typeface="Calibri" panose="020F0502020204030204" pitchFamily="34" charset="0"/>
              <a:cs typeface="Calibri" panose="020F0502020204030204" pitchFamily="34" charset="0"/>
            </a:endParaRPr>
          </a:p>
          <a:p>
            <a:pPr algn="just">
              <a:lnSpc>
                <a:spcPct val="100000"/>
              </a:lnSpc>
            </a:pPr>
            <a:r>
              <a:rPr lang="en-GB" sz="1300" dirty="0">
                <a:latin typeface="Calibri" panose="020F0502020204030204" pitchFamily="34" charset="0"/>
                <a:cs typeface="Calibri" panose="020F0502020204030204" pitchFamily="34" charset="0"/>
              </a:rPr>
              <a:t>For both cab companies, the high-income users contribute most to their profits. </a:t>
            </a:r>
            <a:endParaRPr lang="en-GB" sz="1300" b="0" i="0" dirty="0">
              <a:effectLst/>
              <a:latin typeface="Calibri" panose="020F0502020204030204" pitchFamily="34" charset="0"/>
              <a:cs typeface="Calibri" panose="020F0502020204030204" pitchFamily="34" charset="0"/>
            </a:endParaRPr>
          </a:p>
          <a:p>
            <a:pPr algn="just">
              <a:lnSpc>
                <a:spcPct val="150000"/>
              </a:lnSpc>
            </a:pPr>
            <a:endParaRPr lang="en-US" sz="1600"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B7A651D0-3EF8-DD4D-5CDC-82CED9A69F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4670" y="2529446"/>
            <a:ext cx="9270672" cy="3950187"/>
          </a:xfrm>
          <a:prstGeom prst="rect">
            <a:avLst/>
          </a:prstGeom>
          <a:ln>
            <a:noFill/>
          </a:ln>
        </p:spPr>
      </p:pic>
    </p:spTree>
    <p:extLst>
      <p:ext uri="{BB962C8B-B14F-4D97-AF65-F5344CB8AC3E}">
        <p14:creationId xmlns:p14="http://schemas.microsoft.com/office/powerpoint/2010/main" val="21462958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Office Theme</Template>
  <TotalTime>627</TotalTime>
  <Words>2066</Words>
  <Application>Microsoft Macintosh PowerPoint</Application>
  <PresentationFormat>Widescreen</PresentationFormat>
  <Paragraphs>138</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Courier New</vt:lpstr>
      <vt:lpstr>Helvetica Neue</vt:lpstr>
      <vt:lpstr>Office Theme</vt:lpstr>
      <vt:lpstr>PowerPoint Presentation</vt:lpstr>
      <vt:lpstr>   Agenda</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Zohra Bouchamaoui</cp:lastModifiedBy>
  <cp:revision>10</cp:revision>
  <dcterms:created xsi:type="dcterms:W3CDTF">2023-05-19T16:31:58Z</dcterms:created>
  <dcterms:modified xsi:type="dcterms:W3CDTF">2023-05-20T04:07:46Z</dcterms:modified>
</cp:coreProperties>
</file>