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5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24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7" r:id="rId6"/>
    <p:sldLayoutId id="2147483832" r:id="rId7"/>
    <p:sldLayoutId id="2147483833" r:id="rId8"/>
    <p:sldLayoutId id="2147483834" r:id="rId9"/>
    <p:sldLayoutId id="2147483836" r:id="rId10"/>
    <p:sldLayoutId id="21474838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9CFFC7HMJ?:display_count=n&amp;:origin=viz_share_li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171D8468-0D9C-3804-475E-176C38FC7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4" r="1241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8AE83-F5B4-E92F-4173-14B80D845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r>
              <a:rPr lang="en-NL" sz="6600" dirty="0"/>
              <a:t>Rockbuster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F0761-1309-68C8-36C8-5C414DD4ECC7}"/>
              </a:ext>
            </a:extLst>
          </p:cNvPr>
          <p:cNvSpPr txBox="1"/>
          <p:nvPr/>
        </p:nvSpPr>
        <p:spPr>
          <a:xfrm>
            <a:off x="1160891" y="4587388"/>
            <a:ext cx="516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Tableau Link: </a:t>
            </a: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public.tableau.com</a:t>
            </a:r>
            <a:r>
              <a:rPr lang="en-GB" dirty="0">
                <a:hlinkClick r:id="rId3"/>
              </a:rPr>
              <a:t>/shared/9CFFC7HMJ?:</a:t>
            </a:r>
            <a:r>
              <a:rPr lang="en-GB" dirty="0" err="1">
                <a:hlinkClick r:id="rId3"/>
              </a:rPr>
              <a:t>display_count</a:t>
            </a:r>
            <a:r>
              <a:rPr lang="en-GB" dirty="0">
                <a:hlinkClick r:id="rId3"/>
              </a:rPr>
              <a:t>=n&amp;:origin=</a:t>
            </a:r>
            <a:r>
              <a:rPr lang="en-GB" dirty="0" err="1">
                <a:hlinkClick r:id="rId3"/>
              </a:rPr>
              <a:t>viz_share_link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915FDBA5-A76D-26F9-E2B4-ECA88787C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2" b="22198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8B4C0-590C-5BC9-FE6B-0F1CCA58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DB22-4EA1-7027-706D-79322257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Where are we most profitable?</a:t>
            </a:r>
          </a:p>
          <a:p>
            <a:r>
              <a:rPr lang="en-US" dirty="0"/>
              <a:t>What affects film rental profitability the most?</a:t>
            </a:r>
          </a:p>
          <a:p>
            <a:r>
              <a:rPr lang="en-US" dirty="0"/>
              <a:t>Best customers and where to find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CF724-00C8-76D5-2894-A3174E5A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435" y="872935"/>
            <a:ext cx="3812563" cy="1360898"/>
          </a:xfrm>
        </p:spPr>
        <p:txBody>
          <a:bodyPr>
            <a:normAutofit/>
          </a:bodyPr>
          <a:lstStyle/>
          <a:p>
            <a:r>
              <a:rPr lang="en-NL" dirty="0"/>
              <a:t>A glimse into the data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9EAF41-9141-4259-414A-C0C349F6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7" y="872936"/>
            <a:ext cx="6624082" cy="52992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64C580-F89F-FB78-3991-67C62309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435" y="2803514"/>
            <a:ext cx="3812564" cy="2625737"/>
          </a:xfrm>
        </p:spPr>
        <p:txBody>
          <a:bodyPr>
            <a:normAutofit/>
          </a:bodyPr>
          <a:lstStyle/>
          <a:p>
            <a:r>
              <a:rPr lang="en-US" dirty="0"/>
              <a:t>Three categories of rental rate</a:t>
            </a:r>
          </a:p>
          <a:p>
            <a:r>
              <a:rPr lang="en-US" dirty="0"/>
              <a:t>All film were released in 2006</a:t>
            </a:r>
          </a:p>
          <a:p>
            <a:r>
              <a:rPr lang="en-US" dirty="0"/>
              <a:t>Varying length of films</a:t>
            </a:r>
          </a:p>
          <a:p>
            <a:r>
              <a:rPr lang="en-US" dirty="0"/>
              <a:t>Varying length of replacement costs in case we lose a film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6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4C68-E282-599D-1455-D82F1B2C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68" y="361318"/>
            <a:ext cx="3000375" cy="614363"/>
          </a:xfrm>
        </p:spPr>
        <p:txBody>
          <a:bodyPr/>
          <a:lstStyle/>
          <a:p>
            <a:r>
              <a:rPr lang="en-NL" dirty="0"/>
              <a:t>Profitability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7E82AF24-4BF4-FE30-BA10-4F36FFD5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244" y="361318"/>
            <a:ext cx="7512488" cy="61353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9BA1-0752-4251-BB8C-16A46611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1105001"/>
            <a:ext cx="1985963" cy="2206523"/>
          </a:xfrm>
        </p:spPr>
        <p:txBody>
          <a:bodyPr>
            <a:normAutofit fontScale="92500" lnSpcReduction="20000"/>
          </a:bodyPr>
          <a:lstStyle/>
          <a:p>
            <a:r>
              <a:rPr lang="en-NL" dirty="0"/>
              <a:t>Top 5 Countries: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Brazil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Russia</a:t>
            </a:r>
            <a:endParaRPr lang="en-NL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9B3FF7E-BA10-AB36-3E22-884EE0B58415}"/>
              </a:ext>
            </a:extLst>
          </p:cNvPr>
          <p:cNvSpPr txBox="1">
            <a:spLocks/>
          </p:cNvSpPr>
          <p:nvPr/>
        </p:nvSpPr>
        <p:spPr>
          <a:xfrm>
            <a:off x="342898" y="3687780"/>
            <a:ext cx="3844091" cy="254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i="0" dirty="0"/>
              <a:t>Most profitable rating: </a:t>
            </a:r>
            <a:r>
              <a:rPr lang="en-NL" b="1" i="0" dirty="0"/>
              <a:t>PG-13</a:t>
            </a:r>
          </a:p>
          <a:p>
            <a:r>
              <a:rPr lang="en-NL" i="0" dirty="0"/>
              <a:t>Most profitable rental duration category: </a:t>
            </a:r>
            <a:r>
              <a:rPr lang="en-NL" b="1" i="0" dirty="0"/>
              <a:t>3 days </a:t>
            </a:r>
          </a:p>
          <a:p>
            <a:r>
              <a:rPr lang="en-NL" sz="1100" dirty="0"/>
              <a:t>(* although most films have a 6-day rental duration period)</a:t>
            </a:r>
          </a:p>
          <a:p>
            <a:r>
              <a:rPr lang="en-NL" i="0" dirty="0"/>
              <a:t>Most profitable film category: </a:t>
            </a:r>
            <a:r>
              <a:rPr lang="en-NL" b="1" i="0" dirty="0"/>
              <a:t>Sports </a:t>
            </a:r>
          </a:p>
          <a:p>
            <a:r>
              <a:rPr lang="en-NL" sz="1100" dirty="0"/>
              <a:t>(* marginal differences amongst categories)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272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D350-12AA-9559-B23A-82103B94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5103"/>
            <a:ext cx="9905999" cy="1360898"/>
          </a:xfrm>
        </p:spPr>
        <p:txBody>
          <a:bodyPr/>
          <a:lstStyle/>
          <a:p>
            <a:r>
              <a:rPr lang="en-NL" dirty="0"/>
              <a:t>Marketing Question – Best Customers and Where to Find Them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5AE6D7F-E56E-C9C6-EB72-7FD006542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93274"/>
            <a:ext cx="10046368" cy="5189623"/>
          </a:xfrm>
        </p:spPr>
      </p:pic>
    </p:spTree>
    <p:extLst>
      <p:ext uri="{BB962C8B-B14F-4D97-AF65-F5344CB8AC3E}">
        <p14:creationId xmlns:p14="http://schemas.microsoft.com/office/powerpoint/2010/main" val="165672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934F-F060-1519-5F02-51992FD6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L" sz="5000" dirty="0"/>
              <a:t>Conclusions &amp; Recom</a:t>
            </a:r>
            <a:r>
              <a:rPr lang="en-GB" sz="5000" dirty="0"/>
              <a:t>m</a:t>
            </a:r>
            <a:r>
              <a:rPr lang="en-NL" sz="5000" dirty="0"/>
              <a:t>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FA66-41C0-1D47-DBAA-D2C5303B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L" sz="3200" dirty="0"/>
              <a:t>Upgrade our inventory to include more recent movies with a dual focus on PG-13 and NC-17 rated films.</a:t>
            </a:r>
          </a:p>
          <a:p>
            <a:r>
              <a:rPr lang="en-NL" sz="3200" dirty="0"/>
              <a:t>Top 3 countries to increase marketing efforts: India, China, USA.</a:t>
            </a:r>
          </a:p>
          <a:p>
            <a:r>
              <a:rPr lang="en-NL" sz="3200" dirty="0"/>
              <a:t>Experiement with expanding the 3-day rental duration period to more films.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146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5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envelope&#10;&#10;Description automatically generated">
            <a:extLst>
              <a:ext uri="{FF2B5EF4-FFF2-40B4-BE49-F238E27FC236}">
                <a16:creationId xmlns:a16="http://schemas.microsoft.com/office/drawing/2014/main" id="{E4E31EFB-A041-621B-658B-125E4C6DE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1" b="6253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DD6B-2A11-3DAA-AD27-AD8E593D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15514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8089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Walbaum Display</vt:lpstr>
      <vt:lpstr>RegattaVTI</vt:lpstr>
      <vt:lpstr>Rockbuster Insights</vt:lpstr>
      <vt:lpstr>Key Questions</vt:lpstr>
      <vt:lpstr>A glimse into the data </vt:lpstr>
      <vt:lpstr>Profitability</vt:lpstr>
      <vt:lpstr>Marketing Question – Best Customers and Where to Find Them</vt:lpstr>
      <vt:lpstr>Conclusions &amp; Recommendations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Insights</dc:title>
  <dc:creator>Zoe Pisourika</dc:creator>
  <cp:lastModifiedBy>Zoe Pisourika</cp:lastModifiedBy>
  <cp:revision>3</cp:revision>
  <dcterms:created xsi:type="dcterms:W3CDTF">2023-01-02T19:36:20Z</dcterms:created>
  <dcterms:modified xsi:type="dcterms:W3CDTF">2023-01-02T20:18:07Z</dcterms:modified>
</cp:coreProperties>
</file>