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88B"/>
    <a:srgbClr val="0000CC"/>
    <a:srgbClr val="1D3A00"/>
    <a:srgbClr val="FF856D"/>
    <a:srgbClr val="FF2549"/>
    <a:srgbClr val="003635"/>
    <a:srgbClr val="005856"/>
    <a:srgbClr val="9EFF29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9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445" y="3163529"/>
            <a:ext cx="8074741" cy="8922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4070547"/>
            <a:ext cx="8104237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1994"/>
            <a:ext cx="8246070" cy="366032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2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22740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7116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43563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7116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43563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6646" y="-55497"/>
            <a:ext cx="5179807" cy="598249"/>
          </a:xfrm>
        </p:spPr>
        <p:txBody>
          <a:bodyPr>
            <a:normAutofit fontScale="90000"/>
          </a:bodyPr>
          <a:lstStyle/>
          <a:p>
            <a:pPr algn="ctr"/>
            <a:r>
              <a:rPr lang="el-GR" altLang="ko-KR" dirty="0"/>
              <a:t>Πληροφορικό σύστημα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D0E63C8-966F-4D3D-9C26-56927CAF18CA}"/>
              </a:ext>
            </a:extLst>
          </p:cNvPr>
          <p:cNvSpPr txBox="1">
            <a:spLocks/>
          </p:cNvSpPr>
          <p:nvPr/>
        </p:nvSpPr>
        <p:spPr>
          <a:xfrm>
            <a:off x="3593054" y="362833"/>
            <a:ext cx="3786692" cy="445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altLang="ko-KR" sz="1800" dirty="0">
                <a:solidFill>
                  <a:schemeClr val="bg1"/>
                </a:solidFill>
              </a:rPr>
              <a:t>Αντιπροσωπεία Αυτοκινήτων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4F501-0081-4658-96ED-EEED3973C210}"/>
              </a:ext>
            </a:extLst>
          </p:cNvPr>
          <p:cNvSpPr txBox="1"/>
          <p:nvPr/>
        </p:nvSpPr>
        <p:spPr>
          <a:xfrm>
            <a:off x="225910" y="3334870"/>
            <a:ext cx="4787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bg1"/>
                </a:solidFill>
              </a:rPr>
              <a:t>Χρυσόστομος-Σέργιος </a:t>
            </a:r>
            <a:r>
              <a:rPr lang="el-GR" sz="2000" dirty="0" err="1">
                <a:solidFill>
                  <a:schemeClr val="bg1"/>
                </a:solidFill>
              </a:rPr>
              <a:t>Τασιός</a:t>
            </a:r>
            <a:endParaRPr lang="el-GR" sz="2000" dirty="0">
              <a:solidFill>
                <a:schemeClr val="bg1"/>
              </a:solidFill>
            </a:endParaRPr>
          </a:p>
          <a:p>
            <a:r>
              <a:rPr lang="el-GR" sz="2000" dirty="0">
                <a:solidFill>
                  <a:schemeClr val="bg1"/>
                </a:solidFill>
              </a:rPr>
              <a:t>Ιωάννης </a:t>
            </a:r>
            <a:r>
              <a:rPr lang="el-GR" sz="2000" dirty="0" err="1">
                <a:solidFill>
                  <a:schemeClr val="bg1"/>
                </a:solidFill>
              </a:rPr>
              <a:t>Τανίδης</a:t>
            </a:r>
            <a:endParaRPr lang="el-GR" sz="2000" dirty="0">
              <a:solidFill>
                <a:schemeClr val="bg1"/>
              </a:solidFill>
            </a:endParaRPr>
          </a:p>
          <a:p>
            <a:r>
              <a:rPr lang="el-GR" sz="2000" dirty="0">
                <a:solidFill>
                  <a:schemeClr val="bg1"/>
                </a:solidFill>
              </a:rPr>
              <a:t>Ζωή Δερμεντζόγλου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7A44AC-F148-4F62-91B7-E6181F73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90" y="1470929"/>
            <a:ext cx="6497619" cy="3551968"/>
          </a:xfrm>
          <a:prstGeom prst="rect">
            <a:avLst/>
          </a:prstGeom>
        </p:spPr>
      </p:pic>
      <p:sp>
        <p:nvSpPr>
          <p:cNvPr id="3" name="2 - TextBox">
            <a:extLst>
              <a:ext uri="{FF2B5EF4-FFF2-40B4-BE49-F238E27FC236}">
                <a16:creationId xmlns:a16="http://schemas.microsoft.com/office/drawing/2014/main" id="{FE2337BD-CA0E-45A6-912C-EC937D04015E}"/>
              </a:ext>
            </a:extLst>
          </p:cNvPr>
          <p:cNvSpPr txBox="1"/>
          <p:nvPr/>
        </p:nvSpPr>
        <p:spPr>
          <a:xfrm>
            <a:off x="51479" y="184728"/>
            <a:ext cx="391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l-GR" sz="2000" dirty="0">
                <a:solidFill>
                  <a:schemeClr val="bg1"/>
                </a:solidFill>
                <a:latin typeface="Arial"/>
              </a:rPr>
              <a:t>Η αναπαράσταση της οντολογίας μέσω του</a:t>
            </a:r>
            <a:r>
              <a:rPr lang="en-US" sz="2000" dirty="0">
                <a:solidFill>
                  <a:schemeClr val="bg1"/>
                </a:solidFill>
                <a:latin typeface="Arial"/>
              </a:rPr>
              <a:t> OntoGraf</a:t>
            </a:r>
            <a:endParaRPr lang="el-GR" sz="20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37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ιμένου">
            <a:extLst>
              <a:ext uri="{FF2B5EF4-FFF2-40B4-BE49-F238E27FC236}">
                <a16:creationId xmlns:a16="http://schemas.microsoft.com/office/drawing/2014/main" id="{CBEC8D35-D8F2-4518-AD6E-701537A1AFF5}"/>
              </a:ext>
            </a:extLst>
          </p:cNvPr>
          <p:cNvSpPr txBox="1">
            <a:spLocks/>
          </p:cNvSpPr>
          <p:nvPr/>
        </p:nvSpPr>
        <p:spPr>
          <a:xfrm>
            <a:off x="-268941" y="198782"/>
            <a:ext cx="4916245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l-GR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Δημιουργία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 individuals</a:t>
            </a:r>
            <a:endParaRPr kumimoji="0" lang="el-G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" name="2 - Θέση κειμένου">
            <a:extLst>
              <a:ext uri="{FF2B5EF4-FFF2-40B4-BE49-F238E27FC236}">
                <a16:creationId xmlns:a16="http://schemas.microsoft.com/office/drawing/2014/main" id="{402B88CE-D073-42A1-B68E-C0DC5CCA5551}"/>
              </a:ext>
            </a:extLst>
          </p:cNvPr>
          <p:cNvSpPr txBox="1">
            <a:spLocks/>
          </p:cNvSpPr>
          <p:nvPr/>
        </p:nvSpPr>
        <p:spPr>
          <a:xfrm>
            <a:off x="0" y="1215909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Ενδεικτικά παραδείγματα </a:t>
            </a:r>
            <a:r>
              <a:rPr lang="el-GR" dirty="0">
                <a:solidFill>
                  <a:schemeClr val="bg1"/>
                </a:solidFill>
                <a:latin typeface="Arial"/>
              </a:rPr>
              <a:t>μιας αντιπροσωπείας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ενός ανθρώπου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μιας μάρκας αυτοκινήτου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και ενός μοντέλου.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17597-D169-44B7-A4BE-4F300B06B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47"/>
          <a:stretch/>
        </p:blipFill>
        <p:spPr>
          <a:xfrm>
            <a:off x="547208" y="1613005"/>
            <a:ext cx="1822158" cy="3331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2A485-D925-4230-A66E-4457FF955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885" y="2177024"/>
            <a:ext cx="1876473" cy="1900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52CD6-E4E3-4271-A3E2-DB014BFC5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756" y="2092998"/>
            <a:ext cx="2845118" cy="193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4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FCB61-7AC0-4A4C-BD0F-09D1E4639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7"/>
          <a:stretch/>
        </p:blipFill>
        <p:spPr>
          <a:xfrm>
            <a:off x="1312433" y="2571750"/>
            <a:ext cx="6519134" cy="2097069"/>
          </a:xfrm>
          <a:prstGeom prst="rect">
            <a:avLst/>
          </a:prstGeom>
        </p:spPr>
      </p:pic>
      <p:sp>
        <p:nvSpPr>
          <p:cNvPr id="4" name="2 - TextBox">
            <a:extLst>
              <a:ext uri="{FF2B5EF4-FFF2-40B4-BE49-F238E27FC236}">
                <a16:creationId xmlns:a16="http://schemas.microsoft.com/office/drawing/2014/main" id="{8360B750-F262-4B5B-A6E8-5DAF276F2D8B}"/>
              </a:ext>
            </a:extLst>
          </p:cNvPr>
          <p:cNvSpPr txBox="1"/>
          <p:nvPr/>
        </p:nvSpPr>
        <p:spPr>
          <a:xfrm>
            <a:off x="-111933" y="227758"/>
            <a:ext cx="4092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sz="3200" dirty="0">
                <a:solidFill>
                  <a:schemeClr val="bg1"/>
                </a:solidFill>
                <a:latin typeface="Arial"/>
              </a:rPr>
              <a:t>Sparql </a:t>
            </a:r>
            <a:r>
              <a:rPr lang="el-GR" sz="3200" dirty="0">
                <a:solidFill>
                  <a:schemeClr val="bg1"/>
                </a:solidFill>
                <a:latin typeface="Arial"/>
              </a:rPr>
              <a:t>ερώτημα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F9D87-B408-4105-86BF-B5B153F3BDA4}"/>
              </a:ext>
            </a:extLst>
          </p:cNvPr>
          <p:cNvSpPr txBox="1"/>
          <p:nvPr/>
        </p:nvSpPr>
        <p:spPr>
          <a:xfrm>
            <a:off x="1312433" y="1570616"/>
            <a:ext cx="65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bg1"/>
                </a:solidFill>
              </a:rPr>
              <a:t>Να εμφανιστούν τα ονόματα και τα ID όλων των πωλητών.</a:t>
            </a:r>
          </a:p>
        </p:txBody>
      </p:sp>
    </p:spTree>
    <p:extLst>
      <p:ext uri="{BB962C8B-B14F-4D97-AF65-F5344CB8AC3E}">
        <p14:creationId xmlns:p14="http://schemas.microsoft.com/office/powerpoint/2010/main" val="192751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F3376D-DC7A-43BB-897A-097DF17C3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47" y="2571749"/>
            <a:ext cx="6835412" cy="2150857"/>
          </a:xfrm>
          <a:prstGeom prst="rect">
            <a:avLst/>
          </a:prstGeom>
        </p:spPr>
      </p:pic>
      <p:sp>
        <p:nvSpPr>
          <p:cNvPr id="4" name="2 - TextBox">
            <a:extLst>
              <a:ext uri="{FF2B5EF4-FFF2-40B4-BE49-F238E27FC236}">
                <a16:creationId xmlns:a16="http://schemas.microsoft.com/office/drawing/2014/main" id="{1181F595-31CA-40A0-A73C-0A403EF4D641}"/>
              </a:ext>
            </a:extLst>
          </p:cNvPr>
          <p:cNvSpPr txBox="1"/>
          <p:nvPr/>
        </p:nvSpPr>
        <p:spPr>
          <a:xfrm>
            <a:off x="-111933" y="227758"/>
            <a:ext cx="4092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sz="3200" dirty="0">
                <a:solidFill>
                  <a:schemeClr val="bg1"/>
                </a:solidFill>
                <a:latin typeface="Arial"/>
              </a:rPr>
              <a:t>Sparql </a:t>
            </a:r>
            <a:r>
              <a:rPr lang="el-GR" sz="3200" dirty="0">
                <a:solidFill>
                  <a:schemeClr val="bg1"/>
                </a:solidFill>
                <a:latin typeface="Arial"/>
              </a:rPr>
              <a:t>ερώτημα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FA2D8-5750-4ECC-AF7D-C1139845027F}"/>
              </a:ext>
            </a:extLst>
          </p:cNvPr>
          <p:cNvSpPr txBox="1"/>
          <p:nvPr/>
        </p:nvSpPr>
        <p:spPr>
          <a:xfrm>
            <a:off x="1064247" y="1570617"/>
            <a:ext cx="6755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Να εμφανιστούν το ονόματα, το ID και το φύλο των ανδρών πωλητών</a:t>
            </a:r>
            <a:r>
              <a:rPr lang="el-GR" i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.</a:t>
            </a:r>
            <a:endParaRPr lang="el-G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8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5076E-77B3-48B1-9BD2-8836136C1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70" y="2571750"/>
            <a:ext cx="6811046" cy="2150857"/>
          </a:xfrm>
          <a:prstGeom prst="rect">
            <a:avLst/>
          </a:prstGeom>
        </p:spPr>
      </p:pic>
      <p:sp>
        <p:nvSpPr>
          <p:cNvPr id="4" name="2 - TextBox">
            <a:extLst>
              <a:ext uri="{FF2B5EF4-FFF2-40B4-BE49-F238E27FC236}">
                <a16:creationId xmlns:a16="http://schemas.microsoft.com/office/drawing/2014/main" id="{FA1B998E-8162-48A9-89F7-52CBDC5AE7F5}"/>
              </a:ext>
            </a:extLst>
          </p:cNvPr>
          <p:cNvSpPr txBox="1"/>
          <p:nvPr/>
        </p:nvSpPr>
        <p:spPr>
          <a:xfrm>
            <a:off x="-111933" y="227758"/>
            <a:ext cx="4092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sz="3200" dirty="0">
                <a:solidFill>
                  <a:schemeClr val="bg1"/>
                </a:solidFill>
                <a:latin typeface="Arial"/>
              </a:rPr>
              <a:t>Sparql </a:t>
            </a:r>
            <a:r>
              <a:rPr lang="el-GR" sz="3200" dirty="0">
                <a:solidFill>
                  <a:schemeClr val="bg1"/>
                </a:solidFill>
                <a:latin typeface="Arial"/>
              </a:rPr>
              <a:t>ερώτημα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F35E8-2C8E-451E-8A7B-3847D6146B9A}"/>
              </a:ext>
            </a:extLst>
          </p:cNvPr>
          <p:cNvSpPr txBox="1"/>
          <p:nvPr/>
        </p:nvSpPr>
        <p:spPr>
          <a:xfrm>
            <a:off x="1244470" y="1409252"/>
            <a:ext cx="6811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Να εμφανιστεί το πλήθος των ανδρών και γυναικών υπαλλήλων για την αλλαγή λάστιχων.</a:t>
            </a:r>
            <a:endParaRPr lang="el-G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6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0C9F5-C710-4642-BBEA-2A57D6C1D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2"/>
          <a:stretch/>
        </p:blipFill>
        <p:spPr>
          <a:xfrm>
            <a:off x="1058226" y="2571750"/>
            <a:ext cx="7027548" cy="2150857"/>
          </a:xfrm>
          <a:prstGeom prst="rect">
            <a:avLst/>
          </a:prstGeom>
        </p:spPr>
      </p:pic>
      <p:sp>
        <p:nvSpPr>
          <p:cNvPr id="4" name="2 - TextBox">
            <a:extLst>
              <a:ext uri="{FF2B5EF4-FFF2-40B4-BE49-F238E27FC236}">
                <a16:creationId xmlns:a16="http://schemas.microsoft.com/office/drawing/2014/main" id="{AEF01088-8EBF-4938-8991-D4CD9408116F}"/>
              </a:ext>
            </a:extLst>
          </p:cNvPr>
          <p:cNvSpPr txBox="1"/>
          <p:nvPr/>
        </p:nvSpPr>
        <p:spPr>
          <a:xfrm>
            <a:off x="-111933" y="227758"/>
            <a:ext cx="4092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sz="3200" dirty="0">
                <a:solidFill>
                  <a:schemeClr val="bg1"/>
                </a:solidFill>
                <a:latin typeface="Arial"/>
              </a:rPr>
              <a:t>Sparql </a:t>
            </a:r>
            <a:r>
              <a:rPr lang="el-GR" sz="3200" dirty="0">
                <a:solidFill>
                  <a:schemeClr val="bg1"/>
                </a:solidFill>
                <a:latin typeface="Arial"/>
              </a:rPr>
              <a:t>ερώτημα </a:t>
            </a:r>
            <a:r>
              <a:rPr lang="en-US" sz="3200" dirty="0">
                <a:solidFill>
                  <a:schemeClr val="bg1"/>
                </a:solidFill>
                <a:latin typeface="Arial"/>
              </a:rPr>
              <a:t>4</a:t>
            </a:r>
            <a:endParaRPr lang="el-GR" sz="32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A95AC-8E2A-495D-B8D9-444782D44DAA}"/>
              </a:ext>
            </a:extLst>
          </p:cNvPr>
          <p:cNvSpPr txBox="1"/>
          <p:nvPr/>
        </p:nvSpPr>
        <p:spPr>
          <a:xfrm>
            <a:off x="1058226" y="1581374"/>
            <a:ext cx="7027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l-GR" i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Να εμφανιστούν τα ονόματα και το ID όλων των γυναικών υπαλλήλων για την αλλαγή λάστιχων.</a:t>
            </a:r>
            <a:endParaRPr lang="el-G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6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- TextBox">
            <a:extLst>
              <a:ext uri="{FF2B5EF4-FFF2-40B4-BE49-F238E27FC236}">
                <a16:creationId xmlns:a16="http://schemas.microsoft.com/office/drawing/2014/main" id="{A5D73C0B-90CE-48B5-9E43-39B2296C1626}"/>
              </a:ext>
            </a:extLst>
          </p:cNvPr>
          <p:cNvSpPr txBox="1"/>
          <p:nvPr/>
        </p:nvSpPr>
        <p:spPr>
          <a:xfrm>
            <a:off x="-111933" y="227758"/>
            <a:ext cx="4092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sz="3200" dirty="0">
                <a:solidFill>
                  <a:schemeClr val="bg1"/>
                </a:solidFill>
                <a:latin typeface="Arial"/>
              </a:rPr>
              <a:t>Sparql </a:t>
            </a:r>
            <a:r>
              <a:rPr lang="el-GR" sz="3200" dirty="0">
                <a:solidFill>
                  <a:schemeClr val="bg1"/>
                </a:solidFill>
                <a:latin typeface="Arial"/>
              </a:rPr>
              <a:t>ερώτημα </a:t>
            </a:r>
            <a:r>
              <a:rPr lang="en-US" sz="3200" dirty="0">
                <a:solidFill>
                  <a:schemeClr val="bg1"/>
                </a:solidFill>
                <a:latin typeface="Arial"/>
              </a:rPr>
              <a:t>5</a:t>
            </a:r>
            <a:endParaRPr lang="el-GR" sz="3200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E7714-9372-45BD-B7F4-1B072EF6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50" y="2571750"/>
            <a:ext cx="7765099" cy="1960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6112B-0DFF-40CF-84AB-6ADAA0FB2235}"/>
              </a:ext>
            </a:extLst>
          </p:cNvPr>
          <p:cNvSpPr txBox="1"/>
          <p:nvPr/>
        </p:nvSpPr>
        <p:spPr>
          <a:xfrm>
            <a:off x="689449" y="1581374"/>
            <a:ext cx="776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l-GR" i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Να εμφανιστούν το ονόματα, το ID και το φύλο των</a:t>
            </a:r>
            <a:r>
              <a:rPr lang="en-US" i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l-GR" i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υπαλλήλων που αλλάζουν λάστιχα, αν αυτό έχει καταχωρηθεί</a:t>
            </a:r>
            <a:r>
              <a:rPr lang="el-GR" i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.</a:t>
            </a:r>
            <a:endParaRPr lang="el-G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08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B2F2D6-FFB8-401D-8501-B83DD18EE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23" y="433387"/>
            <a:ext cx="48768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1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l-GR" dirty="0"/>
              <a:t>Βασική Ιδέα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l-GR" dirty="0"/>
              <a:t>Έννοιες: 	διοίκηση</a:t>
            </a:r>
          </a:p>
          <a:p>
            <a:pPr marL="0" indent="0">
              <a:buNone/>
            </a:pPr>
            <a:r>
              <a:rPr lang="el-GR" dirty="0"/>
              <a:t>		προσωπικό</a:t>
            </a:r>
          </a:p>
          <a:p>
            <a:pPr marL="0" indent="0">
              <a:buNone/>
            </a:pPr>
            <a:r>
              <a:rPr lang="el-GR" dirty="0"/>
              <a:t>		εγκαταστάσεις</a:t>
            </a:r>
          </a:p>
          <a:p>
            <a:pPr marL="0" indent="0">
              <a:buNone/>
            </a:pPr>
            <a:r>
              <a:rPr lang="el-GR" dirty="0"/>
              <a:t>		εξοπλισμός</a:t>
            </a:r>
          </a:p>
          <a:p>
            <a:pPr marL="0" indent="0">
              <a:buNone/>
            </a:pPr>
            <a:r>
              <a:rPr lang="el-GR" dirty="0"/>
              <a:t>		υπηρεσίες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Υλοποίηση:</a:t>
            </a:r>
            <a:r>
              <a:rPr lang="en-US" dirty="0"/>
              <a:t> 	26 class</a:t>
            </a:r>
          </a:p>
          <a:p>
            <a:pPr marL="0" indent="0">
              <a:buNone/>
            </a:pPr>
            <a:r>
              <a:rPr lang="en-US" dirty="0"/>
              <a:t>	           	30 object properties</a:t>
            </a:r>
          </a:p>
          <a:p>
            <a:pPr marL="0" indent="0">
              <a:buNone/>
            </a:pPr>
            <a:r>
              <a:rPr lang="en-US" dirty="0"/>
              <a:t>	           	14 data properties</a:t>
            </a:r>
          </a:p>
          <a:p>
            <a:pPr marL="0" indent="0">
              <a:buNone/>
            </a:pPr>
            <a:r>
              <a:rPr lang="en-US" dirty="0"/>
              <a:t>		31 individuals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036225-5152-41E9-AF48-D2FD29DE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4" y="119900"/>
            <a:ext cx="8214852" cy="763526"/>
          </a:xfrm>
        </p:spPr>
        <p:txBody>
          <a:bodyPr>
            <a:normAutofit/>
          </a:bodyPr>
          <a:lstStyle/>
          <a:p>
            <a:r>
              <a:rPr lang="el-GR" sz="2800" dirty="0"/>
              <a:t>Δημιουργία και σχεδιασμός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E08BBF-0F7E-4168-80F1-0C64CEB82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25" y="1111476"/>
            <a:ext cx="4617552" cy="2817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92C4FE-BEFD-4E05-A2E1-7238F2DCA6D5}"/>
              </a:ext>
            </a:extLst>
          </p:cNvPr>
          <p:cNvSpPr txBox="1"/>
          <p:nvPr/>
        </p:nvSpPr>
        <p:spPr>
          <a:xfrm>
            <a:off x="2334409" y="186174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cs typeface="Arial" pitchFamily="34" charset="0"/>
              </a:rPr>
              <a:t>Thing </a:t>
            </a:r>
            <a:endParaRPr lang="ko-KR" altLang="en-US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1C7B87-75CE-4285-9287-FA41EF943A13}"/>
              </a:ext>
            </a:extLst>
          </p:cNvPr>
          <p:cNvSpPr txBox="1"/>
          <p:nvPr/>
        </p:nvSpPr>
        <p:spPr>
          <a:xfrm>
            <a:off x="2334409" y="2578910"/>
            <a:ext cx="2323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Car_Representative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Facility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Person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8E672-9253-49BD-981D-F36692748999}"/>
              </a:ext>
            </a:extLst>
          </p:cNvPr>
          <p:cNvSpPr txBox="1"/>
          <p:nvPr/>
        </p:nvSpPr>
        <p:spPr>
          <a:xfrm>
            <a:off x="250281" y="1067685"/>
            <a:ext cx="31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b="1" dirty="0">
                <a:solidFill>
                  <a:srgbClr val="FF0000"/>
                </a:solidFill>
                <a:cs typeface="Arial" pitchFamily="34" charset="0"/>
              </a:rPr>
              <a:t>Δημιουργία οντολογίας</a:t>
            </a:r>
            <a:endParaRPr lang="ko-KR" altLang="en-US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E96DB-7530-4516-9B97-4AA18E2D6D79}"/>
              </a:ext>
            </a:extLst>
          </p:cNvPr>
          <p:cNvSpPr txBox="1"/>
          <p:nvPr/>
        </p:nvSpPr>
        <p:spPr>
          <a:xfrm>
            <a:off x="234146" y="1871830"/>
            <a:ext cx="20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cs typeface="Arial" pitchFamily="34" charset="0"/>
              </a:rPr>
              <a:t>Superclass</a:t>
            </a:r>
            <a:r>
              <a:rPr lang="el-GR" altLang="ko-KR" b="1" dirty="0">
                <a:solidFill>
                  <a:srgbClr val="FF0000"/>
                </a:solidFill>
                <a:cs typeface="Arial" pitchFamily="34" charset="0"/>
              </a:rPr>
              <a:t>: </a:t>
            </a:r>
            <a:endParaRPr lang="ko-KR" altLang="en-US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2C494-1A89-4CFE-BB3B-7CE0CFA7F354}"/>
              </a:ext>
            </a:extLst>
          </p:cNvPr>
          <p:cNvSpPr txBox="1"/>
          <p:nvPr/>
        </p:nvSpPr>
        <p:spPr>
          <a:xfrm>
            <a:off x="234147" y="2533007"/>
            <a:ext cx="210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cs typeface="Arial" pitchFamily="34" charset="0"/>
              </a:rPr>
              <a:t>DomainEntity</a:t>
            </a:r>
            <a:r>
              <a:rPr lang="el-GR" altLang="ko-KR" b="1" dirty="0">
                <a:solidFill>
                  <a:srgbClr val="FF0000"/>
                </a:solidFill>
                <a:cs typeface="Arial" pitchFamily="34" charset="0"/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22528-7035-45D7-84BE-CA984C66F37B}"/>
              </a:ext>
            </a:extLst>
          </p:cNvPr>
          <p:cNvSpPr txBox="1"/>
          <p:nvPr/>
        </p:nvSpPr>
        <p:spPr>
          <a:xfrm>
            <a:off x="234147" y="4002631"/>
            <a:ext cx="189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cs typeface="Arial" pitchFamily="34" charset="0"/>
              </a:rPr>
              <a:t>Subclasses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A8276F-2AEA-48D7-BAF0-D9735C337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25" y="1621275"/>
            <a:ext cx="2678652" cy="33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69" y="205279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Object Properties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6D61C3-F254-4E5B-8FCC-74842047E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19" y="1776300"/>
            <a:ext cx="2791704" cy="30262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5D7E38-3EE5-464B-84F5-D40E22366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29" y="1539632"/>
            <a:ext cx="2994377" cy="31291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491363-183B-4D6F-9CFD-84625EDE9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74" y="1059279"/>
            <a:ext cx="2106862" cy="408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- Θέση κειμένου">
            <a:extLst>
              <a:ext uri="{FF2B5EF4-FFF2-40B4-BE49-F238E27FC236}">
                <a16:creationId xmlns:a16="http://schemas.microsoft.com/office/drawing/2014/main" id="{DE5D17BC-D0F9-4397-997A-7FFDE96C0416}"/>
              </a:ext>
            </a:extLst>
          </p:cNvPr>
          <p:cNvSpPr txBox="1">
            <a:spLocks/>
          </p:cNvSpPr>
          <p:nvPr/>
        </p:nvSpPr>
        <p:spPr>
          <a:xfrm>
            <a:off x="216518" y="203148"/>
            <a:ext cx="3290475" cy="57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Properties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5DF553-4350-4B03-815E-C8168A1B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456" y="1828127"/>
            <a:ext cx="2809875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18BDC1-8F82-4456-B8BA-ABEA61DA9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50" y="1114425"/>
            <a:ext cx="25527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ιμένου">
            <a:extLst>
              <a:ext uri="{FF2B5EF4-FFF2-40B4-BE49-F238E27FC236}">
                <a16:creationId xmlns:a16="http://schemas.microsoft.com/office/drawing/2014/main" id="{0019C822-7A19-4F58-8EB3-6BCCB2955840}"/>
              </a:ext>
            </a:extLst>
          </p:cNvPr>
          <p:cNvSpPr txBox="1">
            <a:spLocks/>
          </p:cNvSpPr>
          <p:nvPr/>
        </p:nvSpPr>
        <p:spPr>
          <a:xfrm>
            <a:off x="225911" y="198781"/>
            <a:ext cx="2646381" cy="57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3200">
                <a:solidFill>
                  <a:schemeClr val="bg1"/>
                </a:solidFill>
              </a:rPr>
              <a:t>Αξιώματα</a:t>
            </a:r>
            <a:endParaRPr lang="el-GR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A2928-5F66-42B1-B652-199E782F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20" y="2457450"/>
            <a:ext cx="3723894" cy="1543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08560-D264-413B-8A33-3F35ADE6C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688" y="2457450"/>
            <a:ext cx="4019550" cy="1543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93707-54DB-4F93-89F6-6C4CC76A930B}"/>
              </a:ext>
            </a:extLst>
          </p:cNvPr>
          <p:cNvSpPr txBox="1"/>
          <p:nvPr/>
        </p:nvSpPr>
        <p:spPr>
          <a:xfrm>
            <a:off x="517420" y="1904104"/>
            <a:ext cx="168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Facility: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6" name="7 - TextBox">
            <a:extLst>
              <a:ext uri="{FF2B5EF4-FFF2-40B4-BE49-F238E27FC236}">
                <a16:creationId xmlns:a16="http://schemas.microsoft.com/office/drawing/2014/main" id="{DF072A7B-1D6B-4827-93E6-2E13BF578DCA}"/>
              </a:ext>
            </a:extLst>
          </p:cNvPr>
          <p:cNvSpPr txBox="1"/>
          <p:nvPr/>
        </p:nvSpPr>
        <p:spPr>
          <a:xfrm>
            <a:off x="4902688" y="191755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Κάθε υποκλάση του</a:t>
            </a:r>
            <a:r>
              <a:rPr lang="en-US" dirty="0">
                <a:solidFill>
                  <a:srgbClr val="FF0000"/>
                </a:solidFill>
              </a:rPr>
              <a:t> facility:</a:t>
            </a:r>
            <a:endParaRPr lang="el-G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6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ιμένου">
            <a:extLst>
              <a:ext uri="{FF2B5EF4-FFF2-40B4-BE49-F238E27FC236}">
                <a16:creationId xmlns:a16="http://schemas.microsoft.com/office/drawing/2014/main" id="{CC902374-B238-42AE-8476-C2E56AFD4456}"/>
              </a:ext>
            </a:extLst>
          </p:cNvPr>
          <p:cNvSpPr txBox="1">
            <a:spLocks/>
          </p:cNvSpPr>
          <p:nvPr/>
        </p:nvSpPr>
        <p:spPr>
          <a:xfrm>
            <a:off x="225911" y="198781"/>
            <a:ext cx="2646381" cy="57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3200" dirty="0">
                <a:solidFill>
                  <a:schemeClr val="bg1"/>
                </a:solidFill>
              </a:rPr>
              <a:t>Αξιώματα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F706B-EE64-4237-9A14-06E35F79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23" y="1388409"/>
            <a:ext cx="2183802" cy="915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1C018E-628F-4BB8-9A55-B1E063895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603" y="2839965"/>
            <a:ext cx="1984842" cy="1279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A4EEEE-8556-4DA7-B3C8-00B5E0DE70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988"/>
          <a:stretch/>
        </p:blipFill>
        <p:spPr>
          <a:xfrm>
            <a:off x="392228" y="3592857"/>
            <a:ext cx="2096888" cy="1351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0B23C-DFB2-4B5C-9DBC-320E3C1AD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886" y="3561932"/>
            <a:ext cx="1984842" cy="1351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9996D-12F2-47FA-8969-763DC7D30498}"/>
              </a:ext>
            </a:extLst>
          </p:cNvPr>
          <p:cNvSpPr txBox="1"/>
          <p:nvPr/>
        </p:nvSpPr>
        <p:spPr>
          <a:xfrm>
            <a:off x="3536123" y="1023909"/>
            <a:ext cx="218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Person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E6AA8-D684-42FC-993B-678711D69E53}"/>
              </a:ext>
            </a:extLst>
          </p:cNvPr>
          <p:cNvSpPr txBox="1"/>
          <p:nvPr/>
        </p:nvSpPr>
        <p:spPr>
          <a:xfrm>
            <a:off x="3536123" y="2483370"/>
            <a:ext cx="218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Staff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ABAAB-94A0-45B0-BABB-A558B536E741}"/>
              </a:ext>
            </a:extLst>
          </p:cNvPr>
          <p:cNvSpPr txBox="1"/>
          <p:nvPr/>
        </p:nvSpPr>
        <p:spPr>
          <a:xfrm>
            <a:off x="327254" y="2915601"/>
            <a:ext cx="216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Car_Sales</a:t>
            </a:r>
            <a:r>
              <a:rPr lang="en-US" sz="1200" b="1" dirty="0">
                <a:solidFill>
                  <a:srgbClr val="FF0000"/>
                </a:solidFill>
              </a:rPr>
              <a:t> , CEO, </a:t>
            </a:r>
            <a:r>
              <a:rPr lang="en-US" sz="1200" b="1" dirty="0" err="1">
                <a:solidFill>
                  <a:srgbClr val="FF0000"/>
                </a:solidFill>
              </a:rPr>
              <a:t>Chief_Marketing_Officer</a:t>
            </a:r>
            <a:r>
              <a:rPr lang="en-US" sz="1200" b="1" dirty="0">
                <a:solidFill>
                  <a:srgbClr val="FF0000"/>
                </a:solidFill>
              </a:rPr>
              <a:t>, Engineer, </a:t>
            </a:r>
            <a:r>
              <a:rPr lang="en-US" sz="1200" b="1" dirty="0" err="1">
                <a:solidFill>
                  <a:srgbClr val="FF0000"/>
                </a:solidFill>
              </a:rPr>
              <a:t>Technology_Analyst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D5107-85DC-4B59-83C3-26950524C0CF}"/>
              </a:ext>
            </a:extLst>
          </p:cNvPr>
          <p:cNvSpPr txBox="1"/>
          <p:nvPr/>
        </p:nvSpPr>
        <p:spPr>
          <a:xfrm>
            <a:off x="6576679" y="2915600"/>
            <a:ext cx="224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Engineer, </a:t>
            </a:r>
            <a:r>
              <a:rPr lang="en-US" sz="1200" b="1" dirty="0" err="1">
                <a:solidFill>
                  <a:srgbClr val="FF0000"/>
                </a:solidFill>
              </a:rPr>
              <a:t>Head_of_Car_Mechanic</a:t>
            </a:r>
            <a:r>
              <a:rPr lang="en-US" sz="1200" b="1" dirty="0">
                <a:solidFill>
                  <a:srgbClr val="FF0000"/>
                </a:solidFill>
              </a:rPr>
              <a:t>, Technical_ </a:t>
            </a:r>
            <a:r>
              <a:rPr lang="en-US" sz="1200" b="1" dirty="0" err="1">
                <a:solidFill>
                  <a:srgbClr val="FF0000"/>
                </a:solidFill>
              </a:rPr>
              <a:t>Executive,Technician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4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ιμένου">
            <a:extLst>
              <a:ext uri="{FF2B5EF4-FFF2-40B4-BE49-F238E27FC236}">
                <a16:creationId xmlns:a16="http://schemas.microsoft.com/office/drawing/2014/main" id="{9F128D2F-D404-4D35-A107-72313B445AD2}"/>
              </a:ext>
            </a:extLst>
          </p:cNvPr>
          <p:cNvSpPr txBox="1">
            <a:spLocks/>
          </p:cNvSpPr>
          <p:nvPr/>
        </p:nvSpPr>
        <p:spPr>
          <a:xfrm>
            <a:off x="225911" y="198781"/>
            <a:ext cx="2646381" cy="57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3200" dirty="0">
                <a:solidFill>
                  <a:schemeClr val="bg1"/>
                </a:solidFill>
              </a:rPr>
              <a:t>Αξιώματα</a:t>
            </a:r>
          </a:p>
        </p:txBody>
      </p:sp>
      <p:sp>
        <p:nvSpPr>
          <p:cNvPr id="3" name="4 - TextBox">
            <a:extLst>
              <a:ext uri="{FF2B5EF4-FFF2-40B4-BE49-F238E27FC236}">
                <a16:creationId xmlns:a16="http://schemas.microsoft.com/office/drawing/2014/main" id="{0DA852DC-0DA7-4FCD-A868-7C5E5469D15E}"/>
              </a:ext>
            </a:extLst>
          </p:cNvPr>
          <p:cNvSpPr txBox="1"/>
          <p:nvPr/>
        </p:nvSpPr>
        <p:spPr>
          <a:xfrm>
            <a:off x="447391" y="1275606"/>
            <a:ext cx="226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Engineer</a:t>
            </a:r>
            <a:endParaRPr lang="el-GR" sz="1600" b="1" dirty="0">
              <a:solidFill>
                <a:srgbClr val="FF0000"/>
              </a:solidFill>
            </a:endParaRPr>
          </a:p>
        </p:txBody>
      </p:sp>
      <p:sp>
        <p:nvSpPr>
          <p:cNvPr id="4" name="4 - TextBox">
            <a:extLst>
              <a:ext uri="{FF2B5EF4-FFF2-40B4-BE49-F238E27FC236}">
                <a16:creationId xmlns:a16="http://schemas.microsoft.com/office/drawing/2014/main" id="{A4BAE5D1-86A3-4951-99E0-43D6F9FDA399}"/>
              </a:ext>
            </a:extLst>
          </p:cNvPr>
          <p:cNvSpPr txBox="1"/>
          <p:nvPr/>
        </p:nvSpPr>
        <p:spPr>
          <a:xfrm>
            <a:off x="3431886" y="1275606"/>
            <a:ext cx="226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FF0000"/>
                </a:solidFill>
              </a:rPr>
              <a:t>Analyst_Engineer</a:t>
            </a:r>
            <a:endParaRPr lang="el-GR" sz="1600" b="1" dirty="0">
              <a:solidFill>
                <a:srgbClr val="FF0000"/>
              </a:solidFill>
            </a:endParaRPr>
          </a:p>
        </p:txBody>
      </p:sp>
      <p:sp>
        <p:nvSpPr>
          <p:cNvPr id="5" name="4 - TextBox">
            <a:extLst>
              <a:ext uri="{FF2B5EF4-FFF2-40B4-BE49-F238E27FC236}">
                <a16:creationId xmlns:a16="http://schemas.microsoft.com/office/drawing/2014/main" id="{CF7216EF-CF57-4D81-B70C-267507DE4453}"/>
              </a:ext>
            </a:extLst>
          </p:cNvPr>
          <p:cNvSpPr txBox="1"/>
          <p:nvPr/>
        </p:nvSpPr>
        <p:spPr>
          <a:xfrm>
            <a:off x="6411898" y="1275606"/>
            <a:ext cx="2183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FF0000"/>
                </a:solidFill>
              </a:rPr>
              <a:t>Trainee_Engineer</a:t>
            </a:r>
            <a:endParaRPr lang="el-GR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01768-6227-4195-A7E3-FD7B43C7D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54"/>
          <a:stretch/>
        </p:blipFill>
        <p:spPr>
          <a:xfrm>
            <a:off x="447392" y="1614160"/>
            <a:ext cx="2263536" cy="3096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E2FE9-766F-422A-AE01-5914C0D28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01"/>
          <a:stretch/>
        </p:blipFill>
        <p:spPr>
          <a:xfrm>
            <a:off x="3431887" y="1614160"/>
            <a:ext cx="2263536" cy="30965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31C43C-33C5-43D6-A2FB-27A0B79C7E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676"/>
          <a:stretch/>
        </p:blipFill>
        <p:spPr>
          <a:xfrm>
            <a:off x="6411898" y="1614160"/>
            <a:ext cx="2183801" cy="30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9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ιμένου">
            <a:extLst>
              <a:ext uri="{FF2B5EF4-FFF2-40B4-BE49-F238E27FC236}">
                <a16:creationId xmlns:a16="http://schemas.microsoft.com/office/drawing/2014/main" id="{9F128D2F-D404-4D35-A107-72313B445AD2}"/>
              </a:ext>
            </a:extLst>
          </p:cNvPr>
          <p:cNvSpPr txBox="1">
            <a:spLocks/>
          </p:cNvSpPr>
          <p:nvPr/>
        </p:nvSpPr>
        <p:spPr>
          <a:xfrm>
            <a:off x="225911" y="198781"/>
            <a:ext cx="2646381" cy="57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3200" dirty="0">
                <a:solidFill>
                  <a:schemeClr val="bg1"/>
                </a:solidFill>
              </a:rPr>
              <a:t>Αξιώματα</a:t>
            </a:r>
          </a:p>
        </p:txBody>
      </p:sp>
      <p:sp>
        <p:nvSpPr>
          <p:cNvPr id="3" name="4 - TextBox">
            <a:extLst>
              <a:ext uri="{FF2B5EF4-FFF2-40B4-BE49-F238E27FC236}">
                <a16:creationId xmlns:a16="http://schemas.microsoft.com/office/drawing/2014/main" id="{97E25FF8-4DAE-489F-8392-E3BBC9A159BD}"/>
              </a:ext>
            </a:extLst>
          </p:cNvPr>
          <p:cNvSpPr txBox="1"/>
          <p:nvPr/>
        </p:nvSpPr>
        <p:spPr>
          <a:xfrm>
            <a:off x="3440232" y="1361668"/>
            <a:ext cx="226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FF0000"/>
                </a:solidFill>
              </a:rPr>
              <a:t>Car_Representative</a:t>
            </a:r>
            <a:endParaRPr lang="el-GR" sz="16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4C4DB-55A8-45DF-BB82-CA355540D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844376"/>
            <a:ext cx="41910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6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On-screen Show (16:9)</PresentationFormat>
  <Paragraphs>55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Πληροφορικό σύστημα</vt:lpstr>
      <vt:lpstr>Βασική Ιδέα</vt:lpstr>
      <vt:lpstr>Δημιουργία και σχεδιασμός</vt:lpstr>
      <vt:lpstr>Object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2019-12-12T21:16:34Z</dcterms:modified>
</cp:coreProperties>
</file>