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1" r:id="rId27"/>
    <p:sldId id="282" r:id="rId28"/>
    <p:sldId id="280" r:id="rId29"/>
    <p:sldId id="284" r:id="rId30"/>
    <p:sldId id="285" r:id="rId31"/>
    <p:sldId id="286" r:id="rId32"/>
    <p:sldId id="287" r:id="rId33"/>
  </p:sldIdLst>
  <p:sldSz cx="18288000" cy="10287000"/>
  <p:notesSz cx="6858000" cy="9144000"/>
  <p:embeddedFontLst>
    <p:embeddedFont>
      <p:font typeface="Open Sans" panose="020B0606030504020204" pitchFamily="34" charset="0"/>
      <p:regular r:id="rId34"/>
    </p:embeddedFont>
    <p:embeddedFont>
      <p:font typeface="Open Sans Bold" panose="020B0604020202020204" charset="0"/>
      <p:regular r:id="rId35"/>
    </p:embeddedFont>
    <p:embeddedFont>
      <p:font typeface="Poppins" panose="00000500000000000000" pitchFamily="2" charset="0"/>
      <p:regular r:id="rId36"/>
    </p:embeddedFont>
    <p:embeddedFont>
      <p:font typeface="Ubuntu Bold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726" autoAdjust="0"/>
  </p:normalViewPr>
  <p:slideViewPr>
    <p:cSldViewPr>
      <p:cViewPr varScale="1">
        <p:scale>
          <a:sx n="55" d="100"/>
          <a:sy n="55" d="100"/>
        </p:scale>
        <p:origin x="658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2u1z1lopyfwlx.cloudfront.net/thumbnails/924ae65a-4f26-5b31-8604-b9e7efb89066/e1552eaa-b7d1-56e6-a296-59dbf0e1db7d.jpghttps:/www.tutorialspoint.com/software_architecture_design/introduction.htmhttps:/www.geeksforgeeks.org/software-design-patterns/https:/www.visual-paradigm.com/https:/www.tutorialspoint.com/mvc_framework/mvc_framework_introduction.htmhttps:/d2u1z1lopyfwlx.cloudfront.net/thumbnails/924ae65a-4f26-5b31-8604-b9e7efb89066/e1552eaa-b7d1-56e6-a296-59dbf0e1db7d.jpghttps:/algomaster.io/learn/lldhttps:/refactoring.guru/design-pattern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31070"/>
            <a:ext cx="9873830" cy="11243492"/>
          </a:xfrm>
          <a:custGeom>
            <a:avLst/>
            <a:gdLst/>
            <a:ahLst/>
            <a:cxnLst/>
            <a:rect l="l" t="t" r="r" b="b"/>
            <a:pathLst>
              <a:path w="9873830" h="11243492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546263" y="3001778"/>
            <a:ext cx="12115806" cy="4938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91"/>
              </a:lnSpc>
            </a:pPr>
            <a:r>
              <a:rPr lang="en-US" sz="11628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ONLINE DESIGN TOOL </a:t>
            </a:r>
          </a:p>
          <a:p>
            <a:pPr algn="l">
              <a:lnSpc>
                <a:spcPts val="12791"/>
              </a:lnSpc>
            </a:pPr>
            <a:endParaRPr lang="en-US" sz="11628" b="1">
              <a:solidFill>
                <a:srgbClr val="034383"/>
              </a:solidFill>
              <a:latin typeface="Ubuntu Bold"/>
              <a:ea typeface="Ubuntu Bold"/>
              <a:cs typeface="Ubuntu Bold"/>
              <a:sym typeface="Ubuntu Bold"/>
            </a:endParaRPr>
          </a:p>
        </p:txBody>
      </p:sp>
      <p:sp>
        <p:nvSpPr>
          <p:cNvPr id="4" name="Freeform 4"/>
          <p:cNvSpPr/>
          <p:nvPr/>
        </p:nvSpPr>
        <p:spPr>
          <a:xfrm rot="-5400000" flipV="1">
            <a:off x="12349317" y="4969873"/>
            <a:ext cx="6157558" cy="6157558"/>
          </a:xfrm>
          <a:custGeom>
            <a:avLst/>
            <a:gdLst/>
            <a:ahLst/>
            <a:cxnLst/>
            <a:rect l="l" t="t" r="r" b="b"/>
            <a:pathLst>
              <a:path w="6157558" h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262557" y="1374630"/>
            <a:ext cx="949505" cy="849397"/>
          </a:xfrm>
          <a:custGeom>
            <a:avLst/>
            <a:gdLst/>
            <a:ahLst/>
            <a:cxnLst/>
            <a:rect l="l" t="t" r="r" b="b"/>
            <a:pathLst>
              <a:path w="949505" h="849397">
                <a:moveTo>
                  <a:pt x="0" y="0"/>
                </a:moveTo>
                <a:lnTo>
                  <a:pt x="949505" y="0"/>
                </a:lnTo>
                <a:lnTo>
                  <a:pt x="949505" y="849398"/>
                </a:lnTo>
                <a:lnTo>
                  <a:pt x="0" y="8493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88559" y="1374630"/>
            <a:ext cx="849397" cy="849397"/>
          </a:xfrm>
          <a:custGeom>
            <a:avLst/>
            <a:gdLst/>
            <a:ahLst/>
            <a:cxnLst/>
            <a:rect l="l" t="t" r="r" b="b"/>
            <a:pathLst>
              <a:path w="849397" h="849397">
                <a:moveTo>
                  <a:pt x="0" y="0"/>
                </a:moveTo>
                <a:lnTo>
                  <a:pt x="849397" y="0"/>
                </a:lnTo>
                <a:lnTo>
                  <a:pt x="849397" y="849398"/>
                </a:lnTo>
                <a:lnTo>
                  <a:pt x="0" y="8493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5672077" y="1070232"/>
            <a:ext cx="1391095" cy="1662880"/>
            <a:chOff x="0" y="0"/>
            <a:chExt cx="1854794" cy="2217174"/>
          </a:xfrm>
        </p:grpSpPr>
        <p:sp>
          <p:nvSpPr>
            <p:cNvPr id="8" name="TextBox 8"/>
            <p:cNvSpPr txBox="1"/>
            <p:nvPr/>
          </p:nvSpPr>
          <p:spPr>
            <a:xfrm>
              <a:off x="0" y="1735492"/>
              <a:ext cx="1854794" cy="481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25"/>
                </a:lnSpc>
              </a:pPr>
              <a:r>
                <a:rPr lang="en-US" sz="2089" b="1" spc="140">
                  <a:solidFill>
                    <a:srgbClr val="034383"/>
                  </a:solidFill>
                  <a:latin typeface="Ubuntu Bold"/>
                  <a:ea typeface="Ubuntu Bold"/>
                  <a:cs typeface="Ubuntu Bold"/>
                  <a:sym typeface="Ubuntu Bold"/>
                </a:rPr>
                <a:t>VIXEL</a:t>
              </a:r>
            </a:p>
          </p:txBody>
        </p:sp>
        <p:sp>
          <p:nvSpPr>
            <p:cNvPr id="9" name="Freeform 9"/>
            <p:cNvSpPr/>
            <p:nvPr/>
          </p:nvSpPr>
          <p:spPr>
            <a:xfrm>
              <a:off x="62152" y="0"/>
              <a:ext cx="1792642" cy="1792642"/>
            </a:xfrm>
            <a:custGeom>
              <a:avLst/>
              <a:gdLst/>
              <a:ahLst/>
              <a:cxnLst/>
              <a:rect l="l" t="t" r="r" b="b"/>
              <a:pathLst>
                <a:path w="1792642" h="1792642">
                  <a:moveTo>
                    <a:pt x="0" y="0"/>
                  </a:moveTo>
                  <a:lnTo>
                    <a:pt x="1792642" y="0"/>
                  </a:lnTo>
                  <a:lnTo>
                    <a:pt x="1792642" y="1792642"/>
                  </a:lnTo>
                  <a:lnTo>
                    <a:pt x="0" y="17926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723329" y="6231290"/>
            <a:ext cx="8958668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4294C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Complex Engineering Activity</a:t>
            </a:r>
          </a:p>
          <a:p>
            <a:pPr algn="l">
              <a:lnSpc>
                <a:spcPts val="5040"/>
              </a:lnSpc>
            </a:pPr>
            <a:endParaRPr lang="en-US" sz="3600" b="1">
              <a:solidFill>
                <a:srgbClr val="4294CE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723329" y="2348038"/>
            <a:ext cx="8958668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34383"/>
                </a:solidFill>
                <a:latin typeface="Open Sans"/>
                <a:ea typeface="Open Sans"/>
                <a:cs typeface="Open Sans"/>
                <a:sym typeface="Open Sans"/>
              </a:rPr>
              <a:t>Software Design and Architecture (SE-211)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03438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723329" y="7021899"/>
            <a:ext cx="895866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Presented By: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723329" y="7616894"/>
            <a:ext cx="3751867" cy="724848"/>
            <a:chOff x="0" y="0"/>
            <a:chExt cx="5002490" cy="96646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002490" cy="966464"/>
            </a:xfrm>
            <a:custGeom>
              <a:avLst/>
              <a:gdLst/>
              <a:ahLst/>
              <a:cxnLst/>
              <a:rect l="l" t="t" r="r" b="b"/>
              <a:pathLst>
                <a:path w="5002490" h="966464">
                  <a:moveTo>
                    <a:pt x="0" y="0"/>
                  </a:moveTo>
                  <a:lnTo>
                    <a:pt x="5002490" y="0"/>
                  </a:lnTo>
                  <a:lnTo>
                    <a:pt x="5002490" y="966464"/>
                  </a:lnTo>
                  <a:lnTo>
                    <a:pt x="0" y="966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3129" r="-3129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2371" y="223772"/>
              <a:ext cx="4777748" cy="462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35"/>
                </a:lnSpc>
                <a:spcBef>
                  <a:spcPct val="0"/>
                </a:spcBef>
              </a:pPr>
              <a:r>
                <a:rPr lang="en-US" sz="2096" dirty="0">
                  <a:solidFill>
                    <a:srgbClr val="FDFDFD"/>
                  </a:solidFill>
                  <a:latin typeface="Open Sans"/>
                  <a:ea typeface="Open Sans"/>
                  <a:cs typeface="Open Sans"/>
                  <a:sym typeface="Open Sans"/>
                </a:rPr>
                <a:t>Zoiba Tabassum  (478562)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997897" y="7655328"/>
            <a:ext cx="3751867" cy="724848"/>
            <a:chOff x="0" y="0"/>
            <a:chExt cx="5002490" cy="96646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02490" cy="966464"/>
            </a:xfrm>
            <a:custGeom>
              <a:avLst/>
              <a:gdLst/>
              <a:ahLst/>
              <a:cxnLst/>
              <a:rect l="l" t="t" r="r" b="b"/>
              <a:pathLst>
                <a:path w="5002490" h="966464">
                  <a:moveTo>
                    <a:pt x="0" y="0"/>
                  </a:moveTo>
                  <a:lnTo>
                    <a:pt x="5002490" y="0"/>
                  </a:lnTo>
                  <a:lnTo>
                    <a:pt x="5002490" y="966464"/>
                  </a:lnTo>
                  <a:lnTo>
                    <a:pt x="0" y="966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3129" r="-3129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12371" y="223772"/>
              <a:ext cx="4777748" cy="462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35"/>
                </a:lnSpc>
                <a:spcBef>
                  <a:spcPct val="0"/>
                </a:spcBef>
              </a:pPr>
              <a:r>
                <a:rPr lang="en-US" sz="2096" dirty="0">
                  <a:solidFill>
                    <a:srgbClr val="FDFDFD"/>
                  </a:solidFill>
                  <a:latin typeface="Open Sans"/>
                  <a:ea typeface="Open Sans"/>
                  <a:cs typeface="Open Sans"/>
                  <a:sym typeface="Open Sans"/>
                </a:rPr>
                <a:t>Hassan Iftikhar  (486855)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997897" y="8456814"/>
            <a:ext cx="3751867" cy="724848"/>
            <a:chOff x="0" y="0"/>
            <a:chExt cx="5002490" cy="96646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002490" cy="966464"/>
            </a:xfrm>
            <a:custGeom>
              <a:avLst/>
              <a:gdLst/>
              <a:ahLst/>
              <a:cxnLst/>
              <a:rect l="l" t="t" r="r" b="b"/>
              <a:pathLst>
                <a:path w="5002490" h="966464">
                  <a:moveTo>
                    <a:pt x="0" y="0"/>
                  </a:moveTo>
                  <a:lnTo>
                    <a:pt x="5002490" y="0"/>
                  </a:lnTo>
                  <a:lnTo>
                    <a:pt x="5002490" y="966464"/>
                  </a:lnTo>
                  <a:lnTo>
                    <a:pt x="0" y="966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3129" r="-3129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12371" y="223772"/>
              <a:ext cx="4777748" cy="462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35"/>
                </a:lnSpc>
                <a:spcBef>
                  <a:spcPct val="0"/>
                </a:spcBef>
              </a:pPr>
              <a:r>
                <a:rPr lang="en-US" sz="2096" dirty="0">
                  <a:solidFill>
                    <a:srgbClr val="FDFDFD"/>
                  </a:solidFill>
                  <a:latin typeface="Open Sans"/>
                  <a:ea typeface="Open Sans"/>
                  <a:cs typeface="Open Sans"/>
                  <a:sym typeface="Open Sans"/>
                </a:rPr>
                <a:t>M. Tanveer Haider  (486873)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3723329" y="8398892"/>
            <a:ext cx="3751867" cy="724848"/>
            <a:chOff x="0" y="0"/>
            <a:chExt cx="5002490" cy="96646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002490" cy="966464"/>
            </a:xfrm>
            <a:custGeom>
              <a:avLst/>
              <a:gdLst/>
              <a:ahLst/>
              <a:cxnLst/>
              <a:rect l="l" t="t" r="r" b="b"/>
              <a:pathLst>
                <a:path w="5002490" h="966464">
                  <a:moveTo>
                    <a:pt x="0" y="0"/>
                  </a:moveTo>
                  <a:lnTo>
                    <a:pt x="5002490" y="0"/>
                  </a:lnTo>
                  <a:lnTo>
                    <a:pt x="5002490" y="966464"/>
                  </a:lnTo>
                  <a:lnTo>
                    <a:pt x="0" y="966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3129" r="-3129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12371" y="223772"/>
              <a:ext cx="4777748" cy="462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35"/>
                </a:lnSpc>
                <a:spcBef>
                  <a:spcPct val="0"/>
                </a:spcBef>
              </a:pPr>
              <a:r>
                <a:rPr lang="en-US" sz="2096" dirty="0">
                  <a:solidFill>
                    <a:srgbClr val="FDFDFD"/>
                  </a:solidFill>
                  <a:latin typeface="Open Sans"/>
                  <a:ea typeface="Open Sans"/>
                  <a:cs typeface="Open Sans"/>
                  <a:sym typeface="Open Sans"/>
                </a:rPr>
                <a:t>Jannat Shaheer  (472248) 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3723329" y="9200608"/>
            <a:ext cx="3751867" cy="724848"/>
            <a:chOff x="0" y="0"/>
            <a:chExt cx="5002490" cy="96646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002490" cy="966464"/>
            </a:xfrm>
            <a:custGeom>
              <a:avLst/>
              <a:gdLst/>
              <a:ahLst/>
              <a:cxnLst/>
              <a:rect l="l" t="t" r="r" b="b"/>
              <a:pathLst>
                <a:path w="5002490" h="966464">
                  <a:moveTo>
                    <a:pt x="0" y="0"/>
                  </a:moveTo>
                  <a:lnTo>
                    <a:pt x="5002490" y="0"/>
                  </a:lnTo>
                  <a:lnTo>
                    <a:pt x="5002490" y="966464"/>
                  </a:lnTo>
                  <a:lnTo>
                    <a:pt x="0" y="966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3129" r="-3129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12371" y="223772"/>
              <a:ext cx="4777748" cy="462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35"/>
                </a:lnSpc>
                <a:spcBef>
                  <a:spcPct val="0"/>
                </a:spcBef>
              </a:pPr>
              <a:r>
                <a:rPr lang="en-US" sz="2096" dirty="0">
                  <a:solidFill>
                    <a:srgbClr val="FDFDFD"/>
                  </a:solidFill>
                  <a:latin typeface="Open Sans"/>
                  <a:ea typeface="Open Sans"/>
                  <a:cs typeface="Open Sans"/>
                  <a:sym typeface="Open Sans"/>
                </a:rPr>
                <a:t>Laraib Zahra  (486986)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997897" y="9200608"/>
            <a:ext cx="3751867" cy="724848"/>
            <a:chOff x="0" y="0"/>
            <a:chExt cx="5002490" cy="96646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002490" cy="966464"/>
            </a:xfrm>
            <a:custGeom>
              <a:avLst/>
              <a:gdLst/>
              <a:ahLst/>
              <a:cxnLst/>
              <a:rect l="l" t="t" r="r" b="b"/>
              <a:pathLst>
                <a:path w="5002490" h="966464">
                  <a:moveTo>
                    <a:pt x="0" y="0"/>
                  </a:moveTo>
                  <a:lnTo>
                    <a:pt x="5002490" y="0"/>
                  </a:lnTo>
                  <a:lnTo>
                    <a:pt x="5002490" y="966464"/>
                  </a:lnTo>
                  <a:lnTo>
                    <a:pt x="0" y="966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3129" r="-3129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12371" y="223772"/>
              <a:ext cx="4777748" cy="462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35"/>
                </a:lnSpc>
                <a:spcBef>
                  <a:spcPct val="0"/>
                </a:spcBef>
              </a:pPr>
              <a:r>
                <a:rPr lang="en-US" sz="2096" dirty="0">
                  <a:solidFill>
                    <a:srgbClr val="FDFDFD"/>
                  </a:solidFill>
                  <a:latin typeface="Open Sans"/>
                  <a:ea typeface="Open Sans"/>
                  <a:cs typeface="Open Sans"/>
                  <a:sym typeface="Open Sans"/>
                </a:rPr>
                <a:t>Muhammad Talha  (486869)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3469" y="1066800"/>
            <a:ext cx="15315831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REQUIREMENT ANALYZER</a:t>
            </a:r>
          </a:p>
        </p:txBody>
      </p:sp>
      <p:sp>
        <p:nvSpPr>
          <p:cNvPr id="3" name="Freeform 3"/>
          <p:cNvSpPr/>
          <p:nvPr/>
        </p:nvSpPr>
        <p:spPr>
          <a:xfrm rot="5400000">
            <a:off x="11410522" y="-3276512"/>
            <a:ext cx="6562966" cy="7473357"/>
          </a:xfrm>
          <a:custGeom>
            <a:avLst/>
            <a:gdLst/>
            <a:ahLst/>
            <a:cxnLst/>
            <a:rect l="l" t="t" r="r" b="b"/>
            <a:pathLst>
              <a:path w="6562966" h="7473357">
                <a:moveTo>
                  <a:pt x="0" y="0"/>
                </a:moveTo>
                <a:lnTo>
                  <a:pt x="6562966" y="0"/>
                </a:lnTo>
                <a:lnTo>
                  <a:pt x="6562966" y="7473357"/>
                </a:lnTo>
                <a:lnTo>
                  <a:pt x="0" y="7473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5405019" y="2238180"/>
            <a:ext cx="8392731" cy="7235867"/>
            <a:chOff x="0" y="0"/>
            <a:chExt cx="11190308" cy="9647823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1072610"/>
              <a:ext cx="11190308" cy="8575213"/>
              <a:chOff x="0" y="0"/>
              <a:chExt cx="3295325" cy="2525231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295325" cy="2525231"/>
              </a:xfrm>
              <a:custGeom>
                <a:avLst/>
                <a:gdLst/>
                <a:ahLst/>
                <a:cxnLst/>
                <a:rect l="l" t="t" r="r" b="b"/>
                <a:pathLst>
                  <a:path w="3295325" h="2525231">
                    <a:moveTo>
                      <a:pt x="0" y="0"/>
                    </a:moveTo>
                    <a:lnTo>
                      <a:pt x="3295325" y="0"/>
                    </a:lnTo>
                    <a:lnTo>
                      <a:pt x="3295325" y="2525231"/>
                    </a:lnTo>
                    <a:lnTo>
                      <a:pt x="0" y="2525231"/>
                    </a:lnTo>
                    <a:close/>
                  </a:path>
                </a:pathLst>
              </a:custGeom>
              <a:solidFill>
                <a:srgbClr val="FBC61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3295325" cy="2563331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-10800000">
              <a:off x="403852" y="0"/>
              <a:ext cx="10418872" cy="9285214"/>
              <a:chOff x="0" y="0"/>
              <a:chExt cx="3068152" cy="273431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068152" cy="2734313"/>
              </a:xfrm>
              <a:custGeom>
                <a:avLst/>
                <a:gdLst/>
                <a:ahLst/>
                <a:cxnLst/>
                <a:rect l="l" t="t" r="r" b="b"/>
                <a:pathLst>
                  <a:path w="3068152" h="2734313">
                    <a:moveTo>
                      <a:pt x="0" y="0"/>
                    </a:moveTo>
                    <a:lnTo>
                      <a:pt x="3068152" y="0"/>
                    </a:lnTo>
                    <a:lnTo>
                      <a:pt x="3068152" y="2734313"/>
                    </a:lnTo>
                    <a:lnTo>
                      <a:pt x="0" y="273431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3068152" cy="2772413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</p:grpSp>
      <p:sp>
        <p:nvSpPr>
          <p:cNvPr id="11" name="Freeform 11"/>
          <p:cNvSpPr/>
          <p:nvPr/>
        </p:nvSpPr>
        <p:spPr>
          <a:xfrm>
            <a:off x="5683371" y="3304507"/>
            <a:ext cx="7882938" cy="5133763"/>
          </a:xfrm>
          <a:custGeom>
            <a:avLst/>
            <a:gdLst/>
            <a:ahLst/>
            <a:cxnLst/>
            <a:rect l="l" t="t" r="r" b="b"/>
            <a:pathLst>
              <a:path w="7882938" h="5133763">
                <a:moveTo>
                  <a:pt x="0" y="0"/>
                </a:moveTo>
                <a:lnTo>
                  <a:pt x="7882938" y="0"/>
                </a:lnTo>
                <a:lnTo>
                  <a:pt x="7882938" y="5133764"/>
                </a:lnTo>
                <a:lnTo>
                  <a:pt x="0" y="5133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3469" y="79375"/>
            <a:ext cx="15315831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DIAGRAMMING ENGINE</a:t>
            </a:r>
          </a:p>
        </p:txBody>
      </p:sp>
      <p:sp>
        <p:nvSpPr>
          <p:cNvPr id="3" name="Freeform 3"/>
          <p:cNvSpPr/>
          <p:nvPr/>
        </p:nvSpPr>
        <p:spPr>
          <a:xfrm rot="5400000">
            <a:off x="11410522" y="-3276512"/>
            <a:ext cx="6562966" cy="7473357"/>
          </a:xfrm>
          <a:custGeom>
            <a:avLst/>
            <a:gdLst/>
            <a:ahLst/>
            <a:cxnLst/>
            <a:rect l="l" t="t" r="r" b="b"/>
            <a:pathLst>
              <a:path w="6562966" h="7473357">
                <a:moveTo>
                  <a:pt x="0" y="0"/>
                </a:moveTo>
                <a:lnTo>
                  <a:pt x="6562966" y="0"/>
                </a:lnTo>
                <a:lnTo>
                  <a:pt x="6562966" y="7473357"/>
                </a:lnTo>
                <a:lnTo>
                  <a:pt x="0" y="7473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3624236" y="1028700"/>
            <a:ext cx="11067769" cy="4637873"/>
            <a:chOff x="0" y="0"/>
            <a:chExt cx="14757026" cy="6183831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698909"/>
              <a:ext cx="7157602" cy="5484922"/>
              <a:chOff x="0" y="0"/>
              <a:chExt cx="3295325" cy="2525231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295325" cy="2525231"/>
              </a:xfrm>
              <a:custGeom>
                <a:avLst/>
                <a:gdLst/>
                <a:ahLst/>
                <a:cxnLst/>
                <a:rect l="l" t="t" r="r" b="b"/>
                <a:pathLst>
                  <a:path w="3295325" h="2525231">
                    <a:moveTo>
                      <a:pt x="0" y="0"/>
                    </a:moveTo>
                    <a:lnTo>
                      <a:pt x="3295325" y="0"/>
                    </a:lnTo>
                    <a:lnTo>
                      <a:pt x="3295325" y="2525231"/>
                    </a:lnTo>
                    <a:lnTo>
                      <a:pt x="0" y="2525231"/>
                    </a:lnTo>
                    <a:close/>
                  </a:path>
                </a:pathLst>
              </a:custGeom>
              <a:solidFill>
                <a:srgbClr val="03438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3295325" cy="2563331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-10800000">
              <a:off x="258314" y="12841"/>
              <a:ext cx="6664172" cy="5939056"/>
              <a:chOff x="0" y="0"/>
              <a:chExt cx="3068152" cy="273431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068152" cy="2734313"/>
              </a:xfrm>
              <a:custGeom>
                <a:avLst/>
                <a:gdLst/>
                <a:ahLst/>
                <a:cxnLst/>
                <a:rect l="l" t="t" r="r" b="b"/>
                <a:pathLst>
                  <a:path w="3068152" h="2734313">
                    <a:moveTo>
                      <a:pt x="0" y="0"/>
                    </a:moveTo>
                    <a:lnTo>
                      <a:pt x="3068152" y="0"/>
                    </a:lnTo>
                    <a:lnTo>
                      <a:pt x="3068152" y="2734313"/>
                    </a:lnTo>
                    <a:lnTo>
                      <a:pt x="0" y="273431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3068152" cy="2772413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10800000">
              <a:off x="7599424" y="686068"/>
              <a:ext cx="7157602" cy="5484922"/>
              <a:chOff x="0" y="0"/>
              <a:chExt cx="3295325" cy="2525231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3295325" cy="2525231"/>
              </a:xfrm>
              <a:custGeom>
                <a:avLst/>
                <a:gdLst/>
                <a:ahLst/>
                <a:cxnLst/>
                <a:rect l="l" t="t" r="r" b="b"/>
                <a:pathLst>
                  <a:path w="3295325" h="2525231">
                    <a:moveTo>
                      <a:pt x="0" y="0"/>
                    </a:moveTo>
                    <a:lnTo>
                      <a:pt x="3295325" y="0"/>
                    </a:lnTo>
                    <a:lnTo>
                      <a:pt x="3295325" y="2525231"/>
                    </a:lnTo>
                    <a:lnTo>
                      <a:pt x="0" y="2525231"/>
                    </a:lnTo>
                    <a:close/>
                  </a:path>
                </a:pathLst>
              </a:custGeom>
              <a:solidFill>
                <a:srgbClr val="FBC61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3295325" cy="2563331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-10800000">
              <a:off x="7857738" y="0"/>
              <a:ext cx="6664172" cy="5939056"/>
              <a:chOff x="0" y="0"/>
              <a:chExt cx="3068152" cy="273431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3068152" cy="2734313"/>
              </a:xfrm>
              <a:custGeom>
                <a:avLst/>
                <a:gdLst/>
                <a:ahLst/>
                <a:cxnLst/>
                <a:rect l="l" t="t" r="r" b="b"/>
                <a:pathLst>
                  <a:path w="3068152" h="2734313">
                    <a:moveTo>
                      <a:pt x="0" y="0"/>
                    </a:moveTo>
                    <a:lnTo>
                      <a:pt x="3068152" y="0"/>
                    </a:lnTo>
                    <a:lnTo>
                      <a:pt x="3068152" y="2734313"/>
                    </a:lnTo>
                    <a:lnTo>
                      <a:pt x="0" y="273431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3068152" cy="2772413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>
            <a:off x="3610115" y="5649127"/>
            <a:ext cx="11067769" cy="4637873"/>
            <a:chOff x="0" y="0"/>
            <a:chExt cx="14757026" cy="6183831"/>
          </a:xfrm>
        </p:grpSpPr>
        <p:grpSp>
          <p:nvGrpSpPr>
            <p:cNvPr id="18" name="Group 18"/>
            <p:cNvGrpSpPr/>
            <p:nvPr/>
          </p:nvGrpSpPr>
          <p:grpSpPr>
            <a:xfrm rot="-10800000">
              <a:off x="0" y="698909"/>
              <a:ext cx="7157602" cy="5484922"/>
              <a:chOff x="0" y="0"/>
              <a:chExt cx="3295325" cy="2525231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3295325" cy="2525231"/>
              </a:xfrm>
              <a:custGeom>
                <a:avLst/>
                <a:gdLst/>
                <a:ahLst/>
                <a:cxnLst/>
                <a:rect l="l" t="t" r="r" b="b"/>
                <a:pathLst>
                  <a:path w="3295325" h="2525231">
                    <a:moveTo>
                      <a:pt x="0" y="0"/>
                    </a:moveTo>
                    <a:lnTo>
                      <a:pt x="3295325" y="0"/>
                    </a:lnTo>
                    <a:lnTo>
                      <a:pt x="3295325" y="2525231"/>
                    </a:lnTo>
                    <a:lnTo>
                      <a:pt x="0" y="2525231"/>
                    </a:lnTo>
                    <a:close/>
                  </a:path>
                </a:pathLst>
              </a:custGeom>
              <a:solidFill>
                <a:srgbClr val="03438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3295325" cy="2563331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-10800000">
              <a:off x="258314" y="12841"/>
              <a:ext cx="6664172" cy="5939056"/>
              <a:chOff x="0" y="0"/>
              <a:chExt cx="3068152" cy="2734313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3068152" cy="2734313"/>
              </a:xfrm>
              <a:custGeom>
                <a:avLst/>
                <a:gdLst/>
                <a:ahLst/>
                <a:cxnLst/>
                <a:rect l="l" t="t" r="r" b="b"/>
                <a:pathLst>
                  <a:path w="3068152" h="2734313">
                    <a:moveTo>
                      <a:pt x="0" y="0"/>
                    </a:moveTo>
                    <a:lnTo>
                      <a:pt x="3068152" y="0"/>
                    </a:lnTo>
                    <a:lnTo>
                      <a:pt x="3068152" y="2734313"/>
                    </a:lnTo>
                    <a:lnTo>
                      <a:pt x="0" y="273431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3068152" cy="2772413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-10800000">
              <a:off x="7599424" y="686068"/>
              <a:ext cx="7157602" cy="5484922"/>
              <a:chOff x="0" y="0"/>
              <a:chExt cx="3295325" cy="2525231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3295325" cy="2525231"/>
              </a:xfrm>
              <a:custGeom>
                <a:avLst/>
                <a:gdLst/>
                <a:ahLst/>
                <a:cxnLst/>
                <a:rect l="l" t="t" r="r" b="b"/>
                <a:pathLst>
                  <a:path w="3295325" h="2525231">
                    <a:moveTo>
                      <a:pt x="0" y="0"/>
                    </a:moveTo>
                    <a:lnTo>
                      <a:pt x="3295325" y="0"/>
                    </a:lnTo>
                    <a:lnTo>
                      <a:pt x="3295325" y="2525231"/>
                    </a:lnTo>
                    <a:lnTo>
                      <a:pt x="0" y="2525231"/>
                    </a:lnTo>
                    <a:close/>
                  </a:path>
                </a:pathLst>
              </a:custGeom>
              <a:solidFill>
                <a:srgbClr val="FBC61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3295325" cy="2563331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-10800000">
              <a:off x="7857738" y="0"/>
              <a:ext cx="6664172" cy="5939056"/>
              <a:chOff x="0" y="0"/>
              <a:chExt cx="3068152" cy="2734313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3068152" cy="2734313"/>
              </a:xfrm>
              <a:custGeom>
                <a:avLst/>
                <a:gdLst/>
                <a:ahLst/>
                <a:cxnLst/>
                <a:rect l="l" t="t" r="r" b="b"/>
                <a:pathLst>
                  <a:path w="3068152" h="2734313">
                    <a:moveTo>
                      <a:pt x="0" y="0"/>
                    </a:moveTo>
                    <a:lnTo>
                      <a:pt x="3068152" y="0"/>
                    </a:lnTo>
                    <a:lnTo>
                      <a:pt x="3068152" y="2734313"/>
                    </a:lnTo>
                    <a:lnTo>
                      <a:pt x="0" y="273431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3068152" cy="2772413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</p:grpSp>
      <p:sp>
        <p:nvSpPr>
          <p:cNvPr id="30" name="Freeform 30"/>
          <p:cNvSpPr/>
          <p:nvPr/>
        </p:nvSpPr>
        <p:spPr>
          <a:xfrm>
            <a:off x="3787765" y="1822122"/>
            <a:ext cx="5109813" cy="3321378"/>
          </a:xfrm>
          <a:custGeom>
            <a:avLst/>
            <a:gdLst/>
            <a:ahLst/>
            <a:cxnLst/>
            <a:rect l="l" t="t" r="r" b="b"/>
            <a:pathLst>
              <a:path w="5109813" h="3321378">
                <a:moveTo>
                  <a:pt x="0" y="0"/>
                </a:moveTo>
                <a:lnTo>
                  <a:pt x="5109813" y="0"/>
                </a:lnTo>
                <a:lnTo>
                  <a:pt x="5109813" y="3321378"/>
                </a:lnTo>
                <a:lnTo>
                  <a:pt x="0" y="3321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9509445" y="1888233"/>
            <a:ext cx="4984561" cy="3246195"/>
          </a:xfrm>
          <a:custGeom>
            <a:avLst/>
            <a:gdLst/>
            <a:ahLst/>
            <a:cxnLst/>
            <a:rect l="l" t="t" r="r" b="b"/>
            <a:pathLst>
              <a:path w="4984561" h="3246195">
                <a:moveTo>
                  <a:pt x="0" y="0"/>
                </a:moveTo>
                <a:lnTo>
                  <a:pt x="4984561" y="0"/>
                </a:lnTo>
                <a:lnTo>
                  <a:pt x="4984561" y="3246195"/>
                </a:lnTo>
                <a:lnTo>
                  <a:pt x="0" y="32461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3787765" y="6382177"/>
            <a:ext cx="5055937" cy="3292679"/>
          </a:xfrm>
          <a:custGeom>
            <a:avLst/>
            <a:gdLst/>
            <a:ahLst/>
            <a:cxnLst/>
            <a:rect l="l" t="t" r="r" b="b"/>
            <a:pathLst>
              <a:path w="5055937" h="3292679">
                <a:moveTo>
                  <a:pt x="0" y="0"/>
                </a:moveTo>
                <a:lnTo>
                  <a:pt x="5055937" y="0"/>
                </a:lnTo>
                <a:lnTo>
                  <a:pt x="5055937" y="3292679"/>
                </a:lnTo>
                <a:lnTo>
                  <a:pt x="0" y="32926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9509445" y="6363571"/>
            <a:ext cx="5113075" cy="3329890"/>
          </a:xfrm>
          <a:custGeom>
            <a:avLst/>
            <a:gdLst/>
            <a:ahLst/>
            <a:cxnLst/>
            <a:rect l="l" t="t" r="r" b="b"/>
            <a:pathLst>
              <a:path w="5113075" h="3329890">
                <a:moveTo>
                  <a:pt x="0" y="0"/>
                </a:moveTo>
                <a:lnTo>
                  <a:pt x="5113075" y="0"/>
                </a:lnTo>
                <a:lnTo>
                  <a:pt x="5113075" y="3329890"/>
                </a:lnTo>
                <a:lnTo>
                  <a:pt x="0" y="33298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3469" y="1066800"/>
            <a:ext cx="15315831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CODE GENERATOR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310808" y="3839503"/>
            <a:ext cx="5368202" cy="4113691"/>
            <a:chOff x="0" y="0"/>
            <a:chExt cx="3295325" cy="25252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95325" cy="2525231"/>
            </a:xfrm>
            <a:custGeom>
              <a:avLst/>
              <a:gdLst/>
              <a:ahLst/>
              <a:cxnLst/>
              <a:rect l="l" t="t" r="r" b="b"/>
              <a:pathLst>
                <a:path w="3295325" h="2525231">
                  <a:moveTo>
                    <a:pt x="0" y="0"/>
                  </a:moveTo>
                  <a:lnTo>
                    <a:pt x="3295325" y="0"/>
                  </a:lnTo>
                  <a:lnTo>
                    <a:pt x="3295325" y="2525231"/>
                  </a:lnTo>
                  <a:lnTo>
                    <a:pt x="0" y="2525231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295325" cy="2563331"/>
            </a:xfrm>
            <a:prstGeom prst="rect">
              <a:avLst/>
            </a:prstGeom>
          </p:spPr>
          <p:txBody>
            <a:bodyPr lIns="34813" tIns="34813" rIns="34813" bIns="34813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1504544" y="3324951"/>
            <a:ext cx="4998129" cy="4454292"/>
            <a:chOff x="0" y="0"/>
            <a:chExt cx="3068152" cy="273431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68152" cy="2734313"/>
            </a:xfrm>
            <a:custGeom>
              <a:avLst/>
              <a:gdLst/>
              <a:ahLst/>
              <a:cxnLst/>
              <a:rect l="l" t="t" r="r" b="b"/>
              <a:pathLst>
                <a:path w="3068152" h="2734313">
                  <a:moveTo>
                    <a:pt x="0" y="0"/>
                  </a:moveTo>
                  <a:lnTo>
                    <a:pt x="3068152" y="0"/>
                  </a:lnTo>
                  <a:lnTo>
                    <a:pt x="3068152" y="2734313"/>
                  </a:lnTo>
                  <a:lnTo>
                    <a:pt x="0" y="273431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68152" cy="2772413"/>
            </a:xfrm>
            <a:prstGeom prst="rect">
              <a:avLst/>
            </a:prstGeom>
          </p:spPr>
          <p:txBody>
            <a:bodyPr lIns="34813" tIns="34813" rIns="34813" bIns="34813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7010376" y="3829872"/>
            <a:ext cx="5368202" cy="4113691"/>
            <a:chOff x="0" y="0"/>
            <a:chExt cx="3295325" cy="25252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95325" cy="2525231"/>
            </a:xfrm>
            <a:custGeom>
              <a:avLst/>
              <a:gdLst/>
              <a:ahLst/>
              <a:cxnLst/>
              <a:rect l="l" t="t" r="r" b="b"/>
              <a:pathLst>
                <a:path w="3295325" h="2525231">
                  <a:moveTo>
                    <a:pt x="0" y="0"/>
                  </a:moveTo>
                  <a:lnTo>
                    <a:pt x="3295325" y="0"/>
                  </a:lnTo>
                  <a:lnTo>
                    <a:pt x="3295325" y="2525231"/>
                  </a:lnTo>
                  <a:lnTo>
                    <a:pt x="0" y="2525231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295325" cy="2563331"/>
            </a:xfrm>
            <a:prstGeom prst="rect">
              <a:avLst/>
            </a:prstGeom>
          </p:spPr>
          <p:txBody>
            <a:bodyPr lIns="34813" tIns="34813" rIns="34813" bIns="34813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10800000">
            <a:off x="7204112" y="3315321"/>
            <a:ext cx="4998129" cy="4454292"/>
            <a:chOff x="0" y="0"/>
            <a:chExt cx="3068152" cy="27343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068152" cy="2734313"/>
            </a:xfrm>
            <a:custGeom>
              <a:avLst/>
              <a:gdLst/>
              <a:ahLst/>
              <a:cxnLst/>
              <a:rect l="l" t="t" r="r" b="b"/>
              <a:pathLst>
                <a:path w="3068152" h="2734313">
                  <a:moveTo>
                    <a:pt x="0" y="0"/>
                  </a:moveTo>
                  <a:lnTo>
                    <a:pt x="3068152" y="0"/>
                  </a:lnTo>
                  <a:lnTo>
                    <a:pt x="3068152" y="2734313"/>
                  </a:lnTo>
                  <a:lnTo>
                    <a:pt x="0" y="273431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068152" cy="2772413"/>
            </a:xfrm>
            <a:prstGeom prst="rect">
              <a:avLst/>
            </a:prstGeom>
          </p:spPr>
          <p:txBody>
            <a:bodyPr lIns="34813" tIns="34813" rIns="34813" bIns="34813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5400000">
            <a:off x="11410522" y="-3276512"/>
            <a:ext cx="6562966" cy="7473357"/>
          </a:xfrm>
          <a:custGeom>
            <a:avLst/>
            <a:gdLst/>
            <a:ahLst/>
            <a:cxnLst/>
            <a:rect l="l" t="t" r="r" b="b"/>
            <a:pathLst>
              <a:path w="6562966" h="7473357">
                <a:moveTo>
                  <a:pt x="0" y="0"/>
                </a:moveTo>
                <a:lnTo>
                  <a:pt x="6562966" y="0"/>
                </a:lnTo>
                <a:lnTo>
                  <a:pt x="6562966" y="7473357"/>
                </a:lnTo>
                <a:lnTo>
                  <a:pt x="0" y="7473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>
            <a:off x="12603086" y="3324951"/>
            <a:ext cx="5368202" cy="4628242"/>
            <a:chOff x="0" y="0"/>
            <a:chExt cx="7157602" cy="6170990"/>
          </a:xfrm>
        </p:grpSpPr>
        <p:grpSp>
          <p:nvGrpSpPr>
            <p:cNvPr id="17" name="Group 17"/>
            <p:cNvGrpSpPr/>
            <p:nvPr/>
          </p:nvGrpSpPr>
          <p:grpSpPr>
            <a:xfrm rot="-10800000">
              <a:off x="0" y="686068"/>
              <a:ext cx="7157602" cy="5484922"/>
              <a:chOff x="0" y="0"/>
              <a:chExt cx="3295325" cy="2525231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295325" cy="2525231"/>
              </a:xfrm>
              <a:custGeom>
                <a:avLst/>
                <a:gdLst/>
                <a:ahLst/>
                <a:cxnLst/>
                <a:rect l="l" t="t" r="r" b="b"/>
                <a:pathLst>
                  <a:path w="3295325" h="2525231">
                    <a:moveTo>
                      <a:pt x="0" y="0"/>
                    </a:moveTo>
                    <a:lnTo>
                      <a:pt x="3295325" y="0"/>
                    </a:lnTo>
                    <a:lnTo>
                      <a:pt x="3295325" y="2525231"/>
                    </a:lnTo>
                    <a:lnTo>
                      <a:pt x="0" y="2525231"/>
                    </a:lnTo>
                    <a:close/>
                  </a:path>
                </a:pathLst>
              </a:custGeom>
              <a:solidFill>
                <a:srgbClr val="03438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3295325" cy="2563331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-10800000">
              <a:off x="258314" y="0"/>
              <a:ext cx="6664172" cy="5939056"/>
              <a:chOff x="0" y="0"/>
              <a:chExt cx="3068152" cy="2734313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3068152" cy="2734313"/>
              </a:xfrm>
              <a:custGeom>
                <a:avLst/>
                <a:gdLst/>
                <a:ahLst/>
                <a:cxnLst/>
                <a:rect l="l" t="t" r="r" b="b"/>
                <a:pathLst>
                  <a:path w="3068152" h="2734313">
                    <a:moveTo>
                      <a:pt x="0" y="0"/>
                    </a:moveTo>
                    <a:lnTo>
                      <a:pt x="3068152" y="0"/>
                    </a:lnTo>
                    <a:lnTo>
                      <a:pt x="3068152" y="2734313"/>
                    </a:lnTo>
                    <a:lnTo>
                      <a:pt x="0" y="273431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3068152" cy="2772413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</p:grpSp>
      <p:sp>
        <p:nvSpPr>
          <p:cNvPr id="23" name="Freeform 23"/>
          <p:cNvSpPr/>
          <p:nvPr/>
        </p:nvSpPr>
        <p:spPr>
          <a:xfrm>
            <a:off x="1465005" y="4236625"/>
            <a:ext cx="5077207" cy="3300185"/>
          </a:xfrm>
          <a:custGeom>
            <a:avLst/>
            <a:gdLst/>
            <a:ahLst/>
            <a:cxnLst/>
            <a:rect l="l" t="t" r="r" b="b"/>
            <a:pathLst>
              <a:path w="5077207" h="3300185">
                <a:moveTo>
                  <a:pt x="0" y="0"/>
                </a:moveTo>
                <a:lnTo>
                  <a:pt x="5077207" y="0"/>
                </a:lnTo>
                <a:lnTo>
                  <a:pt x="5077207" y="3300185"/>
                </a:lnTo>
                <a:lnTo>
                  <a:pt x="0" y="3300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7149367" y="4216858"/>
            <a:ext cx="5107618" cy="3319952"/>
          </a:xfrm>
          <a:custGeom>
            <a:avLst/>
            <a:gdLst/>
            <a:ahLst/>
            <a:cxnLst/>
            <a:rect l="l" t="t" r="r" b="b"/>
            <a:pathLst>
              <a:path w="5107618" h="3319952">
                <a:moveTo>
                  <a:pt x="0" y="0"/>
                </a:moveTo>
                <a:lnTo>
                  <a:pt x="5107618" y="0"/>
                </a:lnTo>
                <a:lnTo>
                  <a:pt x="5107618" y="3319952"/>
                </a:lnTo>
                <a:lnTo>
                  <a:pt x="0" y="33199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2799004" y="4236625"/>
            <a:ext cx="5077207" cy="3300185"/>
          </a:xfrm>
          <a:custGeom>
            <a:avLst/>
            <a:gdLst/>
            <a:ahLst/>
            <a:cxnLst/>
            <a:rect l="l" t="t" r="r" b="b"/>
            <a:pathLst>
              <a:path w="5077207" h="3300185">
                <a:moveTo>
                  <a:pt x="0" y="0"/>
                </a:moveTo>
                <a:lnTo>
                  <a:pt x="5077208" y="0"/>
                </a:lnTo>
                <a:lnTo>
                  <a:pt x="5077208" y="3300185"/>
                </a:lnTo>
                <a:lnTo>
                  <a:pt x="0" y="33001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3469" y="1066800"/>
            <a:ext cx="15315831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TESTING MODULE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310808" y="3839503"/>
            <a:ext cx="5368202" cy="4113691"/>
            <a:chOff x="0" y="0"/>
            <a:chExt cx="3295325" cy="25252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95325" cy="2525231"/>
            </a:xfrm>
            <a:custGeom>
              <a:avLst/>
              <a:gdLst/>
              <a:ahLst/>
              <a:cxnLst/>
              <a:rect l="l" t="t" r="r" b="b"/>
              <a:pathLst>
                <a:path w="3295325" h="2525231">
                  <a:moveTo>
                    <a:pt x="0" y="0"/>
                  </a:moveTo>
                  <a:lnTo>
                    <a:pt x="3295325" y="0"/>
                  </a:lnTo>
                  <a:lnTo>
                    <a:pt x="3295325" y="2525231"/>
                  </a:lnTo>
                  <a:lnTo>
                    <a:pt x="0" y="2525231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295325" cy="2563331"/>
            </a:xfrm>
            <a:prstGeom prst="rect">
              <a:avLst/>
            </a:prstGeom>
          </p:spPr>
          <p:txBody>
            <a:bodyPr lIns="34813" tIns="34813" rIns="34813" bIns="34813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1504544" y="3324951"/>
            <a:ext cx="4998129" cy="4454292"/>
            <a:chOff x="0" y="0"/>
            <a:chExt cx="3068152" cy="273431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68152" cy="2734313"/>
            </a:xfrm>
            <a:custGeom>
              <a:avLst/>
              <a:gdLst/>
              <a:ahLst/>
              <a:cxnLst/>
              <a:rect l="l" t="t" r="r" b="b"/>
              <a:pathLst>
                <a:path w="3068152" h="2734313">
                  <a:moveTo>
                    <a:pt x="0" y="0"/>
                  </a:moveTo>
                  <a:lnTo>
                    <a:pt x="3068152" y="0"/>
                  </a:lnTo>
                  <a:lnTo>
                    <a:pt x="3068152" y="2734313"/>
                  </a:lnTo>
                  <a:lnTo>
                    <a:pt x="0" y="273431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68152" cy="2772413"/>
            </a:xfrm>
            <a:prstGeom prst="rect">
              <a:avLst/>
            </a:prstGeom>
          </p:spPr>
          <p:txBody>
            <a:bodyPr lIns="34813" tIns="34813" rIns="34813" bIns="34813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7010376" y="3829872"/>
            <a:ext cx="5368202" cy="4113691"/>
            <a:chOff x="0" y="0"/>
            <a:chExt cx="3295325" cy="25252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95325" cy="2525231"/>
            </a:xfrm>
            <a:custGeom>
              <a:avLst/>
              <a:gdLst/>
              <a:ahLst/>
              <a:cxnLst/>
              <a:rect l="l" t="t" r="r" b="b"/>
              <a:pathLst>
                <a:path w="3295325" h="2525231">
                  <a:moveTo>
                    <a:pt x="0" y="0"/>
                  </a:moveTo>
                  <a:lnTo>
                    <a:pt x="3295325" y="0"/>
                  </a:lnTo>
                  <a:lnTo>
                    <a:pt x="3295325" y="2525231"/>
                  </a:lnTo>
                  <a:lnTo>
                    <a:pt x="0" y="2525231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295325" cy="2563331"/>
            </a:xfrm>
            <a:prstGeom prst="rect">
              <a:avLst/>
            </a:prstGeom>
          </p:spPr>
          <p:txBody>
            <a:bodyPr lIns="34813" tIns="34813" rIns="34813" bIns="34813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10800000">
            <a:off x="7204112" y="3315321"/>
            <a:ext cx="4998129" cy="4454292"/>
            <a:chOff x="0" y="0"/>
            <a:chExt cx="3068152" cy="27343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068152" cy="2734313"/>
            </a:xfrm>
            <a:custGeom>
              <a:avLst/>
              <a:gdLst/>
              <a:ahLst/>
              <a:cxnLst/>
              <a:rect l="l" t="t" r="r" b="b"/>
              <a:pathLst>
                <a:path w="3068152" h="2734313">
                  <a:moveTo>
                    <a:pt x="0" y="0"/>
                  </a:moveTo>
                  <a:lnTo>
                    <a:pt x="3068152" y="0"/>
                  </a:lnTo>
                  <a:lnTo>
                    <a:pt x="3068152" y="2734313"/>
                  </a:lnTo>
                  <a:lnTo>
                    <a:pt x="0" y="273431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068152" cy="2772413"/>
            </a:xfrm>
            <a:prstGeom prst="rect">
              <a:avLst/>
            </a:prstGeom>
          </p:spPr>
          <p:txBody>
            <a:bodyPr lIns="34813" tIns="34813" rIns="34813" bIns="34813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5400000">
            <a:off x="11410522" y="-3276512"/>
            <a:ext cx="6562966" cy="7473357"/>
          </a:xfrm>
          <a:custGeom>
            <a:avLst/>
            <a:gdLst/>
            <a:ahLst/>
            <a:cxnLst/>
            <a:rect l="l" t="t" r="r" b="b"/>
            <a:pathLst>
              <a:path w="6562966" h="7473357">
                <a:moveTo>
                  <a:pt x="0" y="0"/>
                </a:moveTo>
                <a:lnTo>
                  <a:pt x="6562966" y="0"/>
                </a:lnTo>
                <a:lnTo>
                  <a:pt x="6562966" y="7473357"/>
                </a:lnTo>
                <a:lnTo>
                  <a:pt x="0" y="7473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>
            <a:off x="12603086" y="3324951"/>
            <a:ext cx="5368202" cy="4628242"/>
            <a:chOff x="0" y="0"/>
            <a:chExt cx="7157602" cy="6170990"/>
          </a:xfrm>
        </p:grpSpPr>
        <p:grpSp>
          <p:nvGrpSpPr>
            <p:cNvPr id="17" name="Group 17"/>
            <p:cNvGrpSpPr/>
            <p:nvPr/>
          </p:nvGrpSpPr>
          <p:grpSpPr>
            <a:xfrm rot="-10800000">
              <a:off x="0" y="686068"/>
              <a:ext cx="7157602" cy="5484922"/>
              <a:chOff x="0" y="0"/>
              <a:chExt cx="3295325" cy="2525231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295325" cy="2525231"/>
              </a:xfrm>
              <a:custGeom>
                <a:avLst/>
                <a:gdLst/>
                <a:ahLst/>
                <a:cxnLst/>
                <a:rect l="l" t="t" r="r" b="b"/>
                <a:pathLst>
                  <a:path w="3295325" h="2525231">
                    <a:moveTo>
                      <a:pt x="0" y="0"/>
                    </a:moveTo>
                    <a:lnTo>
                      <a:pt x="3295325" y="0"/>
                    </a:lnTo>
                    <a:lnTo>
                      <a:pt x="3295325" y="2525231"/>
                    </a:lnTo>
                    <a:lnTo>
                      <a:pt x="0" y="2525231"/>
                    </a:lnTo>
                    <a:close/>
                  </a:path>
                </a:pathLst>
              </a:custGeom>
              <a:solidFill>
                <a:srgbClr val="03438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3295325" cy="2563331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-10800000">
              <a:off x="258314" y="0"/>
              <a:ext cx="6664172" cy="5939056"/>
              <a:chOff x="0" y="0"/>
              <a:chExt cx="3068152" cy="2734313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3068152" cy="2734313"/>
              </a:xfrm>
              <a:custGeom>
                <a:avLst/>
                <a:gdLst/>
                <a:ahLst/>
                <a:cxnLst/>
                <a:rect l="l" t="t" r="r" b="b"/>
                <a:pathLst>
                  <a:path w="3068152" h="2734313">
                    <a:moveTo>
                      <a:pt x="0" y="0"/>
                    </a:moveTo>
                    <a:lnTo>
                      <a:pt x="3068152" y="0"/>
                    </a:lnTo>
                    <a:lnTo>
                      <a:pt x="3068152" y="2734313"/>
                    </a:lnTo>
                    <a:lnTo>
                      <a:pt x="0" y="273431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3068152" cy="2772413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</p:grpSp>
      <p:sp>
        <p:nvSpPr>
          <p:cNvPr id="23" name="Freeform 23"/>
          <p:cNvSpPr/>
          <p:nvPr/>
        </p:nvSpPr>
        <p:spPr>
          <a:xfrm>
            <a:off x="1464010" y="3939845"/>
            <a:ext cx="5079198" cy="3205243"/>
          </a:xfrm>
          <a:custGeom>
            <a:avLst/>
            <a:gdLst/>
            <a:ahLst/>
            <a:cxnLst/>
            <a:rect l="l" t="t" r="r" b="b"/>
            <a:pathLst>
              <a:path w="5079198" h="3205243">
                <a:moveTo>
                  <a:pt x="0" y="0"/>
                </a:moveTo>
                <a:lnTo>
                  <a:pt x="5079197" y="0"/>
                </a:lnTo>
                <a:lnTo>
                  <a:pt x="5079197" y="3205243"/>
                </a:lnTo>
                <a:lnTo>
                  <a:pt x="0" y="32052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2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7204112" y="4009866"/>
            <a:ext cx="4998129" cy="3248784"/>
          </a:xfrm>
          <a:custGeom>
            <a:avLst/>
            <a:gdLst/>
            <a:ahLst/>
            <a:cxnLst/>
            <a:rect l="l" t="t" r="r" b="b"/>
            <a:pathLst>
              <a:path w="4998129" h="3248784">
                <a:moveTo>
                  <a:pt x="0" y="0"/>
                </a:moveTo>
                <a:lnTo>
                  <a:pt x="4998128" y="0"/>
                </a:lnTo>
                <a:lnTo>
                  <a:pt x="4998128" y="3248783"/>
                </a:lnTo>
                <a:lnTo>
                  <a:pt x="0" y="32487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2803619" y="4030011"/>
            <a:ext cx="4967136" cy="3228638"/>
          </a:xfrm>
          <a:custGeom>
            <a:avLst/>
            <a:gdLst/>
            <a:ahLst/>
            <a:cxnLst/>
            <a:rect l="l" t="t" r="r" b="b"/>
            <a:pathLst>
              <a:path w="4967136" h="3228638">
                <a:moveTo>
                  <a:pt x="0" y="0"/>
                </a:moveTo>
                <a:lnTo>
                  <a:pt x="4967136" y="0"/>
                </a:lnTo>
                <a:lnTo>
                  <a:pt x="4967136" y="3228638"/>
                </a:lnTo>
                <a:lnTo>
                  <a:pt x="0" y="32286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3469" y="79375"/>
            <a:ext cx="15315831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MAINTENANCE MODULE</a:t>
            </a:r>
          </a:p>
        </p:txBody>
      </p:sp>
      <p:sp>
        <p:nvSpPr>
          <p:cNvPr id="3" name="Freeform 3"/>
          <p:cNvSpPr/>
          <p:nvPr/>
        </p:nvSpPr>
        <p:spPr>
          <a:xfrm rot="5400000">
            <a:off x="11410522" y="-3276512"/>
            <a:ext cx="6562966" cy="7473357"/>
          </a:xfrm>
          <a:custGeom>
            <a:avLst/>
            <a:gdLst/>
            <a:ahLst/>
            <a:cxnLst/>
            <a:rect l="l" t="t" r="r" b="b"/>
            <a:pathLst>
              <a:path w="6562966" h="7473357">
                <a:moveTo>
                  <a:pt x="0" y="0"/>
                </a:moveTo>
                <a:lnTo>
                  <a:pt x="6562966" y="0"/>
                </a:lnTo>
                <a:lnTo>
                  <a:pt x="6562966" y="7473357"/>
                </a:lnTo>
                <a:lnTo>
                  <a:pt x="0" y="7473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3624236" y="1028700"/>
            <a:ext cx="11067769" cy="4637873"/>
            <a:chOff x="0" y="0"/>
            <a:chExt cx="14757026" cy="6183831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698909"/>
              <a:ext cx="7157602" cy="5484922"/>
              <a:chOff x="0" y="0"/>
              <a:chExt cx="3295325" cy="2525231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295325" cy="2525231"/>
              </a:xfrm>
              <a:custGeom>
                <a:avLst/>
                <a:gdLst/>
                <a:ahLst/>
                <a:cxnLst/>
                <a:rect l="l" t="t" r="r" b="b"/>
                <a:pathLst>
                  <a:path w="3295325" h="2525231">
                    <a:moveTo>
                      <a:pt x="0" y="0"/>
                    </a:moveTo>
                    <a:lnTo>
                      <a:pt x="3295325" y="0"/>
                    </a:lnTo>
                    <a:lnTo>
                      <a:pt x="3295325" y="2525231"/>
                    </a:lnTo>
                    <a:lnTo>
                      <a:pt x="0" y="2525231"/>
                    </a:lnTo>
                    <a:close/>
                  </a:path>
                </a:pathLst>
              </a:custGeom>
              <a:solidFill>
                <a:srgbClr val="03438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3295325" cy="2563331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-10800000">
              <a:off x="258314" y="12841"/>
              <a:ext cx="6664172" cy="5939056"/>
              <a:chOff x="0" y="0"/>
              <a:chExt cx="3068152" cy="273431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068152" cy="2734313"/>
              </a:xfrm>
              <a:custGeom>
                <a:avLst/>
                <a:gdLst/>
                <a:ahLst/>
                <a:cxnLst/>
                <a:rect l="l" t="t" r="r" b="b"/>
                <a:pathLst>
                  <a:path w="3068152" h="2734313">
                    <a:moveTo>
                      <a:pt x="0" y="0"/>
                    </a:moveTo>
                    <a:lnTo>
                      <a:pt x="3068152" y="0"/>
                    </a:lnTo>
                    <a:lnTo>
                      <a:pt x="3068152" y="2734313"/>
                    </a:lnTo>
                    <a:lnTo>
                      <a:pt x="0" y="273431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3068152" cy="2772413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10800000">
              <a:off x="7599424" y="686068"/>
              <a:ext cx="7157602" cy="5484922"/>
              <a:chOff x="0" y="0"/>
              <a:chExt cx="3295325" cy="2525231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3295325" cy="2525231"/>
              </a:xfrm>
              <a:custGeom>
                <a:avLst/>
                <a:gdLst/>
                <a:ahLst/>
                <a:cxnLst/>
                <a:rect l="l" t="t" r="r" b="b"/>
                <a:pathLst>
                  <a:path w="3295325" h="2525231">
                    <a:moveTo>
                      <a:pt x="0" y="0"/>
                    </a:moveTo>
                    <a:lnTo>
                      <a:pt x="3295325" y="0"/>
                    </a:lnTo>
                    <a:lnTo>
                      <a:pt x="3295325" y="2525231"/>
                    </a:lnTo>
                    <a:lnTo>
                      <a:pt x="0" y="2525231"/>
                    </a:lnTo>
                    <a:close/>
                  </a:path>
                </a:pathLst>
              </a:custGeom>
              <a:solidFill>
                <a:srgbClr val="FBC61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3295325" cy="2563331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-10800000">
              <a:off x="7857738" y="0"/>
              <a:ext cx="6664172" cy="5939056"/>
              <a:chOff x="0" y="0"/>
              <a:chExt cx="3068152" cy="273431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3068152" cy="2734313"/>
              </a:xfrm>
              <a:custGeom>
                <a:avLst/>
                <a:gdLst/>
                <a:ahLst/>
                <a:cxnLst/>
                <a:rect l="l" t="t" r="r" b="b"/>
                <a:pathLst>
                  <a:path w="3068152" h="2734313">
                    <a:moveTo>
                      <a:pt x="0" y="0"/>
                    </a:moveTo>
                    <a:lnTo>
                      <a:pt x="3068152" y="0"/>
                    </a:lnTo>
                    <a:lnTo>
                      <a:pt x="3068152" y="2734313"/>
                    </a:lnTo>
                    <a:lnTo>
                      <a:pt x="0" y="273431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3068152" cy="2772413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>
            <a:off x="3610115" y="5649127"/>
            <a:ext cx="11067769" cy="4637873"/>
            <a:chOff x="0" y="0"/>
            <a:chExt cx="14757026" cy="6183831"/>
          </a:xfrm>
        </p:grpSpPr>
        <p:grpSp>
          <p:nvGrpSpPr>
            <p:cNvPr id="18" name="Group 18"/>
            <p:cNvGrpSpPr/>
            <p:nvPr/>
          </p:nvGrpSpPr>
          <p:grpSpPr>
            <a:xfrm rot="-10800000">
              <a:off x="0" y="698909"/>
              <a:ext cx="7157602" cy="5484922"/>
              <a:chOff x="0" y="0"/>
              <a:chExt cx="3295325" cy="2525231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3295325" cy="2525231"/>
              </a:xfrm>
              <a:custGeom>
                <a:avLst/>
                <a:gdLst/>
                <a:ahLst/>
                <a:cxnLst/>
                <a:rect l="l" t="t" r="r" b="b"/>
                <a:pathLst>
                  <a:path w="3295325" h="2525231">
                    <a:moveTo>
                      <a:pt x="0" y="0"/>
                    </a:moveTo>
                    <a:lnTo>
                      <a:pt x="3295325" y="0"/>
                    </a:lnTo>
                    <a:lnTo>
                      <a:pt x="3295325" y="2525231"/>
                    </a:lnTo>
                    <a:lnTo>
                      <a:pt x="0" y="2525231"/>
                    </a:lnTo>
                    <a:close/>
                  </a:path>
                </a:pathLst>
              </a:custGeom>
              <a:solidFill>
                <a:srgbClr val="03438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3295325" cy="2563331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-10800000">
              <a:off x="258314" y="12841"/>
              <a:ext cx="6664172" cy="5939056"/>
              <a:chOff x="0" y="0"/>
              <a:chExt cx="3068152" cy="2734313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3068152" cy="2734313"/>
              </a:xfrm>
              <a:custGeom>
                <a:avLst/>
                <a:gdLst/>
                <a:ahLst/>
                <a:cxnLst/>
                <a:rect l="l" t="t" r="r" b="b"/>
                <a:pathLst>
                  <a:path w="3068152" h="2734313">
                    <a:moveTo>
                      <a:pt x="0" y="0"/>
                    </a:moveTo>
                    <a:lnTo>
                      <a:pt x="3068152" y="0"/>
                    </a:lnTo>
                    <a:lnTo>
                      <a:pt x="3068152" y="2734313"/>
                    </a:lnTo>
                    <a:lnTo>
                      <a:pt x="0" y="273431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3068152" cy="2772413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-10800000">
              <a:off x="7599424" y="686068"/>
              <a:ext cx="7157602" cy="5484922"/>
              <a:chOff x="0" y="0"/>
              <a:chExt cx="3295325" cy="2525231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3295325" cy="2525231"/>
              </a:xfrm>
              <a:custGeom>
                <a:avLst/>
                <a:gdLst/>
                <a:ahLst/>
                <a:cxnLst/>
                <a:rect l="l" t="t" r="r" b="b"/>
                <a:pathLst>
                  <a:path w="3295325" h="2525231">
                    <a:moveTo>
                      <a:pt x="0" y="0"/>
                    </a:moveTo>
                    <a:lnTo>
                      <a:pt x="3295325" y="0"/>
                    </a:lnTo>
                    <a:lnTo>
                      <a:pt x="3295325" y="2525231"/>
                    </a:lnTo>
                    <a:lnTo>
                      <a:pt x="0" y="2525231"/>
                    </a:lnTo>
                    <a:close/>
                  </a:path>
                </a:pathLst>
              </a:custGeom>
              <a:solidFill>
                <a:srgbClr val="FBC61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3295325" cy="2563331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-10800000">
              <a:off x="7857738" y="0"/>
              <a:ext cx="6664172" cy="5939056"/>
              <a:chOff x="0" y="0"/>
              <a:chExt cx="3068152" cy="2734313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3068152" cy="2734313"/>
              </a:xfrm>
              <a:custGeom>
                <a:avLst/>
                <a:gdLst/>
                <a:ahLst/>
                <a:cxnLst/>
                <a:rect l="l" t="t" r="r" b="b"/>
                <a:pathLst>
                  <a:path w="3068152" h="2734313">
                    <a:moveTo>
                      <a:pt x="0" y="0"/>
                    </a:moveTo>
                    <a:lnTo>
                      <a:pt x="3068152" y="0"/>
                    </a:lnTo>
                    <a:lnTo>
                      <a:pt x="3068152" y="2734313"/>
                    </a:lnTo>
                    <a:lnTo>
                      <a:pt x="0" y="273431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3068152" cy="2772413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</p:grpSp>
      <p:sp>
        <p:nvSpPr>
          <p:cNvPr id="30" name="Freeform 30"/>
          <p:cNvSpPr/>
          <p:nvPr/>
        </p:nvSpPr>
        <p:spPr>
          <a:xfrm>
            <a:off x="3787765" y="1725034"/>
            <a:ext cx="5109813" cy="3321378"/>
          </a:xfrm>
          <a:custGeom>
            <a:avLst/>
            <a:gdLst/>
            <a:ahLst/>
            <a:cxnLst/>
            <a:rect l="l" t="t" r="r" b="b"/>
            <a:pathLst>
              <a:path w="5109813" h="3321378">
                <a:moveTo>
                  <a:pt x="0" y="0"/>
                </a:moveTo>
                <a:lnTo>
                  <a:pt x="5109813" y="0"/>
                </a:lnTo>
                <a:lnTo>
                  <a:pt x="5109813" y="3321378"/>
                </a:lnTo>
                <a:lnTo>
                  <a:pt x="0" y="3321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3787765" y="6361898"/>
            <a:ext cx="5109813" cy="3327766"/>
          </a:xfrm>
          <a:custGeom>
            <a:avLst/>
            <a:gdLst/>
            <a:ahLst/>
            <a:cxnLst/>
            <a:rect l="l" t="t" r="r" b="b"/>
            <a:pathLst>
              <a:path w="5109813" h="3327766">
                <a:moveTo>
                  <a:pt x="0" y="0"/>
                </a:moveTo>
                <a:lnTo>
                  <a:pt x="5109813" y="0"/>
                </a:lnTo>
                <a:lnTo>
                  <a:pt x="5109813" y="3327766"/>
                </a:lnTo>
                <a:lnTo>
                  <a:pt x="0" y="33277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9421861" y="6377962"/>
            <a:ext cx="5072145" cy="3296894"/>
          </a:xfrm>
          <a:custGeom>
            <a:avLst/>
            <a:gdLst/>
            <a:ahLst/>
            <a:cxnLst/>
            <a:rect l="l" t="t" r="r" b="b"/>
            <a:pathLst>
              <a:path w="5072145" h="3296894">
                <a:moveTo>
                  <a:pt x="0" y="0"/>
                </a:moveTo>
                <a:lnTo>
                  <a:pt x="5072145" y="0"/>
                </a:lnTo>
                <a:lnTo>
                  <a:pt x="5072145" y="3296894"/>
                </a:lnTo>
                <a:lnTo>
                  <a:pt x="0" y="32968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5" name="Picture 3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490D4D-ADFD-0A0D-5688-D19B35C5D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35" y="1855099"/>
            <a:ext cx="4994039" cy="3191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0694" y="-166154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7897177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285690" y="670452"/>
            <a:ext cx="6064231" cy="1370341"/>
            <a:chOff x="0" y="0"/>
            <a:chExt cx="1597164" cy="3609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118015" y="-699889"/>
            <a:ext cx="9626215" cy="1370341"/>
            <a:chOff x="0" y="0"/>
            <a:chExt cx="2535300" cy="3609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180454" y="2108856"/>
            <a:ext cx="6137350" cy="6137350"/>
          </a:xfrm>
          <a:custGeom>
            <a:avLst/>
            <a:gdLst/>
            <a:ahLst/>
            <a:cxnLst/>
            <a:rect l="l" t="t" r="r" b="b"/>
            <a:pathLst>
              <a:path w="6137350" h="6137350">
                <a:moveTo>
                  <a:pt x="0" y="0"/>
                </a:moveTo>
                <a:lnTo>
                  <a:pt x="6137351" y="0"/>
                </a:lnTo>
                <a:lnTo>
                  <a:pt x="6137351" y="6137351"/>
                </a:lnTo>
                <a:lnTo>
                  <a:pt x="0" y="61373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870" r="-7737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9041045" y="2783930"/>
            <a:ext cx="7984176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LOW LEVEL DESIGN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041045" y="4234591"/>
            <a:ext cx="7035864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E5A9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Classes and methods structure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E5A9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Database schema and relations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E5A9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 diagrams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E5A9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Applied design patterns overview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E5A9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Module-wise implementation details</a:t>
            </a:r>
          </a:p>
          <a:p>
            <a:pPr algn="just">
              <a:lnSpc>
                <a:spcPts val="4200"/>
              </a:lnSpc>
            </a:pPr>
            <a:endParaRPr lang="en-US" sz="3000" b="1">
              <a:solidFill>
                <a:srgbClr val="2E5A9D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64867" y="-699889"/>
            <a:ext cx="16931738" cy="1533898"/>
            <a:chOff x="0" y="0"/>
            <a:chExt cx="4459388" cy="403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59388" cy="403990"/>
            </a:xfrm>
            <a:custGeom>
              <a:avLst/>
              <a:gdLst/>
              <a:ahLst/>
              <a:cxnLst/>
              <a:rect l="l" t="t" r="r" b="b"/>
              <a:pathLst>
                <a:path w="4459388" h="403990">
                  <a:moveTo>
                    <a:pt x="0" y="0"/>
                  </a:moveTo>
                  <a:lnTo>
                    <a:pt x="4459388" y="0"/>
                  </a:lnTo>
                  <a:lnTo>
                    <a:pt x="4459388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59388" cy="442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-5015057" y="4582096"/>
            <a:ext cx="10698089" cy="1533898"/>
            <a:chOff x="0" y="0"/>
            <a:chExt cx="2817604" cy="4039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7604" cy="403990"/>
            </a:xfrm>
            <a:custGeom>
              <a:avLst/>
              <a:gdLst/>
              <a:ahLst/>
              <a:cxnLst/>
              <a:rect l="l" t="t" r="r" b="b"/>
              <a:pathLst>
                <a:path w="2817604" h="403990">
                  <a:moveTo>
                    <a:pt x="0" y="0"/>
                  </a:moveTo>
                  <a:lnTo>
                    <a:pt x="2817604" y="0"/>
                  </a:lnTo>
                  <a:lnTo>
                    <a:pt x="2817604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17604" cy="442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47625" y="-16348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920636" y="38100"/>
            <a:ext cx="15702433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REQUIREMENT ANALYZER</a:t>
            </a:r>
          </a:p>
        </p:txBody>
      </p:sp>
      <p:sp>
        <p:nvSpPr>
          <p:cNvPr id="10" name="Freeform 10"/>
          <p:cNvSpPr/>
          <p:nvPr/>
        </p:nvSpPr>
        <p:spPr>
          <a:xfrm>
            <a:off x="3549437" y="824846"/>
            <a:ext cx="12027327" cy="9462154"/>
          </a:xfrm>
          <a:custGeom>
            <a:avLst/>
            <a:gdLst/>
            <a:ahLst/>
            <a:cxnLst/>
            <a:rect l="l" t="t" r="r" b="b"/>
            <a:pathLst>
              <a:path w="12027327" h="9462154">
                <a:moveTo>
                  <a:pt x="0" y="0"/>
                </a:moveTo>
                <a:lnTo>
                  <a:pt x="12027327" y="0"/>
                </a:lnTo>
                <a:lnTo>
                  <a:pt x="12027327" y="9462154"/>
                </a:lnTo>
                <a:lnTo>
                  <a:pt x="0" y="94621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00" t="-4366" r="-2630" b="-3629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60505" y="1066800"/>
            <a:ext cx="13766990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DATABASE DESIGN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69887" y="-1193305"/>
            <a:ext cx="4364942" cy="2386610"/>
            <a:chOff x="0" y="0"/>
            <a:chExt cx="1149614" cy="6285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49614" cy="628572"/>
            </a:xfrm>
            <a:custGeom>
              <a:avLst/>
              <a:gdLst/>
              <a:ahLst/>
              <a:cxnLst/>
              <a:rect l="l" t="t" r="r" b="b"/>
              <a:pathLst>
                <a:path w="1149614" h="628572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39092" y="-1291235"/>
            <a:ext cx="4364942" cy="2386610"/>
            <a:chOff x="0" y="0"/>
            <a:chExt cx="1149614" cy="6285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49614" cy="628572"/>
            </a:xfrm>
            <a:custGeom>
              <a:avLst/>
              <a:gdLst/>
              <a:ahLst/>
              <a:cxnLst/>
              <a:rect l="l" t="t" r="r" b="b"/>
              <a:pathLst>
                <a:path w="1149614" h="628572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14572919" y="-160646"/>
            <a:ext cx="4962244" cy="4962244"/>
          </a:xfrm>
          <a:custGeom>
            <a:avLst/>
            <a:gdLst/>
            <a:ahLst/>
            <a:cxnLst/>
            <a:rect l="l" t="t" r="r" b="b"/>
            <a:pathLst>
              <a:path w="4962244" h="4962244">
                <a:moveTo>
                  <a:pt x="0" y="0"/>
                </a:moveTo>
                <a:lnTo>
                  <a:pt x="4962244" y="0"/>
                </a:lnTo>
                <a:lnTo>
                  <a:pt x="4962244" y="4962244"/>
                </a:lnTo>
                <a:lnTo>
                  <a:pt x="0" y="496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4256061" y="2322335"/>
            <a:ext cx="5575827" cy="6370758"/>
            <a:chOff x="0" y="0"/>
            <a:chExt cx="7434436" cy="8494344"/>
          </a:xfrm>
        </p:grpSpPr>
        <p:grpSp>
          <p:nvGrpSpPr>
            <p:cNvPr id="11" name="Group 11"/>
            <p:cNvGrpSpPr/>
            <p:nvPr/>
          </p:nvGrpSpPr>
          <p:grpSpPr>
            <a:xfrm rot="-10800000">
              <a:off x="510068" y="530356"/>
              <a:ext cx="6096000" cy="7963988"/>
              <a:chOff x="0" y="0"/>
              <a:chExt cx="1851192" cy="241845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851192" cy="2418450"/>
              </a:xfrm>
              <a:custGeom>
                <a:avLst/>
                <a:gdLst/>
                <a:ahLst/>
                <a:cxnLst/>
                <a:rect l="l" t="t" r="r" b="b"/>
                <a:pathLst>
                  <a:path w="1851192" h="2418450">
                    <a:moveTo>
                      <a:pt x="0" y="0"/>
                    </a:moveTo>
                    <a:lnTo>
                      <a:pt x="1851192" y="0"/>
                    </a:lnTo>
                    <a:lnTo>
                      <a:pt x="1851192" y="2418450"/>
                    </a:lnTo>
                    <a:lnTo>
                      <a:pt x="0" y="241845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851192" cy="2456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-10800000">
              <a:off x="1094635" y="0"/>
              <a:ext cx="5279509" cy="1622998"/>
              <a:chOff x="0" y="0"/>
              <a:chExt cx="1603246" cy="492861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603246" cy="492861"/>
              </a:xfrm>
              <a:custGeom>
                <a:avLst/>
                <a:gdLst/>
                <a:ahLst/>
                <a:cxnLst/>
                <a:rect l="l" t="t" r="r" b="b"/>
                <a:pathLst>
                  <a:path w="1603246" h="492861">
                    <a:moveTo>
                      <a:pt x="0" y="0"/>
                    </a:moveTo>
                    <a:lnTo>
                      <a:pt x="1603246" y="0"/>
                    </a:lnTo>
                    <a:lnTo>
                      <a:pt x="1603246" y="492861"/>
                    </a:lnTo>
                    <a:lnTo>
                      <a:pt x="0" y="492861"/>
                    </a:lnTo>
                    <a:close/>
                  </a:path>
                </a:pathLst>
              </a:custGeom>
              <a:solidFill>
                <a:srgbClr val="FBC61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1603246" cy="5309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349218"/>
              <a:ext cx="7434436" cy="7852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00"/>
                </a:lnSpc>
              </a:pPr>
              <a:r>
                <a:rPr lang="en-US" sz="4000" b="1">
                  <a:solidFill>
                    <a:srgbClr val="FFFFFF"/>
                  </a:solidFill>
                  <a:latin typeface="Ubuntu Bold"/>
                  <a:ea typeface="Ubuntu Bold"/>
                  <a:cs typeface="Ubuntu Bold"/>
                  <a:sym typeface="Ubuntu Bold"/>
                </a:rPr>
                <a:t>REQUIREMENTS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094635" y="1584898"/>
              <a:ext cx="5245167" cy="6732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4" lvl="1" indent="-237492" algn="l">
                <a:lnSpc>
                  <a:spcPts val="3080"/>
                </a:lnSpc>
                <a:buFont typeface="Arial"/>
                <a:buChar char="•"/>
              </a:pPr>
              <a:r>
                <a:rPr lang="en-US" sz="2200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requi</a:t>
              </a:r>
              <a:r>
                <a:rPr lang="en-US" sz="2200" u="none" strike="noStrike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rement_id: Unique identifier</a:t>
              </a:r>
            </a:p>
            <a:p>
              <a:pPr marL="474984" lvl="1" indent="-237492" algn="l">
                <a:lnSpc>
                  <a:spcPts val="3080"/>
                </a:lnSpc>
                <a:buFont typeface="Arial"/>
                <a:buChar char="•"/>
              </a:pPr>
              <a:r>
                <a:rPr lang="en-US" sz="2200" u="none" strike="noStrike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title:  requirement name</a:t>
              </a:r>
            </a:p>
            <a:p>
              <a:pPr marL="474984" lvl="1" indent="-237492" algn="l">
                <a:lnSpc>
                  <a:spcPts val="3080"/>
                </a:lnSpc>
                <a:buFont typeface="Arial"/>
                <a:buChar char="•"/>
              </a:pPr>
              <a:r>
                <a:rPr lang="en-US" sz="2200" u="none" strike="noStrike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description: Detail of the requirement</a:t>
              </a:r>
            </a:p>
            <a:p>
              <a:pPr marL="474984" lvl="1" indent="-237492" algn="l">
                <a:lnSpc>
                  <a:spcPts val="3080"/>
                </a:lnSpc>
                <a:buFont typeface="Arial"/>
                <a:buChar char="•"/>
              </a:pPr>
              <a:r>
                <a:rPr lang="en-US" sz="2200" u="none" strike="noStrike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category:  Functional, Non-functional</a:t>
              </a:r>
            </a:p>
            <a:p>
              <a:pPr marL="474984" lvl="1" indent="-237492" algn="l">
                <a:lnSpc>
                  <a:spcPts val="3080"/>
                </a:lnSpc>
                <a:buFont typeface="Arial"/>
                <a:buChar char="•"/>
              </a:pPr>
              <a:r>
                <a:rPr lang="en-US" sz="2200" u="none" strike="noStrike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submitted_by: Stakeholder who submitted the requirement</a:t>
              </a:r>
            </a:p>
            <a:p>
              <a:pPr marL="474984" lvl="1" indent="-237492" algn="l">
                <a:lnSpc>
                  <a:spcPts val="3080"/>
                </a:lnSpc>
                <a:buFont typeface="Arial"/>
                <a:buChar char="•"/>
              </a:pPr>
              <a:r>
                <a:rPr lang="en-US" sz="2200" u="none" strike="noStrike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created_at: submission date</a:t>
              </a:r>
            </a:p>
          </p:txBody>
        </p:sp>
      </p:grpSp>
      <p:sp>
        <p:nvSpPr>
          <p:cNvPr id="19" name="Freeform 19"/>
          <p:cNvSpPr/>
          <p:nvPr/>
        </p:nvSpPr>
        <p:spPr>
          <a:xfrm rot="5400000" flipV="1">
            <a:off x="-1580563" y="-160646"/>
            <a:ext cx="4962244" cy="4962244"/>
          </a:xfrm>
          <a:custGeom>
            <a:avLst/>
            <a:gdLst/>
            <a:ahLst/>
            <a:cxnLst/>
            <a:rect l="l" t="t" r="r" b="b"/>
            <a:pathLst>
              <a:path w="4962244" h="4962244">
                <a:moveTo>
                  <a:pt x="0" y="4962244"/>
                </a:moveTo>
                <a:lnTo>
                  <a:pt x="4962243" y="4962244"/>
                </a:lnTo>
                <a:lnTo>
                  <a:pt x="4962243" y="0"/>
                </a:lnTo>
                <a:lnTo>
                  <a:pt x="0" y="0"/>
                </a:lnTo>
                <a:lnTo>
                  <a:pt x="0" y="4962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 rot="-10800000">
            <a:off x="0" y="2718243"/>
            <a:ext cx="4524912" cy="5972991"/>
            <a:chOff x="0" y="0"/>
            <a:chExt cx="1832126" cy="24184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32126" cy="2418450"/>
            </a:xfrm>
            <a:custGeom>
              <a:avLst/>
              <a:gdLst/>
              <a:ahLst/>
              <a:cxnLst/>
              <a:rect l="l" t="t" r="r" b="b"/>
              <a:pathLst>
                <a:path w="1832126" h="2418450">
                  <a:moveTo>
                    <a:pt x="0" y="0"/>
                  </a:moveTo>
                  <a:lnTo>
                    <a:pt x="1832126" y="0"/>
                  </a:lnTo>
                  <a:lnTo>
                    <a:pt x="1832126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832126" cy="2456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10800000">
            <a:off x="185944" y="2322335"/>
            <a:ext cx="3959632" cy="1217249"/>
            <a:chOff x="0" y="0"/>
            <a:chExt cx="1603246" cy="49286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603246" cy="492861"/>
            </a:xfrm>
            <a:custGeom>
              <a:avLst/>
              <a:gdLst/>
              <a:ahLst/>
              <a:cxnLst/>
              <a:rect l="l" t="t" r="r" b="b"/>
              <a:pathLst>
                <a:path w="1603246" h="492861">
                  <a:moveTo>
                    <a:pt x="0" y="0"/>
                  </a:moveTo>
                  <a:lnTo>
                    <a:pt x="1603246" y="0"/>
                  </a:lnTo>
                  <a:lnTo>
                    <a:pt x="1603246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603246" cy="530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-534947" y="2577627"/>
            <a:ext cx="5575827" cy="551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STAKEHOLDERS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1701" y="4022725"/>
            <a:ext cx="3933875" cy="218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stakeholder_id: unique identifier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name: name of stakeholder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role: role in project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8689337" y="2322335"/>
            <a:ext cx="5575827" cy="6604588"/>
            <a:chOff x="0" y="0"/>
            <a:chExt cx="7434436" cy="8806118"/>
          </a:xfrm>
        </p:grpSpPr>
        <p:grpSp>
          <p:nvGrpSpPr>
            <p:cNvPr id="29" name="Group 29"/>
            <p:cNvGrpSpPr/>
            <p:nvPr/>
          </p:nvGrpSpPr>
          <p:grpSpPr>
            <a:xfrm rot="-10800000">
              <a:off x="887307" y="530356"/>
              <a:ext cx="6096000" cy="7963988"/>
              <a:chOff x="0" y="0"/>
              <a:chExt cx="1851192" cy="241845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851192" cy="2418450"/>
              </a:xfrm>
              <a:custGeom>
                <a:avLst/>
                <a:gdLst/>
                <a:ahLst/>
                <a:cxnLst/>
                <a:rect l="l" t="t" r="r" b="b"/>
                <a:pathLst>
                  <a:path w="1851192" h="2418450">
                    <a:moveTo>
                      <a:pt x="0" y="0"/>
                    </a:moveTo>
                    <a:lnTo>
                      <a:pt x="1851192" y="0"/>
                    </a:lnTo>
                    <a:lnTo>
                      <a:pt x="1851192" y="2418450"/>
                    </a:lnTo>
                    <a:lnTo>
                      <a:pt x="0" y="241845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1851192" cy="2456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 rot="-10800000">
              <a:off x="1077464" y="0"/>
              <a:ext cx="5279509" cy="1622998"/>
              <a:chOff x="0" y="0"/>
              <a:chExt cx="1603246" cy="492861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603246" cy="492861"/>
              </a:xfrm>
              <a:custGeom>
                <a:avLst/>
                <a:gdLst/>
                <a:ahLst/>
                <a:cxnLst/>
                <a:rect l="l" t="t" r="r" b="b"/>
                <a:pathLst>
                  <a:path w="1603246" h="492861">
                    <a:moveTo>
                      <a:pt x="0" y="0"/>
                    </a:moveTo>
                    <a:lnTo>
                      <a:pt x="1603246" y="0"/>
                    </a:lnTo>
                    <a:lnTo>
                      <a:pt x="1603246" y="492861"/>
                    </a:lnTo>
                    <a:lnTo>
                      <a:pt x="0" y="492861"/>
                    </a:lnTo>
                    <a:close/>
                  </a:path>
                </a:pathLst>
              </a:custGeom>
              <a:solidFill>
                <a:srgbClr val="4294CE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1603246" cy="5309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0" y="21528"/>
              <a:ext cx="7434436" cy="14947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90"/>
                </a:lnSpc>
              </a:pPr>
              <a:r>
                <a:rPr lang="en-US" sz="3900" b="1">
                  <a:solidFill>
                    <a:srgbClr val="FFFFFF"/>
                  </a:solidFill>
                  <a:latin typeface="Ubuntu Bold"/>
                  <a:ea typeface="Ubuntu Bold"/>
                  <a:cs typeface="Ubuntu Bold"/>
                  <a:sym typeface="Ubuntu Bold"/>
                </a:rPr>
                <a:t>REQUIREMENT VERSION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862137" y="1584898"/>
              <a:ext cx="5710162" cy="7221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3" lvl="1" indent="-259082" algn="l">
                <a:lnSpc>
                  <a:spcPts val="3360"/>
                </a:lnSpc>
                <a:buFont typeface="Arial"/>
                <a:buChar char="•"/>
              </a:pPr>
              <a:r>
                <a:rPr lang="en-US" sz="2400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v</a:t>
              </a:r>
              <a:r>
                <a:rPr lang="en-US" sz="2400" u="none" strike="noStrike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ersion_id: Unique ID </a:t>
              </a:r>
            </a:p>
            <a:p>
              <a:pPr marL="518163" lvl="1" indent="-259082" algn="l">
                <a:lnSpc>
                  <a:spcPts val="3360"/>
                </a:lnSpc>
                <a:buFont typeface="Arial"/>
                <a:buChar char="•"/>
              </a:pPr>
              <a:r>
                <a:rPr lang="en-US" sz="2400" u="none" strike="noStrike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requirement_id: Associated requirement ID</a:t>
              </a:r>
            </a:p>
            <a:p>
              <a:pPr marL="518163" lvl="1" indent="-259082" algn="l">
                <a:lnSpc>
                  <a:spcPts val="3360"/>
                </a:lnSpc>
                <a:buFont typeface="Arial"/>
                <a:buChar char="•"/>
              </a:pPr>
              <a:r>
                <a:rPr lang="en-US" sz="2400" u="none" strike="noStrike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version_number</a:t>
              </a:r>
            </a:p>
            <a:p>
              <a:pPr marL="518163" lvl="1" indent="-259082" algn="l">
                <a:lnSpc>
                  <a:spcPts val="3360"/>
                </a:lnSpc>
                <a:buFont typeface="Arial"/>
                <a:buChar char="•"/>
              </a:pPr>
              <a:r>
                <a:rPr lang="en-US" sz="2400" u="none" strike="noStrike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title: at this version</a:t>
              </a:r>
            </a:p>
            <a:p>
              <a:pPr marL="518163" lvl="1" indent="-259082" algn="l">
                <a:lnSpc>
                  <a:spcPts val="3360"/>
                </a:lnSpc>
                <a:buFont typeface="Arial"/>
                <a:buChar char="•"/>
              </a:pPr>
              <a:r>
                <a:rPr lang="en-US" sz="2400" u="none" strike="noStrike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description: at this version</a:t>
              </a:r>
            </a:p>
            <a:p>
              <a:pPr marL="518163" lvl="1" indent="-259082" algn="l">
                <a:lnSpc>
                  <a:spcPts val="3360"/>
                </a:lnSpc>
                <a:buFont typeface="Arial"/>
                <a:buChar char="•"/>
              </a:pPr>
              <a:r>
                <a:rPr lang="en-US" sz="2400" u="none" strike="noStrike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modified_by: Stakeholder ID who made the modification</a:t>
              </a:r>
            </a:p>
            <a:p>
              <a:pPr marL="518163" lvl="1" indent="-259082" algn="l">
                <a:lnSpc>
                  <a:spcPts val="3360"/>
                </a:lnSpc>
                <a:buFont typeface="Arial"/>
                <a:buChar char="•"/>
              </a:pPr>
              <a:r>
                <a:rPr lang="en-US" sz="2400" u="none" strike="noStrike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modified_at</a:t>
              </a:r>
            </a:p>
            <a:p>
              <a:pPr marL="518163" lvl="1" indent="-259082" algn="l">
                <a:lnSpc>
                  <a:spcPts val="3360"/>
                </a:lnSpc>
                <a:buFont typeface="Arial"/>
                <a:buChar char="•"/>
              </a:pPr>
              <a:r>
                <a:rPr lang="en-US" sz="2400" u="none" strike="noStrike">
                  <a:solidFill>
                    <a:srgbClr val="0D1D29"/>
                  </a:solidFill>
                  <a:latin typeface="Open Sans"/>
                  <a:ea typeface="Open Sans"/>
                  <a:cs typeface="Open Sans"/>
                  <a:sym typeface="Open Sans"/>
                </a:rPr>
                <a:t>Time of the modification</a:t>
              </a:r>
            </a:p>
            <a:p>
              <a:pPr algn="l">
                <a:lnSpc>
                  <a:spcPts val="3360"/>
                </a:lnSpc>
              </a:pPr>
              <a:endParaRPr lang="en-US" sz="24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 rot="-10800000">
            <a:off x="13982874" y="2720102"/>
            <a:ext cx="4305126" cy="5972991"/>
            <a:chOff x="0" y="0"/>
            <a:chExt cx="1743136" cy="241845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743135" cy="2418450"/>
            </a:xfrm>
            <a:custGeom>
              <a:avLst/>
              <a:gdLst/>
              <a:ahLst/>
              <a:cxnLst/>
              <a:rect l="l" t="t" r="r" b="b"/>
              <a:pathLst>
                <a:path w="1743135" h="2418450">
                  <a:moveTo>
                    <a:pt x="0" y="0"/>
                  </a:moveTo>
                  <a:lnTo>
                    <a:pt x="1743135" y="0"/>
                  </a:lnTo>
                  <a:lnTo>
                    <a:pt x="1743135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1743136" cy="2456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 rot="-10800000">
            <a:off x="14389174" y="2322335"/>
            <a:ext cx="3246771" cy="1217249"/>
            <a:chOff x="0" y="0"/>
            <a:chExt cx="1314610" cy="492861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314610" cy="492861"/>
            </a:xfrm>
            <a:custGeom>
              <a:avLst/>
              <a:gdLst/>
              <a:ahLst/>
              <a:cxnLst/>
              <a:rect l="l" t="t" r="r" b="b"/>
              <a:pathLst>
                <a:path w="1314610" h="492861">
                  <a:moveTo>
                    <a:pt x="0" y="0"/>
                  </a:moveTo>
                  <a:lnTo>
                    <a:pt x="1314610" y="0"/>
                  </a:lnTo>
                  <a:lnTo>
                    <a:pt x="1314610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2E5A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314610" cy="530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3716000" y="2589011"/>
            <a:ext cx="4572000" cy="817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0"/>
              </a:lnSpc>
            </a:pPr>
            <a:r>
              <a:rPr lang="en-US" sz="2900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REQUIREMENT COLLABORATORS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4265164" y="3806284"/>
            <a:ext cx="3533406" cy="4668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4" lvl="1" indent="-237492" algn="l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collaborat</a:t>
            </a:r>
            <a:r>
              <a:rPr lang="en-US" sz="22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or_id: Unique ID </a:t>
            </a:r>
          </a:p>
          <a:p>
            <a:pPr marL="474984" lvl="1" indent="-237492" algn="l">
              <a:lnSpc>
                <a:spcPts val="3080"/>
              </a:lnSpc>
              <a:buFont typeface="Arial"/>
              <a:buChar char="•"/>
            </a:pPr>
            <a:r>
              <a:rPr lang="en-US" sz="22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requirement_id: Associated requirement</a:t>
            </a:r>
          </a:p>
          <a:p>
            <a:pPr marL="474984" lvl="1" indent="-237492" algn="l">
              <a:lnSpc>
                <a:spcPts val="3080"/>
              </a:lnSpc>
              <a:buFont typeface="Arial"/>
              <a:buChar char="•"/>
            </a:pPr>
            <a:r>
              <a:rPr lang="en-US" sz="22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stakeholder_id: Collaborating stakeholder</a:t>
            </a:r>
          </a:p>
          <a:p>
            <a:pPr marL="474984" lvl="1" indent="-237492" algn="l">
              <a:lnSpc>
                <a:spcPts val="3080"/>
              </a:lnSpc>
              <a:buFont typeface="Arial"/>
              <a:buChar char="•"/>
            </a:pPr>
            <a:r>
              <a:rPr lang="en-US" sz="22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role: Reviewer, Editor</a:t>
            </a:r>
          </a:p>
          <a:p>
            <a:pPr marL="474984" lvl="1" indent="-237492" algn="l">
              <a:lnSpc>
                <a:spcPts val="3080"/>
              </a:lnSpc>
              <a:buFont typeface="Arial"/>
              <a:buChar char="•"/>
            </a:pPr>
            <a:r>
              <a:rPr lang="en-US" sz="22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assigned_at: time  collaboration was assigned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469361" y="147242"/>
            <a:ext cx="7015877" cy="57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984" b="1">
                <a:solidFill>
                  <a:srgbClr val="4294CE"/>
                </a:solidFill>
                <a:latin typeface="Ubuntu Bold"/>
                <a:ea typeface="Ubuntu Bold"/>
                <a:cs typeface="Ubuntu Bold"/>
                <a:sym typeface="Ubuntu Bold"/>
              </a:rPr>
              <a:t>REQUIREMENT ANALYZER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1607" y="1568116"/>
            <a:ext cx="15584786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DESIGN PATTERN</a:t>
            </a:r>
          </a:p>
        </p:txBody>
      </p:sp>
      <p:sp>
        <p:nvSpPr>
          <p:cNvPr id="3" name="Freeform 3"/>
          <p:cNvSpPr/>
          <p:nvPr/>
        </p:nvSpPr>
        <p:spPr>
          <a:xfrm rot="-5400000" flipH="1">
            <a:off x="-835100" y="-864327"/>
            <a:ext cx="6157558" cy="6157558"/>
          </a:xfrm>
          <a:custGeom>
            <a:avLst/>
            <a:gdLst/>
            <a:ahLst/>
            <a:cxnLst/>
            <a:rect l="l" t="t" r="r" b="b"/>
            <a:pathLst>
              <a:path w="6157558" h="6157558">
                <a:moveTo>
                  <a:pt x="6157558" y="0"/>
                </a:moveTo>
                <a:lnTo>
                  <a:pt x="0" y="0"/>
                </a:lnTo>
                <a:lnTo>
                  <a:pt x="0" y="6157557"/>
                </a:lnTo>
                <a:lnTo>
                  <a:pt x="6157558" y="6157557"/>
                </a:lnTo>
                <a:lnTo>
                  <a:pt x="61575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0163076" y="3945520"/>
            <a:ext cx="864254" cy="0"/>
          </a:xfrm>
          <a:prstGeom prst="line">
            <a:avLst/>
          </a:prstGeom>
          <a:ln w="38100" cap="flat">
            <a:solidFill>
              <a:srgbClr val="034383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H="1">
            <a:off x="9095657" y="4548867"/>
            <a:ext cx="0" cy="864254"/>
          </a:xfrm>
          <a:prstGeom prst="line">
            <a:avLst/>
          </a:prstGeom>
          <a:ln w="47625" cap="flat">
            <a:solidFill>
              <a:srgbClr val="03438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228991" y="3096030"/>
            <a:ext cx="1698980" cy="169898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 b="1">
                  <a:solidFill>
                    <a:srgbClr val="EFEFE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creational</a:t>
              </a:r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9095657" y="6562826"/>
            <a:ext cx="0" cy="864254"/>
          </a:xfrm>
          <a:prstGeom prst="line">
            <a:avLst/>
          </a:prstGeom>
          <a:ln w="47625" cap="flat">
            <a:solidFill>
              <a:srgbClr val="03438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8228991" y="5129698"/>
            <a:ext cx="1698980" cy="169898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94C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228991" y="7163366"/>
            <a:ext cx="1698980" cy="169898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0163076" y="7934743"/>
            <a:ext cx="864254" cy="0"/>
          </a:xfrm>
          <a:prstGeom prst="line">
            <a:avLst/>
          </a:prstGeom>
          <a:ln w="38100" cap="flat">
            <a:solidFill>
              <a:srgbClr val="034383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1464807" y="7312283"/>
            <a:ext cx="5471586" cy="1003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409" lvl="1" indent="-314704" algn="l">
              <a:lnSpc>
                <a:spcPts val="4081"/>
              </a:lnSpc>
              <a:buFont typeface="Arial"/>
              <a:buChar char="•"/>
            </a:pPr>
            <a:r>
              <a:rPr lang="en-US" sz="2915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Sw</a:t>
            </a:r>
            <a:r>
              <a:rPr lang="en-US" sz="2915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itch between input formats (e.g., text, JSON)</a:t>
            </a:r>
          </a:p>
        </p:txBody>
      </p:sp>
      <p:sp>
        <p:nvSpPr>
          <p:cNvPr id="18" name="Freeform 18"/>
          <p:cNvSpPr/>
          <p:nvPr/>
        </p:nvSpPr>
        <p:spPr>
          <a:xfrm rot="-5400000" flipV="1">
            <a:off x="12814394" y="6970349"/>
            <a:ext cx="6157558" cy="6157558"/>
          </a:xfrm>
          <a:custGeom>
            <a:avLst/>
            <a:gdLst/>
            <a:ahLst/>
            <a:cxnLst/>
            <a:rect l="l" t="t" r="r" b="b"/>
            <a:pathLst>
              <a:path w="6157558" h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1464807" y="3687168"/>
            <a:ext cx="5584333" cy="1032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2380" lvl="1" indent="-321190" algn="just">
              <a:lnSpc>
                <a:spcPts val="4165"/>
              </a:lnSpc>
              <a:buFont typeface="Arial"/>
              <a:buChar char="•"/>
            </a:pPr>
            <a:r>
              <a:rPr lang="en-US" sz="2975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   C</a:t>
            </a:r>
            <a:r>
              <a:rPr lang="en-US" sz="2975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entral parser instance</a:t>
            </a:r>
          </a:p>
          <a:p>
            <a:pPr marL="0" lvl="0" indent="0" algn="just">
              <a:lnSpc>
                <a:spcPts val="4165"/>
              </a:lnSpc>
              <a:spcBef>
                <a:spcPct val="0"/>
              </a:spcBef>
            </a:pPr>
            <a:endParaRPr lang="en-US" sz="2975" u="none" strike="noStrike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8390475" y="5291183"/>
            <a:ext cx="1376011" cy="137601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72717" y="3542937"/>
            <a:ext cx="5532617" cy="1005930"/>
            <a:chOff x="0" y="0"/>
            <a:chExt cx="7376822" cy="134124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76822" cy="1341240"/>
            </a:xfrm>
            <a:custGeom>
              <a:avLst/>
              <a:gdLst/>
              <a:ahLst/>
              <a:cxnLst/>
              <a:rect l="l" t="t" r="r" b="b"/>
              <a:pathLst>
                <a:path w="7376822" h="1341240">
                  <a:moveTo>
                    <a:pt x="0" y="0"/>
                  </a:moveTo>
                  <a:lnTo>
                    <a:pt x="7376822" y="0"/>
                  </a:lnTo>
                  <a:lnTo>
                    <a:pt x="7376822" y="1341240"/>
                  </a:lnTo>
                  <a:lnTo>
                    <a:pt x="0" y="1341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596565" y="182784"/>
              <a:ext cx="6183692" cy="8899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5604"/>
                </a:lnSpc>
                <a:spcBef>
                  <a:spcPct val="0"/>
                </a:spcBef>
              </a:pPr>
              <a:r>
                <a:rPr lang="en-US" sz="4003" b="1">
                  <a:solidFill>
                    <a:srgbClr val="0D1D2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Singleton Pattern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072717" y="7241479"/>
            <a:ext cx="5532617" cy="1005930"/>
            <a:chOff x="0" y="0"/>
            <a:chExt cx="7376822" cy="134124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376822" cy="1341240"/>
            </a:xfrm>
            <a:custGeom>
              <a:avLst/>
              <a:gdLst/>
              <a:ahLst/>
              <a:cxnLst/>
              <a:rect l="l" t="t" r="r" b="b"/>
              <a:pathLst>
                <a:path w="7376822" h="1341240">
                  <a:moveTo>
                    <a:pt x="0" y="0"/>
                  </a:moveTo>
                  <a:lnTo>
                    <a:pt x="7376822" y="0"/>
                  </a:lnTo>
                  <a:lnTo>
                    <a:pt x="7376822" y="1341240"/>
                  </a:lnTo>
                  <a:lnTo>
                    <a:pt x="0" y="1341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596565" y="182784"/>
              <a:ext cx="6183692" cy="8899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5604"/>
                </a:lnSpc>
                <a:spcBef>
                  <a:spcPct val="0"/>
                </a:spcBef>
              </a:pPr>
              <a:r>
                <a:rPr lang="en-US" sz="4003" b="1">
                  <a:solidFill>
                    <a:srgbClr val="0D1D2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Strategy Pattern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8228991" y="7799868"/>
            <a:ext cx="1698980" cy="387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5"/>
              </a:lnSpc>
              <a:spcBef>
                <a:spcPct val="0"/>
              </a:spcBef>
            </a:pPr>
            <a:r>
              <a:rPr lang="en-US" sz="235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behavioral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570542" y="467582"/>
            <a:ext cx="7015877" cy="57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984" b="1">
                <a:solidFill>
                  <a:srgbClr val="4294CE"/>
                </a:solidFill>
                <a:latin typeface="Ubuntu Bold"/>
                <a:ea typeface="Ubuntu Bold"/>
                <a:cs typeface="Ubuntu Bold"/>
                <a:sym typeface="Ubuntu Bold"/>
              </a:rPr>
              <a:t>REQUIREMENT ANALYZER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30145" y="1536152"/>
            <a:ext cx="9880741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DIAGRAMMING ENGINE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764867" y="-699889"/>
            <a:ext cx="16931738" cy="1533898"/>
            <a:chOff x="0" y="0"/>
            <a:chExt cx="4459388" cy="4039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59388" cy="403990"/>
            </a:xfrm>
            <a:custGeom>
              <a:avLst/>
              <a:gdLst/>
              <a:ahLst/>
              <a:cxnLst/>
              <a:rect l="l" t="t" r="r" b="b"/>
              <a:pathLst>
                <a:path w="4459388" h="403990">
                  <a:moveTo>
                    <a:pt x="0" y="0"/>
                  </a:moveTo>
                  <a:lnTo>
                    <a:pt x="4459388" y="0"/>
                  </a:lnTo>
                  <a:lnTo>
                    <a:pt x="4459388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59388" cy="442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-5015057" y="4582096"/>
            <a:ext cx="10698089" cy="1533898"/>
            <a:chOff x="0" y="0"/>
            <a:chExt cx="2817604" cy="4039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17604" cy="403990"/>
            </a:xfrm>
            <a:custGeom>
              <a:avLst/>
              <a:gdLst/>
              <a:ahLst/>
              <a:cxnLst/>
              <a:rect l="l" t="t" r="r" b="b"/>
              <a:pathLst>
                <a:path w="2817604" h="403990">
                  <a:moveTo>
                    <a:pt x="0" y="0"/>
                  </a:moveTo>
                  <a:lnTo>
                    <a:pt x="2817604" y="0"/>
                  </a:lnTo>
                  <a:lnTo>
                    <a:pt x="2817604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817604" cy="442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47625" y="-16348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661107" y="3149521"/>
            <a:ext cx="15818816" cy="5473438"/>
          </a:xfrm>
          <a:custGeom>
            <a:avLst/>
            <a:gdLst/>
            <a:ahLst/>
            <a:cxnLst/>
            <a:rect l="l" t="t" r="r" b="b"/>
            <a:pathLst>
              <a:path w="15818816" h="5473438">
                <a:moveTo>
                  <a:pt x="0" y="0"/>
                </a:moveTo>
                <a:lnTo>
                  <a:pt x="15818816" y="0"/>
                </a:lnTo>
                <a:lnTo>
                  <a:pt x="15818816" y="5473438"/>
                </a:lnTo>
                <a:lnTo>
                  <a:pt x="0" y="54734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69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84185" y="7962376"/>
            <a:ext cx="20343527" cy="1195868"/>
            <a:chOff x="0" y="0"/>
            <a:chExt cx="5357966" cy="3149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57966" cy="314961"/>
            </a:xfrm>
            <a:custGeom>
              <a:avLst/>
              <a:gdLst/>
              <a:ahLst/>
              <a:cxnLst/>
              <a:rect l="l" t="t" r="r" b="b"/>
              <a:pathLst>
                <a:path w="5357966" h="314961">
                  <a:moveTo>
                    <a:pt x="0" y="0"/>
                  </a:moveTo>
                  <a:lnTo>
                    <a:pt x="5357966" y="0"/>
                  </a:lnTo>
                  <a:lnTo>
                    <a:pt x="5357966" y="314961"/>
                  </a:lnTo>
                  <a:lnTo>
                    <a:pt x="0" y="314961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357966" cy="3530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84185" y="9084495"/>
            <a:ext cx="20343527" cy="1533898"/>
            <a:chOff x="0" y="0"/>
            <a:chExt cx="5357966" cy="4039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57966" cy="403990"/>
            </a:xfrm>
            <a:custGeom>
              <a:avLst/>
              <a:gdLst/>
              <a:ahLst/>
              <a:cxnLst/>
              <a:rect l="l" t="t" r="r" b="b"/>
              <a:pathLst>
                <a:path w="5357966" h="403990">
                  <a:moveTo>
                    <a:pt x="0" y="0"/>
                  </a:moveTo>
                  <a:lnTo>
                    <a:pt x="5357966" y="0"/>
                  </a:lnTo>
                  <a:lnTo>
                    <a:pt x="5357966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357966" cy="442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V="1"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10287000"/>
                </a:moveTo>
                <a:lnTo>
                  <a:pt x="10287000" y="10287000"/>
                </a:lnTo>
                <a:lnTo>
                  <a:pt x="10287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813048" y="1066800"/>
            <a:ext cx="11446252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4294CE"/>
                </a:solidFill>
                <a:latin typeface="Ubuntu Bold"/>
                <a:ea typeface="Ubuntu Bold"/>
                <a:cs typeface="Ubuntu Bold"/>
                <a:sym typeface="Ubuntu Bold"/>
              </a:rPr>
              <a:t>CONTENTS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43500" y="2111618"/>
            <a:ext cx="8748998" cy="4968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079"/>
              </a:lnSpc>
            </a:pPr>
            <a:r>
              <a:rPr lang="en-US" sz="3271" b="1">
                <a:solidFill>
                  <a:srgbClr val="02538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   Introduction </a:t>
            </a:r>
          </a:p>
          <a:p>
            <a:pPr algn="just">
              <a:lnSpc>
                <a:spcPts val="8079"/>
              </a:lnSpc>
            </a:pPr>
            <a:r>
              <a:rPr lang="en-US" sz="3271" b="1">
                <a:solidFill>
                  <a:srgbClr val="02538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   High Level Design</a:t>
            </a:r>
          </a:p>
          <a:p>
            <a:pPr algn="just">
              <a:lnSpc>
                <a:spcPts val="8079"/>
              </a:lnSpc>
            </a:pPr>
            <a:r>
              <a:rPr lang="en-US" sz="3271" b="1">
                <a:solidFill>
                  <a:srgbClr val="02538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   Mid Level Design</a:t>
            </a:r>
          </a:p>
          <a:p>
            <a:pPr algn="just">
              <a:lnSpc>
                <a:spcPts val="8079"/>
              </a:lnSpc>
            </a:pPr>
            <a:r>
              <a:rPr lang="en-US" sz="3271" b="1">
                <a:solidFill>
                  <a:srgbClr val="02538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4.    Low Level Design</a:t>
            </a:r>
          </a:p>
          <a:p>
            <a:pPr algn="just">
              <a:lnSpc>
                <a:spcPts val="8079"/>
              </a:lnSpc>
            </a:pPr>
            <a:r>
              <a:rPr lang="en-US" sz="3271" b="1">
                <a:solidFill>
                  <a:srgbClr val="02538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5.    Design Patterns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658257" y="1141745"/>
            <a:ext cx="1748760" cy="1748760"/>
          </a:xfrm>
          <a:custGeom>
            <a:avLst/>
            <a:gdLst/>
            <a:ahLst/>
            <a:cxnLst/>
            <a:rect l="l" t="t" r="r" b="b"/>
            <a:pathLst>
              <a:path w="1748760" h="1748760">
                <a:moveTo>
                  <a:pt x="0" y="0"/>
                </a:moveTo>
                <a:lnTo>
                  <a:pt x="1748759" y="0"/>
                </a:lnTo>
                <a:lnTo>
                  <a:pt x="1748759" y="1748760"/>
                </a:lnTo>
                <a:lnTo>
                  <a:pt x="0" y="17487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4519" y="1239148"/>
            <a:ext cx="13766990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DATABASE DESIGN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711664" y="3285309"/>
            <a:ext cx="5384336" cy="5972991"/>
            <a:chOff x="0" y="0"/>
            <a:chExt cx="2180105" cy="24184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0105" cy="2418450"/>
            </a:xfrm>
            <a:custGeom>
              <a:avLst/>
              <a:gdLst/>
              <a:ahLst/>
              <a:cxnLst/>
              <a:rect l="l" t="t" r="r" b="b"/>
              <a:pathLst>
                <a:path w="2180105" h="2418450">
                  <a:moveTo>
                    <a:pt x="0" y="0"/>
                  </a:moveTo>
                  <a:lnTo>
                    <a:pt x="2180105" y="0"/>
                  </a:lnTo>
                  <a:lnTo>
                    <a:pt x="2180105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180105" cy="2456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1253397" y="2887542"/>
            <a:ext cx="4329029" cy="1217249"/>
            <a:chOff x="0" y="0"/>
            <a:chExt cx="1752814" cy="4928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52814" cy="492861"/>
            </a:xfrm>
            <a:custGeom>
              <a:avLst/>
              <a:gdLst/>
              <a:ahLst/>
              <a:cxnLst/>
              <a:rect l="l" t="t" r="r" b="b"/>
              <a:pathLst>
                <a:path w="1752814" h="492861">
                  <a:moveTo>
                    <a:pt x="0" y="0"/>
                  </a:moveTo>
                  <a:lnTo>
                    <a:pt x="1752814" y="0"/>
                  </a:lnTo>
                  <a:lnTo>
                    <a:pt x="1752814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752814" cy="530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6451832" y="3285309"/>
            <a:ext cx="5384336" cy="5972991"/>
            <a:chOff x="0" y="0"/>
            <a:chExt cx="2180105" cy="24184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80105" cy="2418450"/>
            </a:xfrm>
            <a:custGeom>
              <a:avLst/>
              <a:gdLst/>
              <a:ahLst/>
              <a:cxnLst/>
              <a:rect l="l" t="t" r="r" b="b"/>
              <a:pathLst>
                <a:path w="2180105" h="2418450">
                  <a:moveTo>
                    <a:pt x="0" y="0"/>
                  </a:moveTo>
                  <a:lnTo>
                    <a:pt x="2180105" y="0"/>
                  </a:lnTo>
                  <a:lnTo>
                    <a:pt x="2180105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180105" cy="2456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10800000">
            <a:off x="6979486" y="2905926"/>
            <a:ext cx="4329029" cy="1217249"/>
            <a:chOff x="0" y="0"/>
            <a:chExt cx="1752814" cy="49286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52814" cy="492861"/>
            </a:xfrm>
            <a:custGeom>
              <a:avLst/>
              <a:gdLst/>
              <a:ahLst/>
              <a:cxnLst/>
              <a:rect l="l" t="t" r="r" b="b"/>
              <a:pathLst>
                <a:path w="1752814" h="492861">
                  <a:moveTo>
                    <a:pt x="0" y="0"/>
                  </a:moveTo>
                  <a:lnTo>
                    <a:pt x="1752814" y="0"/>
                  </a:lnTo>
                  <a:lnTo>
                    <a:pt x="1752814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752814" cy="530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10800000">
            <a:off x="12163840" y="3285309"/>
            <a:ext cx="5384336" cy="5972991"/>
            <a:chOff x="0" y="0"/>
            <a:chExt cx="2180105" cy="24184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80105" cy="2418450"/>
            </a:xfrm>
            <a:custGeom>
              <a:avLst/>
              <a:gdLst/>
              <a:ahLst/>
              <a:cxnLst/>
              <a:rect l="l" t="t" r="r" b="b"/>
              <a:pathLst>
                <a:path w="2180105" h="2418450">
                  <a:moveTo>
                    <a:pt x="0" y="0"/>
                  </a:moveTo>
                  <a:lnTo>
                    <a:pt x="2180105" y="0"/>
                  </a:lnTo>
                  <a:lnTo>
                    <a:pt x="2180105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180105" cy="2456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10800000">
            <a:off x="12719654" y="2905926"/>
            <a:ext cx="4329029" cy="1217249"/>
            <a:chOff x="0" y="0"/>
            <a:chExt cx="1752814" cy="49286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52814" cy="492861"/>
            </a:xfrm>
            <a:custGeom>
              <a:avLst/>
              <a:gdLst/>
              <a:ahLst/>
              <a:cxnLst/>
              <a:rect l="l" t="t" r="r" b="b"/>
              <a:pathLst>
                <a:path w="1752814" h="492861">
                  <a:moveTo>
                    <a:pt x="0" y="0"/>
                  </a:moveTo>
                  <a:lnTo>
                    <a:pt x="1752814" y="0"/>
                  </a:lnTo>
                  <a:lnTo>
                    <a:pt x="1752814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4294C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752814" cy="530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55832" y="3154218"/>
            <a:ext cx="6096000" cy="73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COMMENTS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451832" y="2893323"/>
            <a:ext cx="5198434" cy="1211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0"/>
              </a:lnSpc>
            </a:pPr>
            <a:r>
              <a:rPr lang="en-US" sz="4263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DIAGRAM ELEMENTS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836168" y="3154218"/>
            <a:ext cx="6096000" cy="73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DIAGRAMS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169887" y="-1193305"/>
            <a:ext cx="4364942" cy="2386610"/>
            <a:chOff x="0" y="0"/>
            <a:chExt cx="1149614" cy="62857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49614" cy="628572"/>
            </a:xfrm>
            <a:custGeom>
              <a:avLst/>
              <a:gdLst/>
              <a:ahLst/>
              <a:cxnLst/>
              <a:rect l="l" t="t" r="r" b="b"/>
              <a:pathLst>
                <a:path w="1149614" h="628572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 rot="5400000" flipV="1">
            <a:off x="-1247163" y="-160646"/>
            <a:ext cx="4962244" cy="4962244"/>
          </a:xfrm>
          <a:custGeom>
            <a:avLst/>
            <a:gdLst/>
            <a:ahLst/>
            <a:cxnLst/>
            <a:rect l="l" t="t" r="r" b="b"/>
            <a:pathLst>
              <a:path w="4962244" h="4962244">
                <a:moveTo>
                  <a:pt x="0" y="4962244"/>
                </a:moveTo>
                <a:lnTo>
                  <a:pt x="4962244" y="4962244"/>
                </a:lnTo>
                <a:lnTo>
                  <a:pt x="4962244" y="0"/>
                </a:lnTo>
                <a:lnTo>
                  <a:pt x="0" y="0"/>
                </a:lnTo>
                <a:lnTo>
                  <a:pt x="0" y="4962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28"/>
          <p:cNvGrpSpPr/>
          <p:nvPr/>
        </p:nvGrpSpPr>
        <p:grpSpPr>
          <a:xfrm>
            <a:off x="12739092" y="-1291235"/>
            <a:ext cx="4364942" cy="2386610"/>
            <a:chOff x="0" y="0"/>
            <a:chExt cx="1149614" cy="62857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149614" cy="628572"/>
            </a:xfrm>
            <a:custGeom>
              <a:avLst/>
              <a:gdLst/>
              <a:ahLst/>
              <a:cxnLst/>
              <a:rect l="l" t="t" r="r" b="b"/>
              <a:pathLst>
                <a:path w="1149614" h="628572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 rot="5400000">
            <a:off x="14572919" y="-160646"/>
            <a:ext cx="4962244" cy="4962244"/>
          </a:xfrm>
          <a:custGeom>
            <a:avLst/>
            <a:gdLst/>
            <a:ahLst/>
            <a:cxnLst/>
            <a:rect l="l" t="t" r="r" b="b"/>
            <a:pathLst>
              <a:path w="4962244" h="4962244">
                <a:moveTo>
                  <a:pt x="0" y="0"/>
                </a:moveTo>
                <a:lnTo>
                  <a:pt x="4962244" y="0"/>
                </a:lnTo>
                <a:lnTo>
                  <a:pt x="4962244" y="4962244"/>
                </a:lnTo>
                <a:lnTo>
                  <a:pt x="0" y="496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Box 32"/>
          <p:cNvSpPr txBox="1"/>
          <p:nvPr/>
        </p:nvSpPr>
        <p:spPr>
          <a:xfrm>
            <a:off x="1201923" y="4306030"/>
            <a:ext cx="4300869" cy="481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omment_id: Unique comment ID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element_id: Related element ID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user_id: Commenter user ID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content: Comment content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created_at: Creation time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updated_at: Last update time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6900615" y="4122515"/>
            <a:ext cx="4300869" cy="5189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4" lvl="1" indent="-248287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3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ement_id: Unique element ID</a:t>
            </a:r>
          </a:p>
          <a:p>
            <a:pPr marL="496574" lvl="1" indent="-248287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diagram_id: Parent diagram ID</a:t>
            </a:r>
          </a:p>
          <a:p>
            <a:pPr marL="496574" lvl="1" indent="-248287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type: Element type</a:t>
            </a:r>
          </a:p>
          <a:p>
            <a:pPr marL="496574" lvl="1" indent="-248287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properties: Element properties</a:t>
            </a:r>
          </a:p>
          <a:p>
            <a:pPr marL="496574" lvl="1" indent="-248287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position_x: X coordinate</a:t>
            </a:r>
          </a:p>
          <a:p>
            <a:pPr marL="496574" lvl="1" indent="-248287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position_y: Y coordinate</a:t>
            </a:r>
          </a:p>
          <a:p>
            <a:pPr marL="496574" lvl="1" indent="-248287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created_at: Creation time</a:t>
            </a:r>
          </a:p>
          <a:p>
            <a:pPr marL="496574" lvl="1" indent="-248287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updated_at: Last update time</a:t>
            </a:r>
          </a:p>
          <a:p>
            <a:pPr algn="l">
              <a:lnSpc>
                <a:spcPts val="3220"/>
              </a:lnSpc>
            </a:pPr>
            <a:endParaRPr lang="en-US" sz="2300" u="none" strike="noStrike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705574" y="4744448"/>
            <a:ext cx="4300869" cy="349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diag</a:t>
            </a: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ram_id: Unique diagram ID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name: Diagram name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project_id: Related project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created_at: Creation time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updated_at: Last update time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723215" y="404417"/>
            <a:ext cx="7015877" cy="57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984" b="1">
                <a:solidFill>
                  <a:srgbClr val="4294CE"/>
                </a:solidFill>
                <a:latin typeface="Ubuntu Bold"/>
                <a:ea typeface="Ubuntu Bold"/>
                <a:cs typeface="Ubuntu Bold"/>
                <a:sym typeface="Ubuntu Bold"/>
              </a:rPr>
              <a:t>DIAGRAMMING ENGINE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1607" y="1568116"/>
            <a:ext cx="15584786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DESIGN PATTERN</a:t>
            </a:r>
          </a:p>
        </p:txBody>
      </p:sp>
      <p:sp>
        <p:nvSpPr>
          <p:cNvPr id="3" name="Freeform 3"/>
          <p:cNvSpPr/>
          <p:nvPr/>
        </p:nvSpPr>
        <p:spPr>
          <a:xfrm rot="-5400000" flipH="1">
            <a:off x="-835100" y="-864327"/>
            <a:ext cx="6157558" cy="6157558"/>
          </a:xfrm>
          <a:custGeom>
            <a:avLst/>
            <a:gdLst/>
            <a:ahLst/>
            <a:cxnLst/>
            <a:rect l="l" t="t" r="r" b="b"/>
            <a:pathLst>
              <a:path w="6157558" h="6157558">
                <a:moveTo>
                  <a:pt x="6157558" y="0"/>
                </a:moveTo>
                <a:lnTo>
                  <a:pt x="0" y="0"/>
                </a:lnTo>
                <a:lnTo>
                  <a:pt x="0" y="6157557"/>
                </a:lnTo>
                <a:lnTo>
                  <a:pt x="6157558" y="6157557"/>
                </a:lnTo>
                <a:lnTo>
                  <a:pt x="61575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0163076" y="3945520"/>
            <a:ext cx="864254" cy="0"/>
          </a:xfrm>
          <a:prstGeom prst="line">
            <a:avLst/>
          </a:prstGeom>
          <a:ln w="38100" cap="flat">
            <a:solidFill>
              <a:srgbClr val="034383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H="1">
            <a:off x="9095657" y="4548867"/>
            <a:ext cx="0" cy="864254"/>
          </a:xfrm>
          <a:prstGeom prst="line">
            <a:avLst/>
          </a:prstGeom>
          <a:ln w="47625" cap="flat">
            <a:solidFill>
              <a:srgbClr val="03438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228991" y="3096030"/>
            <a:ext cx="1698980" cy="169898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 b="1">
                  <a:solidFill>
                    <a:srgbClr val="EFEFE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creational</a:t>
              </a:r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9095657" y="6562826"/>
            <a:ext cx="0" cy="864254"/>
          </a:xfrm>
          <a:prstGeom prst="line">
            <a:avLst/>
          </a:prstGeom>
          <a:ln w="47625" cap="flat">
            <a:solidFill>
              <a:srgbClr val="03438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8228991" y="5129698"/>
            <a:ext cx="1698980" cy="169898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94C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228991" y="7163366"/>
            <a:ext cx="1698980" cy="169898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0163076" y="7934743"/>
            <a:ext cx="864254" cy="0"/>
          </a:xfrm>
          <a:prstGeom prst="line">
            <a:avLst/>
          </a:prstGeom>
          <a:ln w="38100" cap="flat">
            <a:solidFill>
              <a:srgbClr val="034383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1464807" y="7666967"/>
            <a:ext cx="5471586" cy="487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409" lvl="1" indent="-314704" algn="l">
              <a:lnSpc>
                <a:spcPts val="4081"/>
              </a:lnSpc>
              <a:buFont typeface="Arial"/>
              <a:buChar char="•"/>
            </a:pPr>
            <a:r>
              <a:rPr lang="en-US" sz="2915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Upd</a:t>
            </a:r>
            <a:r>
              <a:rPr lang="en-US" sz="2915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ate UI on model change</a:t>
            </a:r>
          </a:p>
        </p:txBody>
      </p:sp>
      <p:sp>
        <p:nvSpPr>
          <p:cNvPr id="18" name="Freeform 18"/>
          <p:cNvSpPr/>
          <p:nvPr/>
        </p:nvSpPr>
        <p:spPr>
          <a:xfrm rot="-5400000" flipV="1">
            <a:off x="12814394" y="6970349"/>
            <a:ext cx="6157558" cy="6157558"/>
          </a:xfrm>
          <a:custGeom>
            <a:avLst/>
            <a:gdLst/>
            <a:ahLst/>
            <a:cxnLst/>
            <a:rect l="l" t="t" r="r" b="b"/>
            <a:pathLst>
              <a:path w="6157558" h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1464807" y="3502664"/>
            <a:ext cx="5584333" cy="102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2381" lvl="1" indent="-321190" algn="l">
              <a:lnSpc>
                <a:spcPts val="4165"/>
              </a:lnSpc>
              <a:buFont typeface="Arial"/>
              <a:buChar char="•"/>
            </a:pPr>
            <a:r>
              <a:rPr lang="en-US" sz="2975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2975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reate diagram elements dynamically</a:t>
            </a:r>
          </a:p>
        </p:txBody>
      </p:sp>
      <p:sp>
        <p:nvSpPr>
          <p:cNvPr id="20" name="Freeform 20"/>
          <p:cNvSpPr/>
          <p:nvPr/>
        </p:nvSpPr>
        <p:spPr>
          <a:xfrm>
            <a:off x="2072717" y="7241479"/>
            <a:ext cx="5532617" cy="1005930"/>
          </a:xfrm>
          <a:custGeom>
            <a:avLst/>
            <a:gdLst/>
            <a:ahLst/>
            <a:cxnLst/>
            <a:rect l="l" t="t" r="r" b="b"/>
            <a:pathLst>
              <a:path w="5532617" h="1005930">
                <a:moveTo>
                  <a:pt x="0" y="0"/>
                </a:moveTo>
                <a:lnTo>
                  <a:pt x="5532617" y="0"/>
                </a:lnTo>
                <a:lnTo>
                  <a:pt x="5532617" y="1005931"/>
                </a:lnTo>
                <a:lnTo>
                  <a:pt x="0" y="10059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8390475" y="5291183"/>
            <a:ext cx="1376011" cy="137601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072717" y="3542937"/>
            <a:ext cx="5532617" cy="1005930"/>
            <a:chOff x="0" y="0"/>
            <a:chExt cx="7376822" cy="134124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376822" cy="1341240"/>
            </a:xfrm>
            <a:custGeom>
              <a:avLst/>
              <a:gdLst/>
              <a:ahLst/>
              <a:cxnLst/>
              <a:rect l="l" t="t" r="r" b="b"/>
              <a:pathLst>
                <a:path w="7376822" h="1341240">
                  <a:moveTo>
                    <a:pt x="0" y="0"/>
                  </a:moveTo>
                  <a:lnTo>
                    <a:pt x="7376822" y="0"/>
                  </a:lnTo>
                  <a:lnTo>
                    <a:pt x="7376822" y="1341240"/>
                  </a:lnTo>
                  <a:lnTo>
                    <a:pt x="0" y="1341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596565" y="182784"/>
              <a:ext cx="6183692" cy="8899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5604"/>
                </a:lnSpc>
                <a:spcBef>
                  <a:spcPct val="0"/>
                </a:spcBef>
              </a:pPr>
              <a:r>
                <a:rPr lang="en-US" sz="4003" b="1">
                  <a:solidFill>
                    <a:srgbClr val="0D1D2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Factory Pattern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520141" y="7357136"/>
            <a:ext cx="4637769" cy="68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604"/>
              </a:lnSpc>
              <a:spcBef>
                <a:spcPct val="0"/>
              </a:spcBef>
            </a:pPr>
            <a:r>
              <a:rPr lang="en-US" sz="4003" b="1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Observer Pattern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228991" y="7799868"/>
            <a:ext cx="1698980" cy="387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5"/>
              </a:lnSpc>
              <a:spcBef>
                <a:spcPct val="0"/>
              </a:spcBef>
            </a:pPr>
            <a:r>
              <a:rPr lang="en-US" sz="235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behavioral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083467" y="467582"/>
            <a:ext cx="7015877" cy="57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984" b="1">
                <a:solidFill>
                  <a:srgbClr val="4294CE"/>
                </a:solidFill>
                <a:latin typeface="Ubuntu Bold"/>
                <a:ea typeface="Ubuntu Bold"/>
                <a:cs typeface="Ubuntu Bold"/>
                <a:sym typeface="Ubuntu Bold"/>
              </a:rPr>
              <a:t>DIAGRAMMING ENGINE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64867" y="-699889"/>
            <a:ext cx="16931738" cy="1533898"/>
            <a:chOff x="0" y="0"/>
            <a:chExt cx="4459388" cy="403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59388" cy="403990"/>
            </a:xfrm>
            <a:custGeom>
              <a:avLst/>
              <a:gdLst/>
              <a:ahLst/>
              <a:cxnLst/>
              <a:rect l="l" t="t" r="r" b="b"/>
              <a:pathLst>
                <a:path w="4459388" h="403990">
                  <a:moveTo>
                    <a:pt x="0" y="0"/>
                  </a:moveTo>
                  <a:lnTo>
                    <a:pt x="4459388" y="0"/>
                  </a:lnTo>
                  <a:lnTo>
                    <a:pt x="4459388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59388" cy="442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-5015057" y="4582096"/>
            <a:ext cx="10698089" cy="1533898"/>
            <a:chOff x="0" y="0"/>
            <a:chExt cx="2817604" cy="4039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7604" cy="403990"/>
            </a:xfrm>
            <a:custGeom>
              <a:avLst/>
              <a:gdLst/>
              <a:ahLst/>
              <a:cxnLst/>
              <a:rect l="l" t="t" r="r" b="b"/>
              <a:pathLst>
                <a:path w="2817604" h="403990">
                  <a:moveTo>
                    <a:pt x="0" y="0"/>
                  </a:moveTo>
                  <a:lnTo>
                    <a:pt x="2817604" y="0"/>
                  </a:lnTo>
                  <a:lnTo>
                    <a:pt x="2817604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17604" cy="442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642787" y="834009"/>
            <a:ext cx="14616513" cy="9714079"/>
          </a:xfrm>
          <a:custGeom>
            <a:avLst/>
            <a:gdLst/>
            <a:ahLst/>
            <a:cxnLst/>
            <a:rect l="l" t="t" r="r" b="b"/>
            <a:pathLst>
              <a:path w="14616513" h="9714079">
                <a:moveTo>
                  <a:pt x="0" y="0"/>
                </a:moveTo>
                <a:lnTo>
                  <a:pt x="14616513" y="0"/>
                </a:lnTo>
                <a:lnTo>
                  <a:pt x="14616513" y="9714079"/>
                </a:lnTo>
                <a:lnTo>
                  <a:pt x="0" y="9714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05" t="-3435" r="-2545" b="-286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47625" y="-16348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895192" y="38100"/>
            <a:ext cx="15702433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CODE GENERATOR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60505" y="1066800"/>
            <a:ext cx="13766990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DATABASE DESIGN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711664" y="3285309"/>
            <a:ext cx="5384336" cy="5972991"/>
            <a:chOff x="0" y="0"/>
            <a:chExt cx="2180105" cy="24184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80105" cy="2418450"/>
            </a:xfrm>
            <a:custGeom>
              <a:avLst/>
              <a:gdLst/>
              <a:ahLst/>
              <a:cxnLst/>
              <a:rect l="l" t="t" r="r" b="b"/>
              <a:pathLst>
                <a:path w="2180105" h="2418450">
                  <a:moveTo>
                    <a:pt x="0" y="0"/>
                  </a:moveTo>
                  <a:lnTo>
                    <a:pt x="2180105" y="0"/>
                  </a:lnTo>
                  <a:lnTo>
                    <a:pt x="2180105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180105" cy="2456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1253397" y="2887542"/>
            <a:ext cx="4329029" cy="1217249"/>
            <a:chOff x="0" y="0"/>
            <a:chExt cx="1752814" cy="4928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52814" cy="492861"/>
            </a:xfrm>
            <a:custGeom>
              <a:avLst/>
              <a:gdLst/>
              <a:ahLst/>
              <a:cxnLst/>
              <a:rect l="l" t="t" r="r" b="b"/>
              <a:pathLst>
                <a:path w="1752814" h="492861">
                  <a:moveTo>
                    <a:pt x="0" y="0"/>
                  </a:moveTo>
                  <a:lnTo>
                    <a:pt x="1752814" y="0"/>
                  </a:lnTo>
                  <a:lnTo>
                    <a:pt x="1752814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752814" cy="530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6451832" y="3285309"/>
            <a:ext cx="5384336" cy="5972991"/>
            <a:chOff x="0" y="0"/>
            <a:chExt cx="2180105" cy="24184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80105" cy="2418450"/>
            </a:xfrm>
            <a:custGeom>
              <a:avLst/>
              <a:gdLst/>
              <a:ahLst/>
              <a:cxnLst/>
              <a:rect l="l" t="t" r="r" b="b"/>
              <a:pathLst>
                <a:path w="2180105" h="2418450">
                  <a:moveTo>
                    <a:pt x="0" y="0"/>
                  </a:moveTo>
                  <a:lnTo>
                    <a:pt x="2180105" y="0"/>
                  </a:lnTo>
                  <a:lnTo>
                    <a:pt x="2180105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180105" cy="2456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10800000">
            <a:off x="6979486" y="2905926"/>
            <a:ext cx="4329029" cy="1217249"/>
            <a:chOff x="0" y="0"/>
            <a:chExt cx="1752814" cy="49286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52814" cy="492861"/>
            </a:xfrm>
            <a:custGeom>
              <a:avLst/>
              <a:gdLst/>
              <a:ahLst/>
              <a:cxnLst/>
              <a:rect l="l" t="t" r="r" b="b"/>
              <a:pathLst>
                <a:path w="1752814" h="492861">
                  <a:moveTo>
                    <a:pt x="0" y="0"/>
                  </a:moveTo>
                  <a:lnTo>
                    <a:pt x="1752814" y="0"/>
                  </a:lnTo>
                  <a:lnTo>
                    <a:pt x="1752814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752814" cy="530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10800000">
            <a:off x="12163840" y="3285309"/>
            <a:ext cx="5384336" cy="5972991"/>
            <a:chOff x="0" y="0"/>
            <a:chExt cx="2180105" cy="24184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80105" cy="2418450"/>
            </a:xfrm>
            <a:custGeom>
              <a:avLst/>
              <a:gdLst/>
              <a:ahLst/>
              <a:cxnLst/>
              <a:rect l="l" t="t" r="r" b="b"/>
              <a:pathLst>
                <a:path w="2180105" h="2418450">
                  <a:moveTo>
                    <a:pt x="0" y="0"/>
                  </a:moveTo>
                  <a:lnTo>
                    <a:pt x="2180105" y="0"/>
                  </a:lnTo>
                  <a:lnTo>
                    <a:pt x="2180105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180105" cy="2456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10800000">
            <a:off x="12719654" y="2905926"/>
            <a:ext cx="4329029" cy="1217249"/>
            <a:chOff x="0" y="0"/>
            <a:chExt cx="1752814" cy="49286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52814" cy="492861"/>
            </a:xfrm>
            <a:custGeom>
              <a:avLst/>
              <a:gdLst/>
              <a:ahLst/>
              <a:cxnLst/>
              <a:rect l="l" t="t" r="r" b="b"/>
              <a:pathLst>
                <a:path w="1752814" h="492861">
                  <a:moveTo>
                    <a:pt x="0" y="0"/>
                  </a:moveTo>
                  <a:lnTo>
                    <a:pt x="1752814" y="0"/>
                  </a:lnTo>
                  <a:lnTo>
                    <a:pt x="1752814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4294C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752814" cy="530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169887" y="2847831"/>
            <a:ext cx="4681417" cy="1256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7"/>
              </a:lnSpc>
            </a:pPr>
            <a:r>
              <a:rPr lang="en-US" sz="4397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CODE TEMPLATES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007645" y="2993008"/>
            <a:ext cx="4300869" cy="1016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0"/>
              </a:lnSpc>
            </a:pPr>
            <a:r>
              <a:rPr lang="en-US" sz="3527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GENERATED CODE LOGS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536256" y="2955142"/>
            <a:ext cx="4723044" cy="1107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3873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SUPPORTED LANGUAGE 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169887" y="-1193305"/>
            <a:ext cx="4364942" cy="2386610"/>
            <a:chOff x="0" y="0"/>
            <a:chExt cx="1149614" cy="62857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49614" cy="628572"/>
            </a:xfrm>
            <a:custGeom>
              <a:avLst/>
              <a:gdLst/>
              <a:ahLst/>
              <a:cxnLst/>
              <a:rect l="l" t="t" r="r" b="b"/>
              <a:pathLst>
                <a:path w="1149614" h="628572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 rot="5400000" flipV="1">
            <a:off x="-1247163" y="-160646"/>
            <a:ext cx="4962244" cy="4962244"/>
          </a:xfrm>
          <a:custGeom>
            <a:avLst/>
            <a:gdLst/>
            <a:ahLst/>
            <a:cxnLst/>
            <a:rect l="l" t="t" r="r" b="b"/>
            <a:pathLst>
              <a:path w="4962244" h="4962244">
                <a:moveTo>
                  <a:pt x="0" y="4962244"/>
                </a:moveTo>
                <a:lnTo>
                  <a:pt x="4962244" y="4962244"/>
                </a:lnTo>
                <a:lnTo>
                  <a:pt x="4962244" y="0"/>
                </a:lnTo>
                <a:lnTo>
                  <a:pt x="0" y="0"/>
                </a:lnTo>
                <a:lnTo>
                  <a:pt x="0" y="4962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28"/>
          <p:cNvGrpSpPr/>
          <p:nvPr/>
        </p:nvGrpSpPr>
        <p:grpSpPr>
          <a:xfrm>
            <a:off x="12739092" y="-1291235"/>
            <a:ext cx="4364942" cy="2386610"/>
            <a:chOff x="0" y="0"/>
            <a:chExt cx="1149614" cy="62857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149614" cy="628572"/>
            </a:xfrm>
            <a:custGeom>
              <a:avLst/>
              <a:gdLst/>
              <a:ahLst/>
              <a:cxnLst/>
              <a:rect l="l" t="t" r="r" b="b"/>
              <a:pathLst>
                <a:path w="1149614" h="628572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 rot="5400000">
            <a:off x="14572919" y="-160646"/>
            <a:ext cx="4962244" cy="4962244"/>
          </a:xfrm>
          <a:custGeom>
            <a:avLst/>
            <a:gdLst/>
            <a:ahLst/>
            <a:cxnLst/>
            <a:rect l="l" t="t" r="r" b="b"/>
            <a:pathLst>
              <a:path w="4962244" h="4962244">
                <a:moveTo>
                  <a:pt x="0" y="0"/>
                </a:moveTo>
                <a:lnTo>
                  <a:pt x="4962244" y="0"/>
                </a:lnTo>
                <a:lnTo>
                  <a:pt x="4962244" y="4962244"/>
                </a:lnTo>
                <a:lnTo>
                  <a:pt x="0" y="496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Box 32"/>
          <p:cNvSpPr txBox="1"/>
          <p:nvPr/>
        </p:nvSpPr>
        <p:spPr>
          <a:xfrm>
            <a:off x="1233959" y="4306030"/>
            <a:ext cx="4300869" cy="481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emplate_id: Unique template ID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language: Programming language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template_type: Code category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template_body: Template content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created_at: Creation time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updated_at: Last update time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007645" y="4525105"/>
            <a:ext cx="4300869" cy="437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og_id: Unique log ID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diagram_id: Related diagram ID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language: Code language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generated_code: Source code text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generated_by: Initiator user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generated_at: Generation time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733734" y="4744448"/>
            <a:ext cx="4300869" cy="306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language_id: Unique language ID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language_name: Language name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file_extension: Language extension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is_active: Availability flag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451832" y="452042"/>
            <a:ext cx="7015877" cy="57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984" b="1">
                <a:solidFill>
                  <a:srgbClr val="4294CE"/>
                </a:solidFill>
                <a:latin typeface="Ubuntu Bold"/>
                <a:ea typeface="Ubuntu Bold"/>
                <a:cs typeface="Ubuntu Bold"/>
                <a:sym typeface="Ubuntu Bold"/>
              </a:rPr>
              <a:t>CODE GENERATOR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1607" y="1568116"/>
            <a:ext cx="15584786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DESIGN PATTERN</a:t>
            </a:r>
          </a:p>
        </p:txBody>
      </p:sp>
      <p:sp>
        <p:nvSpPr>
          <p:cNvPr id="3" name="Freeform 3"/>
          <p:cNvSpPr/>
          <p:nvPr/>
        </p:nvSpPr>
        <p:spPr>
          <a:xfrm rot="-5400000" flipH="1">
            <a:off x="-835100" y="-864327"/>
            <a:ext cx="6157558" cy="6157558"/>
          </a:xfrm>
          <a:custGeom>
            <a:avLst/>
            <a:gdLst/>
            <a:ahLst/>
            <a:cxnLst/>
            <a:rect l="l" t="t" r="r" b="b"/>
            <a:pathLst>
              <a:path w="6157558" h="6157558">
                <a:moveTo>
                  <a:pt x="6157558" y="0"/>
                </a:moveTo>
                <a:lnTo>
                  <a:pt x="0" y="0"/>
                </a:lnTo>
                <a:lnTo>
                  <a:pt x="0" y="6157557"/>
                </a:lnTo>
                <a:lnTo>
                  <a:pt x="6157558" y="6157557"/>
                </a:lnTo>
                <a:lnTo>
                  <a:pt x="61575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0163076" y="3945520"/>
            <a:ext cx="864254" cy="0"/>
          </a:xfrm>
          <a:prstGeom prst="line">
            <a:avLst/>
          </a:prstGeom>
          <a:ln w="38100" cap="flat">
            <a:solidFill>
              <a:srgbClr val="034383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H="1">
            <a:off x="9095657" y="4548867"/>
            <a:ext cx="0" cy="864254"/>
          </a:xfrm>
          <a:prstGeom prst="line">
            <a:avLst/>
          </a:prstGeom>
          <a:ln w="47625" cap="flat">
            <a:solidFill>
              <a:srgbClr val="03438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228991" y="3096030"/>
            <a:ext cx="1698980" cy="169898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 b="1">
                  <a:solidFill>
                    <a:srgbClr val="EFEFE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creational</a:t>
              </a:r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9095657" y="6562826"/>
            <a:ext cx="0" cy="864254"/>
          </a:xfrm>
          <a:prstGeom prst="line">
            <a:avLst/>
          </a:prstGeom>
          <a:ln w="47625" cap="flat">
            <a:solidFill>
              <a:srgbClr val="03438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8228991" y="5129698"/>
            <a:ext cx="1698980" cy="169898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94C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228991" y="7163366"/>
            <a:ext cx="1698980" cy="169898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0163076" y="7934743"/>
            <a:ext cx="864254" cy="0"/>
          </a:xfrm>
          <a:prstGeom prst="line">
            <a:avLst/>
          </a:prstGeom>
          <a:ln w="38100" cap="flat">
            <a:solidFill>
              <a:srgbClr val="034383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1464807" y="7312283"/>
            <a:ext cx="5471586" cy="1518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409" lvl="1" indent="-314704" algn="l">
              <a:lnSpc>
                <a:spcPts val="4081"/>
              </a:lnSpc>
              <a:buFont typeface="Arial"/>
              <a:buChar char="•"/>
            </a:pPr>
            <a:r>
              <a:rPr lang="en-US" sz="2915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Language-agnos</a:t>
            </a:r>
            <a:r>
              <a:rPr lang="en-US" sz="2915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tic generation flow</a:t>
            </a:r>
          </a:p>
          <a:p>
            <a:pPr algn="l">
              <a:lnSpc>
                <a:spcPts val="4081"/>
              </a:lnSpc>
            </a:pPr>
            <a:endParaRPr lang="en-US" sz="2915" u="none" strike="noStrike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Freeform 18"/>
          <p:cNvSpPr/>
          <p:nvPr/>
        </p:nvSpPr>
        <p:spPr>
          <a:xfrm rot="-5400000" flipV="1">
            <a:off x="12814394" y="6970349"/>
            <a:ext cx="6157558" cy="6157558"/>
          </a:xfrm>
          <a:custGeom>
            <a:avLst/>
            <a:gdLst/>
            <a:ahLst/>
            <a:cxnLst/>
            <a:rect l="l" t="t" r="r" b="b"/>
            <a:pathLst>
              <a:path w="6157558" h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1464807" y="3687168"/>
            <a:ext cx="5584333" cy="102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2381" lvl="1" indent="-321190" algn="l">
              <a:lnSpc>
                <a:spcPts val="4165"/>
              </a:lnSpc>
              <a:buFont typeface="Arial"/>
              <a:buChar char="•"/>
            </a:pPr>
            <a:r>
              <a:rPr lang="en-US" sz="2975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Gen</a:t>
            </a:r>
            <a:r>
              <a:rPr lang="en-US" sz="2975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erate code components per language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8390475" y="5291183"/>
            <a:ext cx="1376011" cy="137601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72717" y="3542937"/>
            <a:ext cx="5532617" cy="1005930"/>
            <a:chOff x="0" y="0"/>
            <a:chExt cx="7376822" cy="134124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76822" cy="1341240"/>
            </a:xfrm>
            <a:custGeom>
              <a:avLst/>
              <a:gdLst/>
              <a:ahLst/>
              <a:cxnLst/>
              <a:rect l="l" t="t" r="r" b="b"/>
              <a:pathLst>
                <a:path w="7376822" h="1341240">
                  <a:moveTo>
                    <a:pt x="0" y="0"/>
                  </a:moveTo>
                  <a:lnTo>
                    <a:pt x="7376822" y="0"/>
                  </a:lnTo>
                  <a:lnTo>
                    <a:pt x="7376822" y="1341240"/>
                  </a:lnTo>
                  <a:lnTo>
                    <a:pt x="0" y="1341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596565" y="182784"/>
              <a:ext cx="6183692" cy="8899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5604"/>
                </a:lnSpc>
                <a:spcBef>
                  <a:spcPct val="0"/>
                </a:spcBef>
              </a:pPr>
              <a:r>
                <a:rPr lang="en-US" sz="4003" b="1">
                  <a:solidFill>
                    <a:srgbClr val="0D1D2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Factory Pattern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072717" y="7241479"/>
            <a:ext cx="5532617" cy="1005930"/>
            <a:chOff x="0" y="0"/>
            <a:chExt cx="7376822" cy="134124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376822" cy="1341240"/>
            </a:xfrm>
            <a:custGeom>
              <a:avLst/>
              <a:gdLst/>
              <a:ahLst/>
              <a:cxnLst/>
              <a:rect l="l" t="t" r="r" b="b"/>
              <a:pathLst>
                <a:path w="7376822" h="1341240">
                  <a:moveTo>
                    <a:pt x="0" y="0"/>
                  </a:moveTo>
                  <a:lnTo>
                    <a:pt x="7376822" y="0"/>
                  </a:lnTo>
                  <a:lnTo>
                    <a:pt x="7376822" y="1341240"/>
                  </a:lnTo>
                  <a:lnTo>
                    <a:pt x="0" y="1341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596565" y="182784"/>
              <a:ext cx="6183692" cy="8899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5604"/>
                </a:lnSpc>
                <a:spcBef>
                  <a:spcPct val="0"/>
                </a:spcBef>
              </a:pPr>
              <a:r>
                <a:rPr lang="en-US" sz="4003" b="1">
                  <a:solidFill>
                    <a:srgbClr val="0D1D2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Template Pattern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8228991" y="7799868"/>
            <a:ext cx="1698980" cy="387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5"/>
              </a:lnSpc>
              <a:spcBef>
                <a:spcPct val="0"/>
              </a:spcBef>
            </a:pPr>
            <a:r>
              <a:rPr lang="en-US" sz="235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behavioral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655138" y="543782"/>
            <a:ext cx="7015877" cy="57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984" b="1">
                <a:solidFill>
                  <a:srgbClr val="4294CE"/>
                </a:solidFill>
                <a:latin typeface="Ubuntu Bold"/>
                <a:ea typeface="Ubuntu Bold"/>
                <a:cs typeface="Ubuntu Bold"/>
                <a:sym typeface="Ubuntu Bold"/>
              </a:rPr>
              <a:t>CODE GENERATOR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64867" y="-699889"/>
            <a:ext cx="16931738" cy="1533898"/>
            <a:chOff x="0" y="0"/>
            <a:chExt cx="4459388" cy="403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59388" cy="403990"/>
            </a:xfrm>
            <a:custGeom>
              <a:avLst/>
              <a:gdLst/>
              <a:ahLst/>
              <a:cxnLst/>
              <a:rect l="l" t="t" r="r" b="b"/>
              <a:pathLst>
                <a:path w="4459388" h="403990">
                  <a:moveTo>
                    <a:pt x="0" y="0"/>
                  </a:moveTo>
                  <a:lnTo>
                    <a:pt x="4459388" y="0"/>
                  </a:lnTo>
                  <a:lnTo>
                    <a:pt x="4459388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59388" cy="442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-5015057" y="4582096"/>
            <a:ext cx="10698089" cy="1533898"/>
            <a:chOff x="0" y="0"/>
            <a:chExt cx="2817604" cy="4039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7604" cy="403990"/>
            </a:xfrm>
            <a:custGeom>
              <a:avLst/>
              <a:gdLst/>
              <a:ahLst/>
              <a:cxnLst/>
              <a:rect l="l" t="t" r="r" b="b"/>
              <a:pathLst>
                <a:path w="2817604" h="403990">
                  <a:moveTo>
                    <a:pt x="0" y="0"/>
                  </a:moveTo>
                  <a:lnTo>
                    <a:pt x="2817604" y="0"/>
                  </a:lnTo>
                  <a:lnTo>
                    <a:pt x="2817604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17604" cy="442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292368" y="916908"/>
            <a:ext cx="13966932" cy="9309578"/>
          </a:xfrm>
          <a:custGeom>
            <a:avLst/>
            <a:gdLst/>
            <a:ahLst/>
            <a:cxnLst/>
            <a:rect l="l" t="t" r="r" b="b"/>
            <a:pathLst>
              <a:path w="13966932" h="9309578">
                <a:moveTo>
                  <a:pt x="0" y="0"/>
                </a:moveTo>
                <a:lnTo>
                  <a:pt x="13966932" y="0"/>
                </a:lnTo>
                <a:lnTo>
                  <a:pt x="13966932" y="9309578"/>
                </a:lnTo>
                <a:lnTo>
                  <a:pt x="0" y="9309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04" t="-4688" r="-2058" b="-398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47625" y="-16348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610829" y="-32417"/>
            <a:ext cx="15702433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TESTING MODULE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60505" y="1231405"/>
            <a:ext cx="13766990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DATABASE DESIGN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69887" y="-1193305"/>
            <a:ext cx="4364942" cy="2386610"/>
            <a:chOff x="0" y="0"/>
            <a:chExt cx="1149614" cy="6285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49614" cy="628572"/>
            </a:xfrm>
            <a:custGeom>
              <a:avLst/>
              <a:gdLst/>
              <a:ahLst/>
              <a:cxnLst/>
              <a:rect l="l" t="t" r="r" b="b"/>
              <a:pathLst>
                <a:path w="1149614" h="628572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5400000" flipV="1">
            <a:off x="-1247163" y="-160646"/>
            <a:ext cx="4962244" cy="4962244"/>
          </a:xfrm>
          <a:custGeom>
            <a:avLst/>
            <a:gdLst/>
            <a:ahLst/>
            <a:cxnLst/>
            <a:rect l="l" t="t" r="r" b="b"/>
            <a:pathLst>
              <a:path w="4962244" h="4962244">
                <a:moveTo>
                  <a:pt x="0" y="4962244"/>
                </a:moveTo>
                <a:lnTo>
                  <a:pt x="4962244" y="4962244"/>
                </a:lnTo>
                <a:lnTo>
                  <a:pt x="4962244" y="0"/>
                </a:lnTo>
                <a:lnTo>
                  <a:pt x="0" y="0"/>
                </a:lnTo>
                <a:lnTo>
                  <a:pt x="0" y="4962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2739092" y="-1291235"/>
            <a:ext cx="4364942" cy="2386610"/>
            <a:chOff x="0" y="0"/>
            <a:chExt cx="1149614" cy="6285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49614" cy="628572"/>
            </a:xfrm>
            <a:custGeom>
              <a:avLst/>
              <a:gdLst/>
              <a:ahLst/>
              <a:cxnLst/>
              <a:rect l="l" t="t" r="r" b="b"/>
              <a:pathLst>
                <a:path w="1149614" h="628572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3403832" y="3285309"/>
            <a:ext cx="5384336" cy="5972991"/>
            <a:chOff x="0" y="0"/>
            <a:chExt cx="2180105" cy="24184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80105" cy="2418450"/>
            </a:xfrm>
            <a:custGeom>
              <a:avLst/>
              <a:gdLst/>
              <a:ahLst/>
              <a:cxnLst/>
              <a:rect l="l" t="t" r="r" b="b"/>
              <a:pathLst>
                <a:path w="2180105" h="2418450">
                  <a:moveTo>
                    <a:pt x="0" y="0"/>
                  </a:moveTo>
                  <a:lnTo>
                    <a:pt x="2180105" y="0"/>
                  </a:lnTo>
                  <a:lnTo>
                    <a:pt x="2180105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180105" cy="2456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10800000">
            <a:off x="3945566" y="2887542"/>
            <a:ext cx="4329029" cy="1217249"/>
            <a:chOff x="0" y="0"/>
            <a:chExt cx="1752814" cy="49286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52814" cy="492861"/>
            </a:xfrm>
            <a:custGeom>
              <a:avLst/>
              <a:gdLst/>
              <a:ahLst/>
              <a:cxnLst/>
              <a:rect l="l" t="t" r="r" b="b"/>
              <a:pathLst>
                <a:path w="1752814" h="492861">
                  <a:moveTo>
                    <a:pt x="0" y="0"/>
                  </a:moveTo>
                  <a:lnTo>
                    <a:pt x="1752814" y="0"/>
                  </a:lnTo>
                  <a:lnTo>
                    <a:pt x="1752814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752814" cy="530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048000" y="3154218"/>
            <a:ext cx="6096000" cy="73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TEST PLANS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973725" y="4224051"/>
            <a:ext cx="4300869" cy="478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plan_id: Uniqu</a:t>
            </a:r>
            <a:r>
              <a:rPr lang="en-US" sz="23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 plan ID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project_name: Related project name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scope: Test coverage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features_tested: Tested features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features_untested: Untested features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prepared_by: Author of plan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created_at: Creation timestamp</a:t>
            </a:r>
          </a:p>
        </p:txBody>
      </p:sp>
      <p:grpSp>
        <p:nvGrpSpPr>
          <p:cNvPr id="18" name="Group 18"/>
          <p:cNvGrpSpPr/>
          <p:nvPr/>
        </p:nvGrpSpPr>
        <p:grpSpPr>
          <a:xfrm rot="-10800000">
            <a:off x="9485752" y="3266925"/>
            <a:ext cx="5384336" cy="5972991"/>
            <a:chOff x="0" y="0"/>
            <a:chExt cx="2180105" cy="24184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180105" cy="2418450"/>
            </a:xfrm>
            <a:custGeom>
              <a:avLst/>
              <a:gdLst/>
              <a:ahLst/>
              <a:cxnLst/>
              <a:rect l="l" t="t" r="r" b="b"/>
              <a:pathLst>
                <a:path w="2180105" h="2418450">
                  <a:moveTo>
                    <a:pt x="0" y="0"/>
                  </a:moveTo>
                  <a:lnTo>
                    <a:pt x="2180105" y="0"/>
                  </a:lnTo>
                  <a:lnTo>
                    <a:pt x="2180105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180105" cy="2456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10800000">
            <a:off x="10013406" y="2887542"/>
            <a:ext cx="4329029" cy="1217249"/>
            <a:chOff x="0" y="0"/>
            <a:chExt cx="1752814" cy="49286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752814" cy="492861"/>
            </a:xfrm>
            <a:custGeom>
              <a:avLst/>
              <a:gdLst/>
              <a:ahLst/>
              <a:cxnLst/>
              <a:rect l="l" t="t" r="r" b="b"/>
              <a:pathLst>
                <a:path w="1752814" h="492861">
                  <a:moveTo>
                    <a:pt x="0" y="0"/>
                  </a:moveTo>
                  <a:lnTo>
                    <a:pt x="1752814" y="0"/>
                  </a:lnTo>
                  <a:lnTo>
                    <a:pt x="1752814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752814" cy="530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9144000" y="3135834"/>
            <a:ext cx="6096000" cy="73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BUG REPORT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041566" y="4271861"/>
            <a:ext cx="4300869" cy="4668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bug_id: Uniqu</a:t>
            </a:r>
            <a:r>
              <a:rPr lang="en-US" sz="2199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 bug ID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description: Bug details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severity: Bug severity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priority: Bug priority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steps_to_reproduce: Reproduction steps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expected_result: Ideal output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actual_result: Observed output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status: Bug status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assigned_to: Assigned person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693699" y="433954"/>
            <a:ext cx="7015877" cy="57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984" b="1">
                <a:solidFill>
                  <a:srgbClr val="4294CE"/>
                </a:solidFill>
                <a:latin typeface="Ubuntu Bold"/>
                <a:ea typeface="Ubuntu Bold"/>
                <a:cs typeface="Ubuntu Bold"/>
                <a:sym typeface="Ubuntu Bold"/>
              </a:rPr>
              <a:t>TESTING MODULE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1607" y="1568116"/>
            <a:ext cx="15584786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DESIGN PATTERN</a:t>
            </a:r>
          </a:p>
        </p:txBody>
      </p:sp>
      <p:sp>
        <p:nvSpPr>
          <p:cNvPr id="3" name="Freeform 3"/>
          <p:cNvSpPr/>
          <p:nvPr/>
        </p:nvSpPr>
        <p:spPr>
          <a:xfrm rot="-5400000" flipH="1">
            <a:off x="-835100" y="-864327"/>
            <a:ext cx="6157558" cy="6157558"/>
          </a:xfrm>
          <a:custGeom>
            <a:avLst/>
            <a:gdLst/>
            <a:ahLst/>
            <a:cxnLst/>
            <a:rect l="l" t="t" r="r" b="b"/>
            <a:pathLst>
              <a:path w="6157558" h="6157558">
                <a:moveTo>
                  <a:pt x="6157558" y="0"/>
                </a:moveTo>
                <a:lnTo>
                  <a:pt x="0" y="0"/>
                </a:lnTo>
                <a:lnTo>
                  <a:pt x="0" y="6157557"/>
                </a:lnTo>
                <a:lnTo>
                  <a:pt x="6157558" y="6157557"/>
                </a:lnTo>
                <a:lnTo>
                  <a:pt x="61575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0163076" y="5960138"/>
            <a:ext cx="864254" cy="0"/>
          </a:xfrm>
          <a:prstGeom prst="line">
            <a:avLst/>
          </a:prstGeom>
          <a:ln w="38100" cap="flat">
            <a:solidFill>
              <a:srgbClr val="034383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H="1">
            <a:off x="9095657" y="4548867"/>
            <a:ext cx="0" cy="864254"/>
          </a:xfrm>
          <a:prstGeom prst="line">
            <a:avLst/>
          </a:prstGeom>
          <a:ln w="47625" cap="flat">
            <a:solidFill>
              <a:srgbClr val="03438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228991" y="3096030"/>
            <a:ext cx="1698980" cy="169898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9095657" y="6562826"/>
            <a:ext cx="0" cy="864254"/>
          </a:xfrm>
          <a:prstGeom prst="line">
            <a:avLst/>
          </a:prstGeom>
          <a:ln w="47625" cap="flat">
            <a:solidFill>
              <a:srgbClr val="03438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8228991" y="5129698"/>
            <a:ext cx="1698980" cy="169898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94C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228991" y="7163366"/>
            <a:ext cx="1698980" cy="169898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 rot="-5400000" flipV="1">
            <a:off x="12814394" y="6970349"/>
            <a:ext cx="6157558" cy="6157558"/>
          </a:xfrm>
          <a:custGeom>
            <a:avLst/>
            <a:gdLst/>
            <a:ahLst/>
            <a:cxnLst/>
            <a:rect l="l" t="t" r="r" b="b"/>
            <a:pathLst>
              <a:path w="6157558" h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1674967" y="4912075"/>
            <a:ext cx="5584333" cy="2077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2381" lvl="1" indent="-321190" algn="l">
              <a:lnSpc>
                <a:spcPts val="4165"/>
              </a:lnSpc>
              <a:buFont typeface="Arial"/>
              <a:buChar char="•"/>
            </a:pPr>
            <a:r>
              <a:rPr lang="en-US" sz="2975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Sw</a:t>
            </a:r>
            <a:r>
              <a:rPr lang="en-US" sz="2975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ap test types (unit, functional)</a:t>
            </a:r>
          </a:p>
          <a:p>
            <a:pPr marL="642381" lvl="1" indent="-321190" algn="l">
              <a:lnSpc>
                <a:spcPts val="4165"/>
              </a:lnSpc>
              <a:buFont typeface="Arial"/>
              <a:buChar char="•"/>
            </a:pPr>
            <a:r>
              <a:rPr lang="en-US" sz="2975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Notify UI of test result changes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884632" y="5413121"/>
            <a:ext cx="5532617" cy="1005930"/>
            <a:chOff x="0" y="0"/>
            <a:chExt cx="7376822" cy="13412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376822" cy="1341240"/>
            </a:xfrm>
            <a:custGeom>
              <a:avLst/>
              <a:gdLst/>
              <a:ahLst/>
              <a:cxnLst/>
              <a:rect l="l" t="t" r="r" b="b"/>
              <a:pathLst>
                <a:path w="7376822" h="1341240">
                  <a:moveTo>
                    <a:pt x="0" y="0"/>
                  </a:moveTo>
                  <a:lnTo>
                    <a:pt x="7376822" y="0"/>
                  </a:lnTo>
                  <a:lnTo>
                    <a:pt x="7376822" y="1341240"/>
                  </a:lnTo>
                  <a:lnTo>
                    <a:pt x="0" y="1341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596565" y="182784"/>
              <a:ext cx="6183692" cy="8899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5604"/>
                </a:lnSpc>
                <a:spcBef>
                  <a:spcPct val="0"/>
                </a:spcBef>
              </a:pPr>
              <a:r>
                <a:rPr lang="en-US" sz="4003" b="1">
                  <a:solidFill>
                    <a:srgbClr val="0D1D2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Strategy Pattern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7157910" y="419957"/>
            <a:ext cx="7015877" cy="57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984" b="1">
                <a:solidFill>
                  <a:srgbClr val="4294CE"/>
                </a:solidFill>
                <a:latin typeface="Ubuntu Bold"/>
                <a:ea typeface="Ubuntu Bold"/>
                <a:cs typeface="Ubuntu Bold"/>
                <a:sym typeface="Ubuntu Bold"/>
              </a:rPr>
              <a:t>TESTING MODULE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8438117" y="7360642"/>
            <a:ext cx="1280728" cy="128072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94C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444198" y="3315570"/>
            <a:ext cx="1280728" cy="128072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94C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8228991" y="5766200"/>
            <a:ext cx="1698980" cy="38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5"/>
              </a:lnSpc>
              <a:spcBef>
                <a:spcPct val="0"/>
              </a:spcBef>
            </a:pPr>
            <a:r>
              <a:rPr lang="en-US" sz="2254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behavioral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64867" y="-699889"/>
            <a:ext cx="16931738" cy="1533898"/>
            <a:chOff x="0" y="0"/>
            <a:chExt cx="4459388" cy="403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59388" cy="403990"/>
            </a:xfrm>
            <a:custGeom>
              <a:avLst/>
              <a:gdLst/>
              <a:ahLst/>
              <a:cxnLst/>
              <a:rect l="l" t="t" r="r" b="b"/>
              <a:pathLst>
                <a:path w="4459388" h="403990">
                  <a:moveTo>
                    <a:pt x="0" y="0"/>
                  </a:moveTo>
                  <a:lnTo>
                    <a:pt x="4459388" y="0"/>
                  </a:lnTo>
                  <a:lnTo>
                    <a:pt x="4459388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59388" cy="442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-5015057" y="4582096"/>
            <a:ext cx="10698089" cy="1533898"/>
            <a:chOff x="0" y="0"/>
            <a:chExt cx="2817604" cy="4039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7604" cy="403990"/>
            </a:xfrm>
            <a:custGeom>
              <a:avLst/>
              <a:gdLst/>
              <a:ahLst/>
              <a:cxnLst/>
              <a:rect l="l" t="t" r="r" b="b"/>
              <a:pathLst>
                <a:path w="2817604" h="403990">
                  <a:moveTo>
                    <a:pt x="0" y="0"/>
                  </a:moveTo>
                  <a:lnTo>
                    <a:pt x="2817604" y="0"/>
                  </a:lnTo>
                  <a:lnTo>
                    <a:pt x="2817604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17604" cy="442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764867" y="834009"/>
            <a:ext cx="14257473" cy="9618053"/>
          </a:xfrm>
          <a:custGeom>
            <a:avLst/>
            <a:gdLst/>
            <a:ahLst/>
            <a:cxnLst/>
            <a:rect l="l" t="t" r="r" b="b"/>
            <a:pathLst>
              <a:path w="14257473" h="9618053">
                <a:moveTo>
                  <a:pt x="0" y="0"/>
                </a:moveTo>
                <a:lnTo>
                  <a:pt x="14257473" y="0"/>
                </a:lnTo>
                <a:lnTo>
                  <a:pt x="14257473" y="9618052"/>
                </a:lnTo>
                <a:lnTo>
                  <a:pt x="0" y="9618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5" t="-293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47625" y="-16348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610829" y="-32417"/>
            <a:ext cx="15702433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MAINTENANCE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60505" y="1066800"/>
            <a:ext cx="13766990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DATABASE DESIGN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69887" y="-1193305"/>
            <a:ext cx="4364942" cy="2386610"/>
            <a:chOff x="0" y="0"/>
            <a:chExt cx="1149614" cy="6285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49614" cy="628572"/>
            </a:xfrm>
            <a:custGeom>
              <a:avLst/>
              <a:gdLst/>
              <a:ahLst/>
              <a:cxnLst/>
              <a:rect l="l" t="t" r="r" b="b"/>
              <a:pathLst>
                <a:path w="1149614" h="628572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39092" y="-1291235"/>
            <a:ext cx="4364942" cy="2386610"/>
            <a:chOff x="0" y="0"/>
            <a:chExt cx="1149614" cy="6285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49614" cy="628572"/>
            </a:xfrm>
            <a:custGeom>
              <a:avLst/>
              <a:gdLst/>
              <a:ahLst/>
              <a:cxnLst/>
              <a:rect l="l" t="t" r="r" b="b"/>
              <a:pathLst>
                <a:path w="1149614" h="628572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14572919" y="-160646"/>
            <a:ext cx="4962244" cy="4962244"/>
          </a:xfrm>
          <a:custGeom>
            <a:avLst/>
            <a:gdLst/>
            <a:ahLst/>
            <a:cxnLst/>
            <a:rect l="l" t="t" r="r" b="b"/>
            <a:pathLst>
              <a:path w="4962244" h="4962244">
                <a:moveTo>
                  <a:pt x="0" y="0"/>
                </a:moveTo>
                <a:lnTo>
                  <a:pt x="4962244" y="0"/>
                </a:lnTo>
                <a:lnTo>
                  <a:pt x="4962244" y="4962244"/>
                </a:lnTo>
                <a:lnTo>
                  <a:pt x="0" y="496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 rot="-10800000">
            <a:off x="4638612" y="2720102"/>
            <a:ext cx="4572000" cy="5972991"/>
            <a:chOff x="0" y="0"/>
            <a:chExt cx="1851192" cy="24184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51192" cy="2418450"/>
            </a:xfrm>
            <a:custGeom>
              <a:avLst/>
              <a:gdLst/>
              <a:ahLst/>
              <a:cxnLst/>
              <a:rect l="l" t="t" r="r" b="b"/>
              <a:pathLst>
                <a:path w="1851192" h="2418450">
                  <a:moveTo>
                    <a:pt x="0" y="0"/>
                  </a:moveTo>
                  <a:lnTo>
                    <a:pt x="1851192" y="0"/>
                  </a:lnTo>
                  <a:lnTo>
                    <a:pt x="1851192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851192" cy="2456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10800000">
            <a:off x="5077037" y="2322335"/>
            <a:ext cx="3959632" cy="1217249"/>
            <a:chOff x="0" y="0"/>
            <a:chExt cx="1603246" cy="49286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03246" cy="492861"/>
            </a:xfrm>
            <a:custGeom>
              <a:avLst/>
              <a:gdLst/>
              <a:ahLst/>
              <a:cxnLst/>
              <a:rect l="l" t="t" r="r" b="b"/>
              <a:pathLst>
                <a:path w="1603246" h="492861">
                  <a:moveTo>
                    <a:pt x="0" y="0"/>
                  </a:moveTo>
                  <a:lnTo>
                    <a:pt x="1603246" y="0"/>
                  </a:lnTo>
                  <a:lnTo>
                    <a:pt x="1603246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603246" cy="530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358904" y="2422324"/>
            <a:ext cx="3395898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DIAGRAM ELEMENTS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040880" y="3901534"/>
            <a:ext cx="3933875" cy="310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4" lvl="1" indent="-237492" algn="l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2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ement_id: Unique element ID</a:t>
            </a:r>
          </a:p>
          <a:p>
            <a:pPr marL="474984" lvl="1" indent="-237492" algn="l">
              <a:lnSpc>
                <a:spcPts val="3080"/>
              </a:lnSpc>
              <a:buFont typeface="Arial"/>
              <a:buChar char="•"/>
            </a:pPr>
            <a:r>
              <a:rPr lang="en-US" sz="22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project_id: Related project ID</a:t>
            </a:r>
          </a:p>
          <a:p>
            <a:pPr marL="474984" lvl="1" indent="-237492" algn="l">
              <a:lnSpc>
                <a:spcPts val="3080"/>
              </a:lnSpc>
              <a:buFont typeface="Arial"/>
              <a:buChar char="•"/>
            </a:pPr>
            <a:r>
              <a:rPr lang="en-US" sz="22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element_type: Type of element</a:t>
            </a:r>
          </a:p>
          <a:p>
            <a:pPr marL="474984" lvl="1" indent="-237492" algn="l">
              <a:lnSpc>
                <a:spcPts val="3080"/>
              </a:lnSpc>
              <a:buFont typeface="Arial"/>
              <a:buChar char="•"/>
            </a:pPr>
            <a:r>
              <a:rPr lang="en-US" sz="22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position: UI position</a:t>
            </a:r>
          </a:p>
          <a:p>
            <a:pPr marL="474984" lvl="1" indent="-237492" algn="l">
              <a:lnSpc>
                <a:spcPts val="3080"/>
              </a:lnSpc>
              <a:buFont typeface="Arial"/>
              <a:buChar char="•"/>
            </a:pPr>
            <a:r>
              <a:rPr lang="en-US" sz="22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created_at: Creation time</a:t>
            </a:r>
          </a:p>
        </p:txBody>
      </p:sp>
      <p:sp>
        <p:nvSpPr>
          <p:cNvPr id="18" name="Freeform 18"/>
          <p:cNvSpPr/>
          <p:nvPr/>
        </p:nvSpPr>
        <p:spPr>
          <a:xfrm rot="5400000" flipV="1">
            <a:off x="-1580563" y="-160646"/>
            <a:ext cx="4962244" cy="4962244"/>
          </a:xfrm>
          <a:custGeom>
            <a:avLst/>
            <a:gdLst/>
            <a:ahLst/>
            <a:cxnLst/>
            <a:rect l="l" t="t" r="r" b="b"/>
            <a:pathLst>
              <a:path w="4962244" h="4962244">
                <a:moveTo>
                  <a:pt x="0" y="4962244"/>
                </a:moveTo>
                <a:lnTo>
                  <a:pt x="4962243" y="4962244"/>
                </a:lnTo>
                <a:lnTo>
                  <a:pt x="4962243" y="0"/>
                </a:lnTo>
                <a:lnTo>
                  <a:pt x="0" y="0"/>
                </a:lnTo>
                <a:lnTo>
                  <a:pt x="0" y="4962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 rot="-10800000">
            <a:off x="0" y="2718243"/>
            <a:ext cx="4524912" cy="5972991"/>
            <a:chOff x="0" y="0"/>
            <a:chExt cx="1832126" cy="241845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832126" cy="2418450"/>
            </a:xfrm>
            <a:custGeom>
              <a:avLst/>
              <a:gdLst/>
              <a:ahLst/>
              <a:cxnLst/>
              <a:rect l="l" t="t" r="r" b="b"/>
              <a:pathLst>
                <a:path w="1832126" h="2418450">
                  <a:moveTo>
                    <a:pt x="0" y="0"/>
                  </a:moveTo>
                  <a:lnTo>
                    <a:pt x="1832126" y="0"/>
                  </a:lnTo>
                  <a:lnTo>
                    <a:pt x="1832126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832126" cy="2456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10800000">
            <a:off x="185944" y="2322335"/>
            <a:ext cx="3959632" cy="1217249"/>
            <a:chOff x="0" y="0"/>
            <a:chExt cx="1603246" cy="49286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603246" cy="492861"/>
            </a:xfrm>
            <a:custGeom>
              <a:avLst/>
              <a:gdLst/>
              <a:ahLst/>
              <a:cxnLst/>
              <a:rect l="l" t="t" r="r" b="b"/>
              <a:pathLst>
                <a:path w="1603246" h="492861">
                  <a:moveTo>
                    <a:pt x="0" y="0"/>
                  </a:moveTo>
                  <a:lnTo>
                    <a:pt x="1603246" y="0"/>
                  </a:lnTo>
                  <a:lnTo>
                    <a:pt x="1603246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603246" cy="530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-534947" y="2577627"/>
            <a:ext cx="5575827" cy="551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PROJECTS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11701" y="4022725"/>
            <a:ext cx="3933875" cy="437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project_id: Unique project ID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name: Project name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owner_id: Project creator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created_at: Creation time</a:t>
            </a:r>
          </a:p>
          <a:p>
            <a:pPr marL="539753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updated_at: Last update time</a:t>
            </a:r>
          </a:p>
          <a:p>
            <a:pPr algn="l">
              <a:lnSpc>
                <a:spcPts val="3500"/>
              </a:lnSpc>
            </a:pPr>
            <a:endParaRPr lang="en-US" sz="2500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" name="Group 27"/>
          <p:cNvGrpSpPr/>
          <p:nvPr/>
        </p:nvGrpSpPr>
        <p:grpSpPr>
          <a:xfrm rot="-10800000">
            <a:off x="9354817" y="2720102"/>
            <a:ext cx="4572000" cy="5972991"/>
            <a:chOff x="0" y="0"/>
            <a:chExt cx="1851192" cy="24184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851192" cy="2418450"/>
            </a:xfrm>
            <a:custGeom>
              <a:avLst/>
              <a:gdLst/>
              <a:ahLst/>
              <a:cxnLst/>
              <a:rect l="l" t="t" r="r" b="b"/>
              <a:pathLst>
                <a:path w="1851192" h="2418450">
                  <a:moveTo>
                    <a:pt x="0" y="0"/>
                  </a:moveTo>
                  <a:lnTo>
                    <a:pt x="1851192" y="0"/>
                  </a:lnTo>
                  <a:lnTo>
                    <a:pt x="1851192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851192" cy="2456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-10800000">
            <a:off x="9497435" y="2322335"/>
            <a:ext cx="3959632" cy="1217249"/>
            <a:chOff x="0" y="0"/>
            <a:chExt cx="1603246" cy="49286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603246" cy="492861"/>
            </a:xfrm>
            <a:custGeom>
              <a:avLst/>
              <a:gdLst/>
              <a:ahLst/>
              <a:cxnLst/>
              <a:rect l="l" t="t" r="r" b="b"/>
              <a:pathLst>
                <a:path w="1603246" h="492861">
                  <a:moveTo>
                    <a:pt x="0" y="0"/>
                  </a:moveTo>
                  <a:lnTo>
                    <a:pt x="1603246" y="0"/>
                  </a:lnTo>
                  <a:lnTo>
                    <a:pt x="1603246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4294C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1603246" cy="530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9227908" y="2382319"/>
            <a:ext cx="4498686" cy="111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sz="3900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VERSION CONTROL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433378" y="3637373"/>
            <a:ext cx="4282622" cy="5006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3" lvl="1" indent="-259082" algn="l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-US" sz="24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ersion_id: Unique version ID</a:t>
            </a:r>
          </a:p>
          <a:p>
            <a:pPr marL="518163" lvl="1" indent="-259082" algn="l">
              <a:lnSpc>
                <a:spcPts val="3360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project_id: Related project ID</a:t>
            </a:r>
          </a:p>
          <a:p>
            <a:pPr marL="518163" lvl="1" indent="-259082" algn="l">
              <a:lnSpc>
                <a:spcPts val="3360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element_id: Related element ID</a:t>
            </a:r>
          </a:p>
          <a:p>
            <a:pPr marL="518163" lvl="1" indent="-259082" algn="l">
              <a:lnSpc>
                <a:spcPts val="3360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version_number: Version label</a:t>
            </a:r>
          </a:p>
          <a:p>
            <a:pPr marL="518163" lvl="1" indent="-259082" algn="l">
              <a:lnSpc>
                <a:spcPts val="3360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created_at: Version time</a:t>
            </a:r>
          </a:p>
          <a:p>
            <a:pPr marL="518163" lvl="1" indent="-259082" algn="l">
              <a:lnSpc>
                <a:spcPts val="3360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created_by: Creator user ID</a:t>
            </a:r>
          </a:p>
          <a:p>
            <a:pPr algn="l">
              <a:lnSpc>
                <a:spcPts val="3360"/>
              </a:lnSpc>
            </a:pPr>
            <a:endParaRPr lang="en-US" sz="2400" u="none" strike="noStrike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5" name="Group 35"/>
          <p:cNvGrpSpPr/>
          <p:nvPr/>
        </p:nvGrpSpPr>
        <p:grpSpPr>
          <a:xfrm rot="-10800000">
            <a:off x="13982874" y="2720102"/>
            <a:ext cx="4305126" cy="5972991"/>
            <a:chOff x="0" y="0"/>
            <a:chExt cx="1743136" cy="241845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743135" cy="2418450"/>
            </a:xfrm>
            <a:custGeom>
              <a:avLst/>
              <a:gdLst/>
              <a:ahLst/>
              <a:cxnLst/>
              <a:rect l="l" t="t" r="r" b="b"/>
              <a:pathLst>
                <a:path w="1743135" h="2418450">
                  <a:moveTo>
                    <a:pt x="0" y="0"/>
                  </a:moveTo>
                  <a:lnTo>
                    <a:pt x="1743135" y="0"/>
                  </a:lnTo>
                  <a:lnTo>
                    <a:pt x="1743135" y="2418450"/>
                  </a:lnTo>
                  <a:lnTo>
                    <a:pt x="0" y="241845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743136" cy="2456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 rot="-10800000">
            <a:off x="14389174" y="2322335"/>
            <a:ext cx="3246771" cy="1217249"/>
            <a:chOff x="0" y="0"/>
            <a:chExt cx="1314610" cy="49286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314610" cy="492861"/>
            </a:xfrm>
            <a:custGeom>
              <a:avLst/>
              <a:gdLst/>
              <a:ahLst/>
              <a:cxnLst/>
              <a:rect l="l" t="t" r="r" b="b"/>
              <a:pathLst>
                <a:path w="1314610" h="492861">
                  <a:moveTo>
                    <a:pt x="0" y="0"/>
                  </a:moveTo>
                  <a:lnTo>
                    <a:pt x="1314610" y="0"/>
                  </a:lnTo>
                  <a:lnTo>
                    <a:pt x="1314610" y="492861"/>
                  </a:lnTo>
                  <a:lnTo>
                    <a:pt x="0" y="492861"/>
                  </a:lnTo>
                  <a:close/>
                </a:path>
              </a:pathLst>
            </a:custGeom>
            <a:solidFill>
              <a:srgbClr val="2E5A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1314610" cy="530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3716000" y="2672242"/>
            <a:ext cx="4572000" cy="457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NOTIFICATIONS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4260792" y="4041775"/>
            <a:ext cx="3533406" cy="2715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4" lvl="1" indent="-237492" algn="l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notificati</a:t>
            </a:r>
            <a:r>
              <a:rPr lang="en-US" sz="22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on_id: Unique notification ID</a:t>
            </a:r>
          </a:p>
          <a:p>
            <a:pPr marL="474984" lvl="1" indent="-237492" algn="l">
              <a:lnSpc>
                <a:spcPts val="3080"/>
              </a:lnSpc>
              <a:buFont typeface="Arial"/>
              <a:buChar char="•"/>
            </a:pPr>
            <a:r>
              <a:rPr lang="en-US" sz="22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user_id: Recipient user ID</a:t>
            </a:r>
          </a:p>
          <a:p>
            <a:pPr marL="474984" lvl="1" indent="-237492" algn="l">
              <a:lnSpc>
                <a:spcPts val="3080"/>
              </a:lnSpc>
              <a:buFont typeface="Arial"/>
              <a:buChar char="•"/>
            </a:pPr>
            <a:r>
              <a:rPr lang="en-US" sz="2200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created_at: Notification time</a:t>
            </a:r>
          </a:p>
          <a:p>
            <a:pPr algn="l">
              <a:lnSpc>
                <a:spcPts val="3080"/>
              </a:lnSpc>
            </a:pPr>
            <a:endParaRPr lang="en-US" sz="2200" u="none" strike="noStrike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700123" y="452042"/>
            <a:ext cx="7015877" cy="57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984" b="1">
                <a:solidFill>
                  <a:srgbClr val="4294CE"/>
                </a:solidFill>
                <a:latin typeface="Ubuntu Bold"/>
                <a:ea typeface="Ubuntu Bold"/>
                <a:cs typeface="Ubuntu Bold"/>
                <a:sym typeface="Ubuntu Bold"/>
              </a:rPr>
              <a:t>MAINTENANCE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0694" y="-166154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7897177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285690" y="670452"/>
            <a:ext cx="6064231" cy="1370341"/>
            <a:chOff x="0" y="0"/>
            <a:chExt cx="1597164" cy="3609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118015" y="-699889"/>
            <a:ext cx="9626215" cy="1370341"/>
            <a:chOff x="0" y="0"/>
            <a:chExt cx="2535300" cy="3609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041045" y="2783930"/>
            <a:ext cx="7035864" cy="949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INTRODUCTION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07644" y="3944081"/>
            <a:ext cx="7035864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b="1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CASE (Computer Aided Software Engineering) Tool</a:t>
            </a:r>
          </a:p>
          <a:p>
            <a:pPr marL="1511295" lvl="2" indent="-503765" algn="l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Requirement Analyzer</a:t>
            </a:r>
          </a:p>
          <a:p>
            <a:pPr marL="1511295" lvl="2" indent="-503765" algn="l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Diagramming Engine</a:t>
            </a:r>
          </a:p>
          <a:p>
            <a:pPr marL="1511295" lvl="2" indent="-503765" algn="l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Code Generator</a:t>
            </a:r>
          </a:p>
          <a:p>
            <a:pPr marL="1511295" lvl="2" indent="-503765" algn="l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</a:p>
          <a:p>
            <a:pPr marL="1511295" lvl="2" indent="-503765" algn="l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Maintenance</a:t>
            </a:r>
          </a:p>
        </p:txBody>
      </p:sp>
      <p:sp>
        <p:nvSpPr>
          <p:cNvPr id="18" name="Freeform 18"/>
          <p:cNvSpPr/>
          <p:nvPr/>
        </p:nvSpPr>
        <p:spPr>
          <a:xfrm>
            <a:off x="1935745" y="2566883"/>
            <a:ext cx="5679323" cy="5679323"/>
          </a:xfrm>
          <a:custGeom>
            <a:avLst/>
            <a:gdLst/>
            <a:ahLst/>
            <a:cxnLst/>
            <a:rect l="l" t="t" r="r" b="b"/>
            <a:pathLst>
              <a:path w="5679323" h="5679323">
                <a:moveTo>
                  <a:pt x="0" y="0"/>
                </a:moveTo>
                <a:lnTo>
                  <a:pt x="5679323" y="0"/>
                </a:lnTo>
                <a:lnTo>
                  <a:pt x="5679323" y="5679324"/>
                </a:lnTo>
                <a:lnTo>
                  <a:pt x="0" y="56793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1607" y="1568116"/>
            <a:ext cx="15584786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DESIGN PATTERN</a:t>
            </a:r>
          </a:p>
        </p:txBody>
      </p:sp>
      <p:sp>
        <p:nvSpPr>
          <p:cNvPr id="3" name="Freeform 3"/>
          <p:cNvSpPr/>
          <p:nvPr/>
        </p:nvSpPr>
        <p:spPr>
          <a:xfrm rot="-5400000" flipH="1">
            <a:off x="-835100" y="-864327"/>
            <a:ext cx="6157558" cy="6157558"/>
          </a:xfrm>
          <a:custGeom>
            <a:avLst/>
            <a:gdLst/>
            <a:ahLst/>
            <a:cxnLst/>
            <a:rect l="l" t="t" r="r" b="b"/>
            <a:pathLst>
              <a:path w="6157558" h="6157558">
                <a:moveTo>
                  <a:pt x="6157558" y="0"/>
                </a:moveTo>
                <a:lnTo>
                  <a:pt x="0" y="0"/>
                </a:lnTo>
                <a:lnTo>
                  <a:pt x="0" y="6157557"/>
                </a:lnTo>
                <a:lnTo>
                  <a:pt x="6157558" y="6157557"/>
                </a:lnTo>
                <a:lnTo>
                  <a:pt x="61575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0163076" y="3945520"/>
            <a:ext cx="864254" cy="0"/>
          </a:xfrm>
          <a:prstGeom prst="line">
            <a:avLst/>
          </a:prstGeom>
          <a:ln w="38100" cap="flat">
            <a:solidFill>
              <a:srgbClr val="034383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H="1">
            <a:off x="9095657" y="4548867"/>
            <a:ext cx="0" cy="864254"/>
          </a:xfrm>
          <a:prstGeom prst="line">
            <a:avLst/>
          </a:prstGeom>
          <a:ln w="47625" cap="flat">
            <a:solidFill>
              <a:srgbClr val="03438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228991" y="3096030"/>
            <a:ext cx="1698980" cy="169898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 b="1">
                  <a:solidFill>
                    <a:srgbClr val="EFEFE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creational</a:t>
              </a:r>
            </a:p>
          </p:txBody>
        </p:sp>
      </p:grpSp>
      <p:sp>
        <p:nvSpPr>
          <p:cNvPr id="9" name="AutoShape 9"/>
          <p:cNvSpPr/>
          <p:nvPr/>
        </p:nvSpPr>
        <p:spPr>
          <a:xfrm flipH="1">
            <a:off x="9095657" y="6562826"/>
            <a:ext cx="0" cy="864254"/>
          </a:xfrm>
          <a:prstGeom prst="line">
            <a:avLst/>
          </a:prstGeom>
          <a:ln w="47625" cap="flat">
            <a:solidFill>
              <a:srgbClr val="03438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8228991" y="5129698"/>
            <a:ext cx="1698980" cy="169898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94C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228991" y="7163366"/>
            <a:ext cx="1698980" cy="169898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0163076" y="7934743"/>
            <a:ext cx="864254" cy="0"/>
          </a:xfrm>
          <a:prstGeom prst="line">
            <a:avLst/>
          </a:prstGeom>
          <a:ln w="38100" cap="flat">
            <a:solidFill>
              <a:srgbClr val="034383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1437994" y="7313017"/>
            <a:ext cx="5471586" cy="1002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9409" lvl="1" indent="-314704" algn="l">
              <a:lnSpc>
                <a:spcPts val="4081"/>
              </a:lnSpc>
              <a:buFont typeface="Arial"/>
              <a:buChar char="•"/>
            </a:pPr>
            <a:r>
              <a:rPr lang="en-US" sz="2915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915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able undo/redo of design/code changes</a:t>
            </a:r>
          </a:p>
        </p:txBody>
      </p:sp>
      <p:sp>
        <p:nvSpPr>
          <p:cNvPr id="18" name="Freeform 18"/>
          <p:cNvSpPr/>
          <p:nvPr/>
        </p:nvSpPr>
        <p:spPr>
          <a:xfrm rot="-5400000" flipV="1">
            <a:off x="12814394" y="6970349"/>
            <a:ext cx="6157558" cy="6157558"/>
          </a:xfrm>
          <a:custGeom>
            <a:avLst/>
            <a:gdLst/>
            <a:ahLst/>
            <a:cxnLst/>
            <a:rect l="l" t="t" r="r" b="b"/>
            <a:pathLst>
              <a:path w="6157558" h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1464807" y="3502664"/>
            <a:ext cx="5584333" cy="102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2381" lvl="1" indent="-321190" algn="l">
              <a:lnSpc>
                <a:spcPts val="4165"/>
              </a:lnSpc>
              <a:buFont typeface="Arial"/>
              <a:buChar char="•"/>
            </a:pPr>
            <a:r>
              <a:rPr lang="en-US" sz="2975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-US" sz="2975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rategy Pattern</a:t>
            </a:r>
          </a:p>
          <a:p>
            <a:pPr algn="l">
              <a:lnSpc>
                <a:spcPts val="4165"/>
              </a:lnSpc>
            </a:pPr>
            <a:endParaRPr lang="en-US" sz="2975" u="none" strike="noStrike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2072717" y="7241479"/>
            <a:ext cx="5532617" cy="1005930"/>
          </a:xfrm>
          <a:custGeom>
            <a:avLst/>
            <a:gdLst/>
            <a:ahLst/>
            <a:cxnLst/>
            <a:rect l="l" t="t" r="r" b="b"/>
            <a:pathLst>
              <a:path w="5532617" h="1005930">
                <a:moveTo>
                  <a:pt x="0" y="0"/>
                </a:moveTo>
                <a:lnTo>
                  <a:pt x="5532617" y="0"/>
                </a:lnTo>
                <a:lnTo>
                  <a:pt x="5532617" y="1005931"/>
                </a:lnTo>
                <a:lnTo>
                  <a:pt x="0" y="10059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8390475" y="5291183"/>
            <a:ext cx="1376011" cy="137601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5804" tIns="45804" rIns="45804" bIns="45804" rtlCol="0" anchor="ctr"/>
            <a:lstStyle/>
            <a:p>
              <a:pPr algn="ctr">
                <a:lnSpc>
                  <a:spcPts val="489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072717" y="3542937"/>
            <a:ext cx="5532617" cy="1005930"/>
            <a:chOff x="0" y="0"/>
            <a:chExt cx="7376822" cy="134124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376822" cy="1341240"/>
            </a:xfrm>
            <a:custGeom>
              <a:avLst/>
              <a:gdLst/>
              <a:ahLst/>
              <a:cxnLst/>
              <a:rect l="l" t="t" r="r" b="b"/>
              <a:pathLst>
                <a:path w="7376822" h="1341240">
                  <a:moveTo>
                    <a:pt x="0" y="0"/>
                  </a:moveTo>
                  <a:lnTo>
                    <a:pt x="7376822" y="0"/>
                  </a:lnTo>
                  <a:lnTo>
                    <a:pt x="7376822" y="1341240"/>
                  </a:lnTo>
                  <a:lnTo>
                    <a:pt x="0" y="1341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596565" y="182784"/>
              <a:ext cx="6183692" cy="8899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5604"/>
                </a:lnSpc>
                <a:spcBef>
                  <a:spcPct val="0"/>
                </a:spcBef>
              </a:pPr>
              <a:r>
                <a:rPr lang="en-US" sz="4003" b="1">
                  <a:solidFill>
                    <a:srgbClr val="0D1D29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Singleton Pattern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520141" y="7357136"/>
            <a:ext cx="4637769" cy="68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604"/>
              </a:lnSpc>
              <a:spcBef>
                <a:spcPct val="0"/>
              </a:spcBef>
            </a:pPr>
            <a:r>
              <a:rPr lang="en-US" sz="4003" b="1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Comand Pattern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228991" y="7799868"/>
            <a:ext cx="1698980" cy="387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5"/>
              </a:lnSpc>
              <a:spcBef>
                <a:spcPct val="0"/>
              </a:spcBef>
            </a:pPr>
            <a:r>
              <a:rPr lang="en-US" sz="235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behavioral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157910" y="419957"/>
            <a:ext cx="7015877" cy="57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984" b="1">
                <a:solidFill>
                  <a:srgbClr val="4294CE"/>
                </a:solidFill>
                <a:latin typeface="Ubuntu Bold"/>
                <a:ea typeface="Ubuntu Bold"/>
                <a:cs typeface="Ubuntu Bold"/>
                <a:sym typeface="Ubuntu Bold"/>
              </a:rPr>
              <a:t>MAINTENANCE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395689"/>
            <a:ext cx="15584786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REFRENCE CITATIONS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800100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776574"/>
            <a:ext cx="11080782" cy="5800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6566" lvl="1" indent="-258283" algn="just">
              <a:lnSpc>
                <a:spcPts val="3349"/>
              </a:lnSpc>
              <a:buFont typeface="Arial"/>
              <a:buChar char="•"/>
            </a:pPr>
            <a:r>
              <a:rPr lang="en-US" sz="2392" u="sng">
                <a:solidFill>
                  <a:srgbClr val="0D2D74"/>
                </a:solidFill>
                <a:latin typeface="Poppins"/>
                <a:ea typeface="Poppins"/>
                <a:cs typeface="Poppins"/>
                <a:sym typeface="Poppins"/>
                <a:hlinkClick r:id="rId4" tooltip="https://d2u1z1lopyfwlx.cloudfront.net/thumbnails/924ae65a-4f26-5b31-8604-b9e7efb89066/e1552eaa-b7d1-56e6-a296-59dbf0e1db7d.jpghttps:/www.tutorialspoint.com/software_architecture_design/introduction.htmhttps:/www.geeksforgeeks.org/software-design-patterns/https:/www.visual-paradigm.com/https:/www.tutorialspoint.com/mvc_framework/mvc_framework_introduction.htmhttps:/d2u1z1lopyfwlx.cloudfront.net/thumbnails/924ae65a-4f26-5b31-8604-b9e7efb89066/e1552eaa-b7d1-56e6-a296-59dbf0e1db7d.jpghttps:/algomaster.io/learn/lldhttps:/refactoring.guru/design-patterns"/>
              </a:rPr>
              <a:t>https://d2u1z1lopyfwlx.cloudfront.net/thumbnails/924ae65a-4f26-5b31-8604-b9e7efb89066/e1552eaa-b7d1-56e6-a296-59dbf0e1db7d.jpg</a:t>
            </a:r>
          </a:p>
          <a:p>
            <a:pPr marL="516566" lvl="1" indent="-258283" algn="just">
              <a:lnSpc>
                <a:spcPts val="3349"/>
              </a:lnSpc>
              <a:buFont typeface="Arial"/>
              <a:buChar char="•"/>
            </a:pPr>
            <a:r>
              <a:rPr lang="en-US" sz="2392" u="sng">
                <a:solidFill>
                  <a:srgbClr val="0D2D74"/>
                </a:solidFill>
                <a:latin typeface="Poppins"/>
                <a:ea typeface="Poppins"/>
                <a:cs typeface="Poppins"/>
                <a:sym typeface="Poppins"/>
                <a:hlinkClick r:id="rId4" tooltip="https://d2u1z1lopyfwlx.cloudfront.net/thumbnails/924ae65a-4f26-5b31-8604-b9e7efb89066/e1552eaa-b7d1-56e6-a296-59dbf0e1db7d.jpghttps:/www.tutorialspoint.com/software_architecture_design/introduction.htmhttps:/www.geeksforgeeks.org/software-design-patterns/https:/www.visual-paradigm.com/https:/www.tutorialspoint.com/mvc_framework/mvc_framework_introduction.htmhttps:/d2u1z1lopyfwlx.cloudfront.net/thumbnails/924ae65a-4f26-5b31-8604-b9e7efb89066/e1552eaa-b7d1-56e6-a296-59dbf0e1db7d.jpghttps:/algomaster.io/learn/lldhttps:/refactoring.guru/design-patterns"/>
              </a:rPr>
              <a:t>https://www.tutorialspoint.com/software_architecture_design/introduction.htm</a:t>
            </a:r>
          </a:p>
          <a:p>
            <a:pPr marL="516566" lvl="1" indent="-258283" algn="just">
              <a:lnSpc>
                <a:spcPts val="3349"/>
              </a:lnSpc>
              <a:buFont typeface="Arial"/>
              <a:buChar char="•"/>
            </a:pPr>
            <a:r>
              <a:rPr lang="en-US" sz="2392" u="sng">
                <a:solidFill>
                  <a:srgbClr val="0D2D74"/>
                </a:solidFill>
                <a:latin typeface="Poppins"/>
                <a:ea typeface="Poppins"/>
                <a:cs typeface="Poppins"/>
                <a:sym typeface="Poppins"/>
                <a:hlinkClick r:id="rId4" tooltip="https://d2u1z1lopyfwlx.cloudfront.net/thumbnails/924ae65a-4f26-5b31-8604-b9e7efb89066/e1552eaa-b7d1-56e6-a296-59dbf0e1db7d.jpghttps:/www.tutorialspoint.com/software_architecture_design/introduction.htmhttps:/www.geeksforgeeks.org/software-design-patterns/https:/www.visual-paradigm.com/https:/www.tutorialspoint.com/mvc_framework/mvc_framework_introduction.htmhttps:/d2u1z1lopyfwlx.cloudfront.net/thumbnails/924ae65a-4f26-5b31-8604-b9e7efb89066/e1552eaa-b7d1-56e6-a296-59dbf0e1db7d.jpghttps:/algomaster.io/learn/lldhttps:/refactoring.guru/design-patterns"/>
              </a:rPr>
              <a:t>https://www.geeksforgeeks.org/software-design-patterns/</a:t>
            </a:r>
          </a:p>
          <a:p>
            <a:pPr marL="516566" lvl="1" indent="-258283" algn="just">
              <a:lnSpc>
                <a:spcPts val="3349"/>
              </a:lnSpc>
              <a:buFont typeface="Arial"/>
              <a:buChar char="•"/>
            </a:pPr>
            <a:r>
              <a:rPr lang="en-US" sz="2392" u="sng">
                <a:solidFill>
                  <a:srgbClr val="0D2D74"/>
                </a:solidFill>
                <a:latin typeface="Poppins"/>
                <a:ea typeface="Poppins"/>
                <a:cs typeface="Poppins"/>
                <a:sym typeface="Poppins"/>
                <a:hlinkClick r:id="rId4" tooltip="https://d2u1z1lopyfwlx.cloudfront.net/thumbnails/924ae65a-4f26-5b31-8604-b9e7efb89066/e1552eaa-b7d1-56e6-a296-59dbf0e1db7d.jpghttps:/www.tutorialspoint.com/software_architecture_design/introduction.htmhttps:/www.geeksforgeeks.org/software-design-patterns/https:/www.visual-paradigm.com/https:/www.tutorialspoint.com/mvc_framework/mvc_framework_introduction.htmhttps:/d2u1z1lopyfwlx.cloudfront.net/thumbnails/924ae65a-4f26-5b31-8604-b9e7efb89066/e1552eaa-b7d1-56e6-a296-59dbf0e1db7d.jpghttps:/algomaster.io/learn/lldhttps:/refactoring.guru/design-patterns"/>
              </a:rPr>
              <a:t>https://www.visual-paradigm.com/</a:t>
            </a:r>
          </a:p>
          <a:p>
            <a:pPr marL="516566" lvl="1" indent="-258283" algn="just">
              <a:lnSpc>
                <a:spcPts val="3349"/>
              </a:lnSpc>
              <a:buFont typeface="Arial"/>
              <a:buChar char="•"/>
            </a:pPr>
            <a:r>
              <a:rPr lang="en-US" sz="2392" u="sng">
                <a:solidFill>
                  <a:srgbClr val="0D2D74"/>
                </a:solidFill>
                <a:latin typeface="Poppins"/>
                <a:ea typeface="Poppins"/>
                <a:cs typeface="Poppins"/>
                <a:sym typeface="Poppins"/>
                <a:hlinkClick r:id="rId4" tooltip="https://d2u1z1lopyfwlx.cloudfront.net/thumbnails/924ae65a-4f26-5b31-8604-b9e7efb89066/e1552eaa-b7d1-56e6-a296-59dbf0e1db7d.jpghttps:/www.tutorialspoint.com/software_architecture_design/introduction.htmhttps:/www.geeksforgeeks.org/software-design-patterns/https:/www.visual-paradigm.com/https:/www.tutorialspoint.com/mvc_framework/mvc_framework_introduction.htmhttps:/d2u1z1lopyfwlx.cloudfront.net/thumbnails/924ae65a-4f26-5b31-8604-b9e7efb89066/e1552eaa-b7d1-56e6-a296-59dbf0e1db7d.jpghttps:/algomaster.io/learn/lldhttps:/refactoring.guru/design-patterns"/>
              </a:rPr>
              <a:t>https://www.tutorialspoint.com/mvc_framework/mvc_framework_introduction.htm</a:t>
            </a:r>
          </a:p>
          <a:p>
            <a:pPr marL="516566" lvl="1" indent="-258283" algn="just">
              <a:lnSpc>
                <a:spcPts val="3349"/>
              </a:lnSpc>
              <a:buFont typeface="Arial"/>
              <a:buChar char="•"/>
            </a:pPr>
            <a:r>
              <a:rPr lang="en-US" sz="2392" u="sng">
                <a:solidFill>
                  <a:srgbClr val="0D2D74"/>
                </a:solidFill>
                <a:latin typeface="Poppins"/>
                <a:ea typeface="Poppins"/>
                <a:cs typeface="Poppins"/>
                <a:sym typeface="Poppins"/>
                <a:hlinkClick r:id="rId4" tooltip="https://d2u1z1lopyfwlx.cloudfront.net/thumbnails/924ae65a-4f26-5b31-8604-b9e7efb89066/e1552eaa-b7d1-56e6-a296-59dbf0e1db7d.jpghttps:/www.tutorialspoint.com/software_architecture_design/introduction.htmhttps:/www.geeksforgeeks.org/software-design-patterns/https:/www.visual-paradigm.com/https:/www.tutorialspoint.com/mvc_framework/mvc_framework_introduction.htmhttps:/d2u1z1lopyfwlx.cloudfront.net/thumbnails/924ae65a-4f26-5b31-8604-b9e7efb89066/e1552eaa-b7d1-56e6-a296-59dbf0e1db7d.jpghttps:/algomaster.io/learn/lldhttps:/refactoring.guru/design-patterns"/>
              </a:rPr>
              <a:t>https://d2u1z1lopyfwlx.cloudfront.net/thumbnails/924ae65a-4f26-5b31-8604-b9e7efb89066/e1552eaa-b7d1-56e6-a296-59dbf0e1db7d.jpg</a:t>
            </a:r>
          </a:p>
          <a:p>
            <a:pPr marL="516566" lvl="1" indent="-258283" algn="just">
              <a:lnSpc>
                <a:spcPts val="3349"/>
              </a:lnSpc>
              <a:buFont typeface="Arial"/>
              <a:buChar char="•"/>
            </a:pPr>
            <a:r>
              <a:rPr lang="en-US" sz="2392" u="sng">
                <a:solidFill>
                  <a:srgbClr val="0D2D74"/>
                </a:solidFill>
                <a:latin typeface="Poppins"/>
                <a:ea typeface="Poppins"/>
                <a:cs typeface="Poppins"/>
                <a:sym typeface="Poppins"/>
                <a:hlinkClick r:id="rId4" tooltip="https://d2u1z1lopyfwlx.cloudfront.net/thumbnails/924ae65a-4f26-5b31-8604-b9e7efb89066/e1552eaa-b7d1-56e6-a296-59dbf0e1db7d.jpghttps:/www.tutorialspoint.com/software_architecture_design/introduction.htmhttps:/www.geeksforgeeks.org/software-design-patterns/https:/www.visual-paradigm.com/https:/www.tutorialspoint.com/mvc_framework/mvc_framework_introduction.htmhttps:/d2u1z1lopyfwlx.cloudfront.net/thumbnails/924ae65a-4f26-5b31-8604-b9e7efb89066/e1552eaa-b7d1-56e6-a296-59dbf0e1db7d.jpghttps:/algomaster.io/learn/lldhttps:/refactoring.guru/design-patterns"/>
              </a:rPr>
              <a:t>https://algomaster.io/learn/lld</a:t>
            </a:r>
          </a:p>
          <a:p>
            <a:pPr marL="516566" lvl="1" indent="-258283" algn="just">
              <a:lnSpc>
                <a:spcPts val="3349"/>
              </a:lnSpc>
              <a:buFont typeface="Arial"/>
              <a:buChar char="•"/>
            </a:pPr>
            <a:r>
              <a:rPr lang="en-US" sz="2392" u="sng">
                <a:solidFill>
                  <a:srgbClr val="0D2D74"/>
                </a:solidFill>
                <a:latin typeface="Poppins"/>
                <a:ea typeface="Poppins"/>
                <a:cs typeface="Poppins"/>
                <a:sym typeface="Poppins"/>
                <a:hlinkClick r:id="rId4" tooltip="https://d2u1z1lopyfwlx.cloudfront.net/thumbnails/924ae65a-4f26-5b31-8604-b9e7efb89066/e1552eaa-b7d1-56e6-a296-59dbf0e1db7d.jpghttps:/www.tutorialspoint.com/software_architecture_design/introduction.htmhttps:/www.geeksforgeeks.org/software-design-patterns/https:/www.visual-paradigm.com/https:/www.tutorialspoint.com/mvc_framework/mvc_framework_introduction.htmhttps:/d2u1z1lopyfwlx.cloudfront.net/thumbnails/924ae65a-4f26-5b31-8604-b9e7efb89066/e1552eaa-b7d1-56e6-a296-59dbf0e1db7d.jpghttps:/algomaster.io/learn/lldhttps:/refactoring.guru/design-patterns"/>
              </a:rPr>
              <a:t>https://refactoring.guru/design-patterns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31070"/>
            <a:ext cx="9873830" cy="11243492"/>
          </a:xfrm>
          <a:custGeom>
            <a:avLst/>
            <a:gdLst/>
            <a:ahLst/>
            <a:cxnLst/>
            <a:rect l="l" t="t" r="r" b="b"/>
            <a:pathLst>
              <a:path w="9873830" h="11243492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8414170" y="0"/>
            <a:ext cx="9873830" cy="11243492"/>
          </a:xfrm>
          <a:custGeom>
            <a:avLst/>
            <a:gdLst/>
            <a:ahLst/>
            <a:cxnLst/>
            <a:rect l="l" t="t" r="r" b="b"/>
            <a:pathLst>
              <a:path w="9873830" h="11243492">
                <a:moveTo>
                  <a:pt x="9873830" y="11243492"/>
                </a:moveTo>
                <a:lnTo>
                  <a:pt x="0" y="11243492"/>
                </a:lnTo>
                <a:lnTo>
                  <a:pt x="0" y="0"/>
                </a:lnTo>
                <a:lnTo>
                  <a:pt x="9873830" y="0"/>
                </a:lnTo>
                <a:lnTo>
                  <a:pt x="9873830" y="112434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182694" y="4305179"/>
            <a:ext cx="11922611" cy="1752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31"/>
              </a:lnSpc>
            </a:pPr>
            <a:r>
              <a:rPr lang="en-US" sz="12028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>
            <a:off x="8032103" y="1797496"/>
            <a:ext cx="2223793" cy="2223793"/>
          </a:xfrm>
          <a:custGeom>
            <a:avLst/>
            <a:gdLst/>
            <a:ahLst/>
            <a:cxnLst/>
            <a:rect l="l" t="t" r="r" b="b"/>
            <a:pathLst>
              <a:path w="2223793" h="2223793">
                <a:moveTo>
                  <a:pt x="0" y="0"/>
                </a:moveTo>
                <a:lnTo>
                  <a:pt x="2223794" y="0"/>
                </a:lnTo>
                <a:lnTo>
                  <a:pt x="2223794" y="2223794"/>
                </a:lnTo>
                <a:lnTo>
                  <a:pt x="0" y="22237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0694" y="-166154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7897177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285690" y="670452"/>
            <a:ext cx="6064231" cy="1370341"/>
            <a:chOff x="0" y="0"/>
            <a:chExt cx="1597164" cy="3609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118015" y="-699889"/>
            <a:ext cx="9626215" cy="1370341"/>
            <a:chOff x="0" y="0"/>
            <a:chExt cx="2535300" cy="3609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983852" y="2309567"/>
            <a:ext cx="6182424" cy="5936640"/>
          </a:xfrm>
          <a:custGeom>
            <a:avLst/>
            <a:gdLst/>
            <a:ahLst/>
            <a:cxnLst/>
            <a:rect l="l" t="t" r="r" b="b"/>
            <a:pathLst>
              <a:path w="6182424" h="5936640">
                <a:moveTo>
                  <a:pt x="0" y="0"/>
                </a:moveTo>
                <a:lnTo>
                  <a:pt x="6182425" y="0"/>
                </a:lnTo>
                <a:lnTo>
                  <a:pt x="6182425" y="5936640"/>
                </a:lnTo>
                <a:lnTo>
                  <a:pt x="0" y="5936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8766284" y="2040793"/>
            <a:ext cx="8472052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 dirty="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HIGH LEVEL DESIGN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766284" y="3251161"/>
            <a:ext cx="7848600" cy="5350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System Overview</a:t>
            </a:r>
          </a:p>
          <a:p>
            <a:pPr marL="1104900" lvl="2" indent="-323850">
              <a:lnSpc>
                <a:spcPts val="4200"/>
              </a:lnSpc>
              <a:buFont typeface="Arial"/>
              <a:buChar char="•"/>
            </a:pPr>
            <a:r>
              <a:rPr lang="en-US" sz="2400" dirty="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Model: Core logic, processing, code generation</a:t>
            </a:r>
          </a:p>
          <a:p>
            <a:pPr marL="1104900" lvl="2" indent="-323850">
              <a:lnSpc>
                <a:spcPts val="4200"/>
              </a:lnSpc>
              <a:buFont typeface="Arial"/>
              <a:buChar char="•"/>
            </a:pPr>
            <a:r>
              <a:rPr lang="en-US" sz="2400" dirty="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View: User interface</a:t>
            </a:r>
          </a:p>
          <a:p>
            <a:pPr marL="1104900" lvl="2" indent="-323850">
              <a:lnSpc>
                <a:spcPts val="4200"/>
              </a:lnSpc>
              <a:buFont typeface="Arial"/>
              <a:buChar char="•"/>
            </a:pPr>
            <a:r>
              <a:rPr lang="en-US" sz="2400" dirty="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Controller: Handles input, routing</a:t>
            </a:r>
            <a:endParaRPr lang="en-US" sz="2400" dirty="0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Rationale of Selecting MVC</a:t>
            </a:r>
          </a:p>
          <a:p>
            <a:pPr marL="1104900" lvl="2" indent="-323850" algn="just">
              <a:lnSpc>
                <a:spcPts val="4200"/>
              </a:lnSpc>
              <a:buFont typeface="Arial"/>
              <a:buChar char="•"/>
            </a:pPr>
            <a:r>
              <a:rPr lang="en-US" sz="2400" dirty="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Scalable and modularity</a:t>
            </a:r>
          </a:p>
          <a:p>
            <a:pPr marL="1104900" lvl="2" indent="-323850" algn="just">
              <a:lnSpc>
                <a:spcPts val="4200"/>
              </a:lnSpc>
              <a:buFont typeface="Arial"/>
              <a:buChar char="•"/>
            </a:pPr>
            <a:r>
              <a:rPr lang="en-US" sz="2400" dirty="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Clean separation </a:t>
            </a:r>
          </a:p>
          <a:p>
            <a:pPr marL="1104900" lvl="2" indent="-323850" algn="just">
              <a:lnSpc>
                <a:spcPts val="4200"/>
              </a:lnSpc>
              <a:buFont typeface="Arial"/>
              <a:buChar char="•"/>
            </a:pPr>
            <a:r>
              <a:rPr lang="en-US" sz="2400" dirty="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Reusable</a:t>
            </a:r>
          </a:p>
          <a:p>
            <a:pPr marL="1104900" lvl="2" indent="-323850" algn="just">
              <a:lnSpc>
                <a:spcPts val="4200"/>
              </a:lnSpc>
              <a:buFont typeface="Arial"/>
              <a:buChar char="•"/>
            </a:pPr>
            <a:endParaRPr lang="en-US" sz="3000" b="1" dirty="0">
              <a:solidFill>
                <a:srgbClr val="0D1D29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72985" y="79494"/>
            <a:ext cx="15584786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MODULE DESCRIPTION</a:t>
            </a:r>
          </a:p>
        </p:txBody>
      </p:sp>
      <p:grpSp>
        <p:nvGrpSpPr>
          <p:cNvPr id="3" name="Group 3"/>
          <p:cNvGrpSpPr/>
          <p:nvPr/>
        </p:nvGrpSpPr>
        <p:grpSpPr>
          <a:xfrm rot="-9581706">
            <a:off x="2451622" y="1663385"/>
            <a:ext cx="695540" cy="605371"/>
            <a:chOff x="0" y="0"/>
            <a:chExt cx="472688" cy="4114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2688" cy="411409"/>
            </a:xfrm>
            <a:custGeom>
              <a:avLst/>
              <a:gdLst/>
              <a:ahLst/>
              <a:cxnLst/>
              <a:rect l="l" t="t" r="r" b="b"/>
              <a:pathLst>
                <a:path w="472688" h="411409">
                  <a:moveTo>
                    <a:pt x="0" y="0"/>
                  </a:moveTo>
                  <a:lnTo>
                    <a:pt x="472688" y="0"/>
                  </a:lnTo>
                  <a:lnTo>
                    <a:pt x="472688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4F3F0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72688" cy="449509"/>
            </a:xfrm>
            <a:prstGeom prst="rect">
              <a:avLst/>
            </a:prstGeom>
          </p:spPr>
          <p:txBody>
            <a:bodyPr lIns="31446" tIns="31446" rIns="31446" bIns="31446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2537207" y="1393487"/>
            <a:ext cx="8811599" cy="1868344"/>
            <a:chOff x="0" y="0"/>
            <a:chExt cx="5988350" cy="12697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88350" cy="1269724"/>
            </a:xfrm>
            <a:custGeom>
              <a:avLst/>
              <a:gdLst/>
              <a:ahLst/>
              <a:cxnLst/>
              <a:rect l="l" t="t" r="r" b="b"/>
              <a:pathLst>
                <a:path w="5988350" h="1269724">
                  <a:moveTo>
                    <a:pt x="0" y="0"/>
                  </a:moveTo>
                  <a:lnTo>
                    <a:pt x="5988350" y="0"/>
                  </a:lnTo>
                  <a:lnTo>
                    <a:pt x="5988350" y="1269724"/>
                  </a:lnTo>
                  <a:lnTo>
                    <a:pt x="0" y="126972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988350" cy="1307824"/>
            </a:xfrm>
            <a:prstGeom prst="rect">
              <a:avLst/>
            </a:prstGeom>
          </p:spPr>
          <p:txBody>
            <a:bodyPr lIns="31446" tIns="31446" rIns="31446" bIns="31446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2362303" y="1524970"/>
            <a:ext cx="5085803" cy="605371"/>
            <a:chOff x="0" y="0"/>
            <a:chExt cx="3456305" cy="4114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456305" cy="411409"/>
            </a:xfrm>
            <a:custGeom>
              <a:avLst/>
              <a:gdLst/>
              <a:ahLst/>
              <a:cxnLst/>
              <a:rect l="l" t="t" r="r" b="b"/>
              <a:pathLst>
                <a:path w="3456305" h="411409">
                  <a:moveTo>
                    <a:pt x="0" y="0"/>
                  </a:moveTo>
                  <a:lnTo>
                    <a:pt x="3456305" y="0"/>
                  </a:lnTo>
                  <a:lnTo>
                    <a:pt x="3456305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456305" cy="449509"/>
            </a:xfrm>
            <a:prstGeom prst="rect">
              <a:avLst/>
            </a:prstGeom>
          </p:spPr>
          <p:txBody>
            <a:bodyPr lIns="31446" tIns="31446" rIns="31446" bIns="31446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84369" y="1615151"/>
            <a:ext cx="4228512" cy="375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41"/>
              </a:lnSpc>
              <a:spcBef>
                <a:spcPct val="0"/>
              </a:spcBef>
            </a:pPr>
            <a:r>
              <a:rPr lang="en-US" sz="2583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REQUIRMENT ANALYZER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06435" y="2128635"/>
            <a:ext cx="8012892" cy="1277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8876" lvl="1" indent="-199438" algn="just">
              <a:lnSpc>
                <a:spcPts val="2586"/>
              </a:lnSpc>
              <a:buFont typeface="Arial"/>
              <a:buChar char="•"/>
            </a:pPr>
            <a:r>
              <a:rPr lang="en-US" sz="184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Captures and validates functional and non-functional requirements.</a:t>
            </a:r>
          </a:p>
          <a:p>
            <a:pPr marL="398876" lvl="1" indent="-199438" algn="just">
              <a:lnSpc>
                <a:spcPts val="2586"/>
              </a:lnSpc>
              <a:buFont typeface="Arial"/>
              <a:buChar char="•"/>
            </a:pPr>
            <a:r>
              <a:rPr lang="en-US" sz="184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Converts user input into a structured format.</a:t>
            </a:r>
          </a:p>
          <a:p>
            <a:pPr marL="398876" lvl="1" indent="-199438" algn="just">
              <a:lnSpc>
                <a:spcPts val="2586"/>
              </a:lnSpc>
              <a:buFont typeface="Arial"/>
              <a:buChar char="•"/>
            </a:pPr>
            <a:r>
              <a:rPr lang="en-US" sz="184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Passes clean data to the diagramming and code modules.</a:t>
            </a:r>
          </a:p>
          <a:p>
            <a:pPr marL="0" lvl="0" indent="0" algn="just">
              <a:lnSpc>
                <a:spcPts val="2586"/>
              </a:lnSpc>
              <a:spcBef>
                <a:spcPct val="0"/>
              </a:spcBef>
            </a:pPr>
            <a:endParaRPr lang="en-US" sz="1847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" name="Group 14"/>
          <p:cNvGrpSpPr/>
          <p:nvPr/>
        </p:nvGrpSpPr>
        <p:grpSpPr>
          <a:xfrm rot="-9581706">
            <a:off x="3588602" y="3533654"/>
            <a:ext cx="691874" cy="609688"/>
            <a:chOff x="0" y="0"/>
            <a:chExt cx="466867" cy="4114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66867" cy="411409"/>
            </a:xfrm>
            <a:custGeom>
              <a:avLst/>
              <a:gdLst/>
              <a:ahLst/>
              <a:cxnLst/>
              <a:rect l="l" t="t" r="r" b="b"/>
              <a:pathLst>
                <a:path w="466867" h="411409">
                  <a:moveTo>
                    <a:pt x="0" y="0"/>
                  </a:moveTo>
                  <a:lnTo>
                    <a:pt x="466867" y="0"/>
                  </a:lnTo>
                  <a:lnTo>
                    <a:pt x="466867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2046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66867" cy="449509"/>
            </a:xfrm>
            <a:prstGeom prst="rect">
              <a:avLst/>
            </a:prstGeom>
          </p:spPr>
          <p:txBody>
            <a:bodyPr lIns="31670" tIns="31670" rIns="31670" bIns="3167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3672943" y="3261832"/>
            <a:ext cx="8791776" cy="1881668"/>
            <a:chOff x="0" y="0"/>
            <a:chExt cx="5932570" cy="126972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932570" cy="1269724"/>
            </a:xfrm>
            <a:custGeom>
              <a:avLst/>
              <a:gdLst/>
              <a:ahLst/>
              <a:cxnLst/>
              <a:rect l="l" t="t" r="r" b="b"/>
              <a:pathLst>
                <a:path w="5932570" h="1269724">
                  <a:moveTo>
                    <a:pt x="0" y="0"/>
                  </a:moveTo>
                  <a:lnTo>
                    <a:pt x="5932570" y="0"/>
                  </a:lnTo>
                  <a:lnTo>
                    <a:pt x="5932570" y="1269724"/>
                  </a:lnTo>
                  <a:lnTo>
                    <a:pt x="0" y="126972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932570" cy="1307824"/>
            </a:xfrm>
            <a:prstGeom prst="rect">
              <a:avLst/>
            </a:prstGeom>
          </p:spPr>
          <p:txBody>
            <a:bodyPr lIns="31670" tIns="31670" rIns="31670" bIns="3167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10800000">
            <a:off x="3498434" y="3394252"/>
            <a:ext cx="5074362" cy="609688"/>
            <a:chOff x="0" y="0"/>
            <a:chExt cx="3424110" cy="41140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424110" cy="411409"/>
            </a:xfrm>
            <a:custGeom>
              <a:avLst/>
              <a:gdLst/>
              <a:ahLst/>
              <a:cxnLst/>
              <a:rect l="l" t="t" r="r" b="b"/>
              <a:pathLst>
                <a:path w="3424110" h="411409">
                  <a:moveTo>
                    <a:pt x="0" y="0"/>
                  </a:moveTo>
                  <a:lnTo>
                    <a:pt x="3424110" y="0"/>
                  </a:lnTo>
                  <a:lnTo>
                    <a:pt x="3424110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4294C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3424110" cy="449509"/>
            </a:xfrm>
            <a:prstGeom prst="rect">
              <a:avLst/>
            </a:prstGeom>
          </p:spPr>
          <p:txBody>
            <a:bodyPr lIns="31670" tIns="31670" rIns="31670" bIns="3167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3759499" y="3445828"/>
            <a:ext cx="4977224" cy="448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72"/>
              </a:lnSpc>
              <a:spcBef>
                <a:spcPct val="0"/>
              </a:spcBef>
            </a:pPr>
            <a:r>
              <a:rPr lang="en-US" sz="3065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DIAGRAMMING ENGINE</a:t>
            </a:r>
          </a:p>
        </p:txBody>
      </p:sp>
      <p:sp>
        <p:nvSpPr>
          <p:cNvPr id="24" name="Freeform 24"/>
          <p:cNvSpPr/>
          <p:nvPr/>
        </p:nvSpPr>
        <p:spPr>
          <a:xfrm>
            <a:off x="-484415" y="659562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flipH="1" flipV="1">
            <a:off x="14657615" y="-42342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26"/>
          <p:cNvGrpSpPr/>
          <p:nvPr/>
        </p:nvGrpSpPr>
        <p:grpSpPr>
          <a:xfrm rot="-9581706">
            <a:off x="4813303" y="5143851"/>
            <a:ext cx="700714" cy="610425"/>
            <a:chOff x="0" y="0"/>
            <a:chExt cx="472262" cy="41140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72262" cy="411409"/>
            </a:xfrm>
            <a:custGeom>
              <a:avLst/>
              <a:gdLst/>
              <a:ahLst/>
              <a:cxnLst/>
              <a:rect l="l" t="t" r="r" b="b"/>
              <a:pathLst>
                <a:path w="472262" h="411409">
                  <a:moveTo>
                    <a:pt x="0" y="0"/>
                  </a:moveTo>
                  <a:lnTo>
                    <a:pt x="472262" y="0"/>
                  </a:lnTo>
                  <a:lnTo>
                    <a:pt x="472262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4F3F0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472262" cy="449509"/>
            </a:xfrm>
            <a:prstGeom prst="rect">
              <a:avLst/>
            </a:prstGeom>
          </p:spPr>
          <p:txBody>
            <a:bodyPr lIns="31708" tIns="31708" rIns="31708" bIns="31708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-10800000">
            <a:off x="4899466" y="4871700"/>
            <a:ext cx="8879098" cy="1883942"/>
            <a:chOff x="0" y="0"/>
            <a:chExt cx="5984263" cy="126972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984263" cy="1269724"/>
            </a:xfrm>
            <a:custGeom>
              <a:avLst/>
              <a:gdLst/>
              <a:ahLst/>
              <a:cxnLst/>
              <a:rect l="l" t="t" r="r" b="b"/>
              <a:pathLst>
                <a:path w="5984263" h="1269724">
                  <a:moveTo>
                    <a:pt x="0" y="0"/>
                  </a:moveTo>
                  <a:lnTo>
                    <a:pt x="5984263" y="0"/>
                  </a:lnTo>
                  <a:lnTo>
                    <a:pt x="5984263" y="1269724"/>
                  </a:lnTo>
                  <a:lnTo>
                    <a:pt x="0" y="126972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5984263" cy="1307824"/>
            </a:xfrm>
            <a:prstGeom prst="rect">
              <a:avLst/>
            </a:prstGeom>
          </p:spPr>
          <p:txBody>
            <a:bodyPr lIns="31708" tIns="31708" rIns="31708" bIns="31708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072689" y="3942724"/>
            <a:ext cx="8228266" cy="1250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2857" lvl="1" indent="-191429" algn="just">
              <a:lnSpc>
                <a:spcPts val="2482"/>
              </a:lnSpc>
              <a:spcBef>
                <a:spcPct val="0"/>
              </a:spcBef>
              <a:buFont typeface="Arial"/>
              <a:buChar char="•"/>
            </a:pPr>
            <a:r>
              <a:rPr lang="en-US" sz="177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Enabl</a:t>
            </a:r>
            <a:r>
              <a:rPr lang="en-US" sz="1773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es users to visually model system architecture (e.g., UML).</a:t>
            </a:r>
          </a:p>
          <a:p>
            <a:pPr marL="404448" lvl="1" indent="-202224" algn="just">
              <a:lnSpc>
                <a:spcPts val="2622"/>
              </a:lnSpc>
              <a:spcBef>
                <a:spcPct val="0"/>
              </a:spcBef>
              <a:buFont typeface="Arial"/>
              <a:buChar char="•"/>
            </a:pPr>
            <a:r>
              <a:rPr lang="en-US" sz="1873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Supports drag-and-drop creation and editing of diagrams.</a:t>
            </a:r>
          </a:p>
          <a:p>
            <a:pPr marL="382857" lvl="1" indent="-191429" algn="just">
              <a:lnSpc>
                <a:spcPts val="2482"/>
              </a:lnSpc>
              <a:spcBef>
                <a:spcPct val="0"/>
              </a:spcBef>
              <a:buFont typeface="Arial"/>
              <a:buChar char="•"/>
            </a:pPr>
            <a:r>
              <a:rPr lang="en-US" sz="1773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Syncs with requirements and aids code generation.</a:t>
            </a:r>
          </a:p>
          <a:p>
            <a:pPr marL="0" lvl="0" indent="0" algn="just">
              <a:lnSpc>
                <a:spcPts val="2482"/>
              </a:lnSpc>
              <a:spcBef>
                <a:spcPct val="0"/>
              </a:spcBef>
            </a:pPr>
            <a:endParaRPr lang="en-US" sz="1773" u="none" strike="noStrike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3" name="Group 33"/>
          <p:cNvGrpSpPr/>
          <p:nvPr/>
        </p:nvGrpSpPr>
        <p:grpSpPr>
          <a:xfrm rot="-10800000">
            <a:off x="4723223" y="5004281"/>
            <a:ext cx="5124762" cy="610425"/>
            <a:chOff x="0" y="0"/>
            <a:chExt cx="3453946" cy="411409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453945" cy="411409"/>
            </a:xfrm>
            <a:custGeom>
              <a:avLst/>
              <a:gdLst/>
              <a:ahLst/>
              <a:cxnLst/>
              <a:rect l="l" t="t" r="r" b="b"/>
              <a:pathLst>
                <a:path w="3453945" h="411409">
                  <a:moveTo>
                    <a:pt x="0" y="0"/>
                  </a:moveTo>
                  <a:lnTo>
                    <a:pt x="3453945" y="0"/>
                  </a:lnTo>
                  <a:lnTo>
                    <a:pt x="3453945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02538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3453946" cy="449509"/>
            </a:xfrm>
            <a:prstGeom prst="rect">
              <a:avLst/>
            </a:prstGeom>
          </p:spPr>
          <p:txBody>
            <a:bodyPr lIns="31708" tIns="31708" rIns="31708" bIns="31708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5250584" y="5115481"/>
            <a:ext cx="3657825" cy="407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83"/>
              </a:lnSpc>
              <a:spcBef>
                <a:spcPct val="0"/>
              </a:spcBef>
            </a:pPr>
            <a:r>
              <a:rPr lang="en-US" sz="2803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CODE GENERATOR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170756" y="5730124"/>
            <a:ext cx="8074273" cy="1240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just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Converts diagrams and structured data into source code.</a:t>
            </a:r>
          </a:p>
          <a:p>
            <a:pPr marL="388620" lvl="1" indent="-194310" algn="just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Uses language-specific templates for consistency.</a:t>
            </a:r>
          </a:p>
          <a:p>
            <a:pPr marL="388620" lvl="1" indent="-194310" algn="just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Automates creation of class skeletons and method stubs.</a:t>
            </a:r>
          </a:p>
          <a:p>
            <a:pPr marL="0" lvl="0" indent="0" algn="just">
              <a:lnSpc>
                <a:spcPts val="2520"/>
              </a:lnSpc>
              <a:spcBef>
                <a:spcPct val="0"/>
              </a:spcBef>
            </a:pPr>
            <a:endParaRPr lang="en-US" sz="1800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8" name="Group 38"/>
          <p:cNvGrpSpPr/>
          <p:nvPr/>
        </p:nvGrpSpPr>
        <p:grpSpPr>
          <a:xfrm rot="-9581706">
            <a:off x="5958993" y="7029734"/>
            <a:ext cx="697019" cy="614778"/>
            <a:chOff x="0" y="0"/>
            <a:chExt cx="466445" cy="411409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66445" cy="411409"/>
            </a:xfrm>
            <a:custGeom>
              <a:avLst/>
              <a:gdLst/>
              <a:ahLst/>
              <a:cxnLst/>
              <a:rect l="l" t="t" r="r" b="b"/>
              <a:pathLst>
                <a:path w="466445" h="411409">
                  <a:moveTo>
                    <a:pt x="0" y="0"/>
                  </a:moveTo>
                  <a:lnTo>
                    <a:pt x="466445" y="0"/>
                  </a:lnTo>
                  <a:lnTo>
                    <a:pt x="466445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20466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466445" cy="449509"/>
            </a:xfrm>
            <a:prstGeom prst="rect">
              <a:avLst/>
            </a:prstGeom>
          </p:spPr>
          <p:txBody>
            <a:bodyPr lIns="31934" tIns="31934" rIns="31934" bIns="31934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 rot="-10800000">
            <a:off x="6043903" y="6755642"/>
            <a:ext cx="8859124" cy="1897378"/>
            <a:chOff x="0" y="0"/>
            <a:chExt cx="5928521" cy="1269724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5928521" cy="1269724"/>
            </a:xfrm>
            <a:custGeom>
              <a:avLst/>
              <a:gdLst/>
              <a:ahLst/>
              <a:cxnLst/>
              <a:rect l="l" t="t" r="r" b="b"/>
              <a:pathLst>
                <a:path w="5928521" h="1269724">
                  <a:moveTo>
                    <a:pt x="0" y="0"/>
                  </a:moveTo>
                  <a:lnTo>
                    <a:pt x="5928521" y="0"/>
                  </a:lnTo>
                  <a:lnTo>
                    <a:pt x="5928521" y="1269724"/>
                  </a:lnTo>
                  <a:lnTo>
                    <a:pt x="0" y="126972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5928521" cy="1307824"/>
            </a:xfrm>
            <a:prstGeom prst="rect">
              <a:avLst/>
            </a:prstGeom>
          </p:spPr>
          <p:txBody>
            <a:bodyPr lIns="31934" tIns="31934" rIns="31934" bIns="31934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 rot="-10800000">
            <a:off x="5868056" y="6889168"/>
            <a:ext cx="5113233" cy="614778"/>
            <a:chOff x="0" y="0"/>
            <a:chExt cx="3421773" cy="411409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3421773" cy="411409"/>
            </a:xfrm>
            <a:custGeom>
              <a:avLst/>
              <a:gdLst/>
              <a:ahLst/>
              <a:cxnLst/>
              <a:rect l="l" t="t" r="r" b="b"/>
              <a:pathLst>
                <a:path w="3421773" h="411409">
                  <a:moveTo>
                    <a:pt x="0" y="0"/>
                  </a:moveTo>
                  <a:lnTo>
                    <a:pt x="3421773" y="0"/>
                  </a:lnTo>
                  <a:lnTo>
                    <a:pt x="3421773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3421773" cy="449509"/>
            </a:xfrm>
            <a:prstGeom prst="rect">
              <a:avLst/>
            </a:prstGeom>
          </p:spPr>
          <p:txBody>
            <a:bodyPr lIns="31934" tIns="31934" rIns="31934" bIns="31934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7285604" y="6984242"/>
            <a:ext cx="5015351" cy="500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32"/>
              </a:lnSpc>
              <a:spcBef>
                <a:spcPct val="0"/>
              </a:spcBef>
            </a:pPr>
            <a:r>
              <a:rPr lang="en-US" sz="3393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TESTING</a:t>
            </a:r>
          </a:p>
        </p:txBody>
      </p:sp>
      <p:grpSp>
        <p:nvGrpSpPr>
          <p:cNvPr id="48" name="Group 48"/>
          <p:cNvGrpSpPr/>
          <p:nvPr/>
        </p:nvGrpSpPr>
        <p:grpSpPr>
          <a:xfrm rot="-9581706">
            <a:off x="7169576" y="8668491"/>
            <a:ext cx="700714" cy="610425"/>
            <a:chOff x="0" y="0"/>
            <a:chExt cx="472262" cy="411409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472262" cy="411409"/>
            </a:xfrm>
            <a:custGeom>
              <a:avLst/>
              <a:gdLst/>
              <a:ahLst/>
              <a:cxnLst/>
              <a:rect l="l" t="t" r="r" b="b"/>
              <a:pathLst>
                <a:path w="472262" h="411409">
                  <a:moveTo>
                    <a:pt x="0" y="0"/>
                  </a:moveTo>
                  <a:lnTo>
                    <a:pt x="472262" y="0"/>
                  </a:lnTo>
                  <a:lnTo>
                    <a:pt x="472262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4F3F0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-38100"/>
              <a:ext cx="472262" cy="449509"/>
            </a:xfrm>
            <a:prstGeom prst="rect">
              <a:avLst/>
            </a:prstGeom>
          </p:spPr>
          <p:txBody>
            <a:bodyPr lIns="31708" tIns="31708" rIns="31708" bIns="31708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6366318" y="7445938"/>
            <a:ext cx="8291297" cy="1323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7645" lvl="1" indent="-203822" algn="just">
              <a:lnSpc>
                <a:spcPts val="2643"/>
              </a:lnSpc>
              <a:spcBef>
                <a:spcPct val="0"/>
              </a:spcBef>
              <a:buFont typeface="Arial"/>
              <a:buChar char="•"/>
            </a:pPr>
            <a:r>
              <a:rPr lang="en-US" sz="1888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Perf</a:t>
            </a:r>
            <a:r>
              <a:rPr lang="en-US" sz="1888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orms unit and functional tests on generated code.</a:t>
            </a:r>
          </a:p>
          <a:p>
            <a:pPr marL="407645" lvl="1" indent="-203822" algn="just">
              <a:lnSpc>
                <a:spcPts val="2643"/>
              </a:lnSpc>
              <a:spcBef>
                <a:spcPct val="0"/>
              </a:spcBef>
              <a:buFont typeface="Arial"/>
              <a:buChar char="•"/>
            </a:pPr>
            <a:r>
              <a:rPr lang="en-US" sz="1888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Displays results and highlights failures for debugging.</a:t>
            </a:r>
          </a:p>
          <a:p>
            <a:pPr marL="407645" lvl="1" indent="-203822" algn="just">
              <a:lnSpc>
                <a:spcPts val="2643"/>
              </a:lnSpc>
              <a:spcBef>
                <a:spcPct val="0"/>
              </a:spcBef>
              <a:buFont typeface="Arial"/>
              <a:buChar char="•"/>
            </a:pPr>
            <a:r>
              <a:rPr lang="en-US" sz="1888" u="none" strike="noStrike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Ensures the generated code meets project expectations.</a:t>
            </a:r>
          </a:p>
          <a:p>
            <a:pPr marL="0" lvl="0" indent="0" algn="just">
              <a:lnSpc>
                <a:spcPts val="2643"/>
              </a:lnSpc>
              <a:spcBef>
                <a:spcPct val="0"/>
              </a:spcBef>
            </a:pPr>
            <a:endParaRPr lang="en-US" sz="1888" u="none" strike="noStrike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2" name="Group 52"/>
          <p:cNvGrpSpPr/>
          <p:nvPr/>
        </p:nvGrpSpPr>
        <p:grpSpPr>
          <a:xfrm rot="-10800000">
            <a:off x="7255739" y="8396340"/>
            <a:ext cx="8879098" cy="1883942"/>
            <a:chOff x="0" y="0"/>
            <a:chExt cx="5984263" cy="1269724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5984263" cy="1269724"/>
            </a:xfrm>
            <a:custGeom>
              <a:avLst/>
              <a:gdLst/>
              <a:ahLst/>
              <a:cxnLst/>
              <a:rect l="l" t="t" r="r" b="b"/>
              <a:pathLst>
                <a:path w="5984263" h="1269724">
                  <a:moveTo>
                    <a:pt x="0" y="0"/>
                  </a:moveTo>
                  <a:lnTo>
                    <a:pt x="5984263" y="0"/>
                  </a:lnTo>
                  <a:lnTo>
                    <a:pt x="5984263" y="1269724"/>
                  </a:lnTo>
                  <a:lnTo>
                    <a:pt x="0" y="126972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5984263" cy="1307824"/>
            </a:xfrm>
            <a:prstGeom prst="rect">
              <a:avLst/>
            </a:prstGeom>
          </p:spPr>
          <p:txBody>
            <a:bodyPr lIns="31708" tIns="31708" rIns="31708" bIns="31708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55" name="Group 55"/>
          <p:cNvGrpSpPr/>
          <p:nvPr/>
        </p:nvGrpSpPr>
        <p:grpSpPr>
          <a:xfrm rot="-10800000">
            <a:off x="7079496" y="8528920"/>
            <a:ext cx="5124762" cy="610425"/>
            <a:chOff x="0" y="0"/>
            <a:chExt cx="3453946" cy="411409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3453945" cy="411409"/>
            </a:xfrm>
            <a:custGeom>
              <a:avLst/>
              <a:gdLst/>
              <a:ahLst/>
              <a:cxnLst/>
              <a:rect l="l" t="t" r="r" b="b"/>
              <a:pathLst>
                <a:path w="3453945" h="411409">
                  <a:moveTo>
                    <a:pt x="0" y="0"/>
                  </a:moveTo>
                  <a:lnTo>
                    <a:pt x="3453945" y="0"/>
                  </a:lnTo>
                  <a:lnTo>
                    <a:pt x="3453945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4294C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0" y="-38100"/>
              <a:ext cx="3453946" cy="449509"/>
            </a:xfrm>
            <a:prstGeom prst="rect">
              <a:avLst/>
            </a:prstGeom>
          </p:spPr>
          <p:txBody>
            <a:bodyPr lIns="31708" tIns="31708" rIns="31708" bIns="31708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8122433" y="8700645"/>
            <a:ext cx="3657825" cy="353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43"/>
              </a:lnSpc>
              <a:spcBef>
                <a:spcPct val="0"/>
              </a:spcBef>
            </a:pPr>
            <a:r>
              <a:rPr lang="en-US" sz="2403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MAINTENANCE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7527030" y="9245239"/>
            <a:ext cx="8074273" cy="128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1666" lvl="1" indent="-200833" algn="just">
              <a:lnSpc>
                <a:spcPts val="2604"/>
              </a:lnSpc>
              <a:buFont typeface="Arial"/>
              <a:buChar char="•"/>
            </a:pPr>
            <a:r>
              <a:rPr lang="en-US" sz="186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Manages version control and tracks changes in diagrams/code.</a:t>
            </a:r>
          </a:p>
          <a:p>
            <a:pPr marL="401666" lvl="1" indent="-200833" algn="just">
              <a:lnSpc>
                <a:spcPts val="2604"/>
              </a:lnSpc>
              <a:buFont typeface="Arial"/>
              <a:buChar char="•"/>
            </a:pPr>
            <a:r>
              <a:rPr lang="en-US" sz="186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Supports refactoring, updates, and design evolution.</a:t>
            </a:r>
          </a:p>
          <a:p>
            <a:pPr marL="401666" lvl="1" indent="-200833" algn="just">
              <a:lnSpc>
                <a:spcPts val="2604"/>
              </a:lnSpc>
              <a:buFont typeface="Arial"/>
              <a:buChar char="•"/>
            </a:pPr>
            <a:r>
              <a:rPr lang="en-US" sz="186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Ensures long-term maintainability of the software project.</a:t>
            </a:r>
          </a:p>
          <a:p>
            <a:pPr marL="0" lvl="0" indent="0" algn="just">
              <a:lnSpc>
                <a:spcPts val="2604"/>
              </a:lnSpc>
              <a:spcBef>
                <a:spcPct val="0"/>
              </a:spcBef>
            </a:pPr>
            <a:endParaRPr lang="en-US" sz="1860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0" name="Group 60"/>
          <p:cNvGrpSpPr/>
          <p:nvPr/>
        </p:nvGrpSpPr>
        <p:grpSpPr>
          <a:xfrm rot="-10800000">
            <a:off x="8400176" y="10280282"/>
            <a:ext cx="8859124" cy="1897378"/>
            <a:chOff x="0" y="0"/>
            <a:chExt cx="5928521" cy="1269724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5928521" cy="1269724"/>
            </a:xfrm>
            <a:custGeom>
              <a:avLst/>
              <a:gdLst/>
              <a:ahLst/>
              <a:cxnLst/>
              <a:rect l="l" t="t" r="r" b="b"/>
              <a:pathLst>
                <a:path w="5928521" h="1269724">
                  <a:moveTo>
                    <a:pt x="0" y="0"/>
                  </a:moveTo>
                  <a:lnTo>
                    <a:pt x="5928521" y="0"/>
                  </a:lnTo>
                  <a:lnTo>
                    <a:pt x="5928521" y="1269724"/>
                  </a:lnTo>
                  <a:lnTo>
                    <a:pt x="0" y="126972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-38100"/>
              <a:ext cx="5928521" cy="1307824"/>
            </a:xfrm>
            <a:prstGeom prst="rect">
              <a:avLst/>
            </a:prstGeom>
          </p:spPr>
          <p:txBody>
            <a:bodyPr lIns="31934" tIns="31934" rIns="31934" bIns="31934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1607" y="944705"/>
            <a:ext cx="15584786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DATA FLOW OVERVIEW</a:t>
            </a:r>
          </a:p>
        </p:txBody>
      </p:sp>
      <p:sp>
        <p:nvSpPr>
          <p:cNvPr id="3" name="Freeform 3"/>
          <p:cNvSpPr/>
          <p:nvPr/>
        </p:nvSpPr>
        <p:spPr>
          <a:xfrm>
            <a:off x="-484415" y="667255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14657615" y="-42342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12435" y="2722667"/>
            <a:ext cx="17227347" cy="6972340"/>
          </a:xfrm>
          <a:custGeom>
            <a:avLst/>
            <a:gdLst/>
            <a:ahLst/>
            <a:cxnLst/>
            <a:rect l="l" t="t" r="r" b="b"/>
            <a:pathLst>
              <a:path w="17227347" h="6972340">
                <a:moveTo>
                  <a:pt x="0" y="0"/>
                </a:moveTo>
                <a:lnTo>
                  <a:pt x="17227347" y="0"/>
                </a:lnTo>
                <a:lnTo>
                  <a:pt x="17227347" y="6972340"/>
                </a:lnTo>
                <a:lnTo>
                  <a:pt x="0" y="69723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02" t="-17338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1607" y="79375"/>
            <a:ext cx="15584786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DEPLOYMENT ARCHITECTURE</a:t>
            </a:r>
          </a:p>
        </p:txBody>
      </p:sp>
      <p:sp>
        <p:nvSpPr>
          <p:cNvPr id="3" name="Freeform 3"/>
          <p:cNvSpPr/>
          <p:nvPr/>
        </p:nvSpPr>
        <p:spPr>
          <a:xfrm>
            <a:off x="-484415" y="659562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14657615" y="-42342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979905" y="1144432"/>
            <a:ext cx="14289286" cy="8979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8535" lvl="1" indent="-279267" algn="l">
              <a:lnSpc>
                <a:spcPts val="3621"/>
              </a:lnSpc>
              <a:buFont typeface="Arial"/>
              <a:buChar char="•"/>
            </a:pPr>
            <a:r>
              <a:rPr lang="en-US" sz="2587" b="1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 (View layer)</a:t>
            </a:r>
          </a:p>
          <a:p>
            <a:pPr marL="1117069" lvl="2" indent="-372356" algn="l">
              <a:lnSpc>
                <a:spcPts val="3621"/>
              </a:lnSpc>
              <a:buFont typeface="Arial"/>
              <a:buChar char="⚬"/>
            </a:pPr>
            <a:r>
              <a:rPr lang="en-US" sz="258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Built with React/Vue for responsive UI</a:t>
            </a:r>
          </a:p>
          <a:p>
            <a:pPr marL="1117069" lvl="2" indent="-372356" algn="l">
              <a:lnSpc>
                <a:spcPts val="3621"/>
              </a:lnSpc>
              <a:buFont typeface="Arial"/>
              <a:buChar char="⚬"/>
            </a:pPr>
            <a:r>
              <a:rPr lang="en-US" sz="258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Users can input requirements, create diagrams, and view code/tests</a:t>
            </a:r>
          </a:p>
          <a:p>
            <a:pPr marL="1117069" lvl="2" indent="-372356" algn="l">
              <a:lnSpc>
                <a:spcPts val="3621"/>
              </a:lnSpc>
              <a:buFont typeface="Arial"/>
              <a:buChar char="⚬"/>
            </a:pPr>
            <a:r>
              <a:rPr lang="en-US" sz="258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Communicates via RESTful APIs</a:t>
            </a:r>
          </a:p>
          <a:p>
            <a:pPr marL="558535" lvl="1" indent="-279267" algn="l">
              <a:lnSpc>
                <a:spcPts val="3621"/>
              </a:lnSpc>
              <a:buFont typeface="Arial"/>
              <a:buChar char="•"/>
            </a:pPr>
            <a:r>
              <a:rPr lang="en-US" sz="2587" b="1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Server (Controller Layer)</a:t>
            </a:r>
          </a:p>
          <a:p>
            <a:pPr marL="1117069" lvl="2" indent="-372356" algn="l">
              <a:lnSpc>
                <a:spcPts val="3621"/>
              </a:lnSpc>
              <a:buFont typeface="Arial"/>
              <a:buChar char="⚬"/>
            </a:pPr>
            <a:r>
              <a:rPr lang="en-US" sz="258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Manages application logic and user sessions</a:t>
            </a:r>
          </a:p>
          <a:p>
            <a:pPr marL="1117069" lvl="2" indent="-372356" algn="l">
              <a:lnSpc>
                <a:spcPts val="3621"/>
              </a:lnSpc>
              <a:buFont typeface="Arial"/>
              <a:buChar char="⚬"/>
            </a:pPr>
            <a:r>
              <a:rPr lang="en-US" sz="258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Routes requests to modules: Requirements, Diagrams, Code, Testing, Maintenance</a:t>
            </a:r>
          </a:p>
          <a:p>
            <a:pPr marL="1117069" lvl="2" indent="-372356" algn="l">
              <a:lnSpc>
                <a:spcPts val="3621"/>
              </a:lnSpc>
              <a:buFont typeface="Arial"/>
              <a:buChar char="⚬"/>
            </a:pPr>
            <a:r>
              <a:rPr lang="en-US" sz="258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Implements secure, modular REST API endpoints</a:t>
            </a:r>
          </a:p>
          <a:p>
            <a:pPr marL="558535" lvl="1" indent="-279267" algn="l">
              <a:lnSpc>
                <a:spcPts val="3621"/>
              </a:lnSpc>
              <a:buFont typeface="Arial"/>
              <a:buChar char="•"/>
            </a:pPr>
            <a:r>
              <a:rPr lang="en-US" sz="2587" b="1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Backend (Model Layer)</a:t>
            </a:r>
          </a:p>
          <a:p>
            <a:pPr marL="1117069" lvl="2" indent="-372356" algn="l">
              <a:lnSpc>
                <a:spcPts val="3621"/>
              </a:lnSpc>
              <a:buFont typeface="Arial"/>
              <a:buChar char="⚬"/>
            </a:pPr>
            <a:r>
              <a:rPr lang="en-US" sz="258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Processes core logic and data</a:t>
            </a:r>
          </a:p>
          <a:p>
            <a:pPr marL="1117069" lvl="2" indent="-372356" algn="l">
              <a:lnSpc>
                <a:spcPts val="3621"/>
              </a:lnSpc>
              <a:buFont typeface="Arial"/>
              <a:buChar char="⚬"/>
            </a:pPr>
            <a:r>
              <a:rPr lang="en-US" sz="258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Handles diagrams, code templates, and test results</a:t>
            </a:r>
          </a:p>
          <a:p>
            <a:pPr marL="1117069" lvl="2" indent="-372356" algn="l">
              <a:lnSpc>
                <a:spcPts val="3621"/>
              </a:lnSpc>
              <a:buFont typeface="Arial"/>
              <a:buChar char="⚬"/>
            </a:pPr>
            <a:r>
              <a:rPr lang="en-US" sz="258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Interfaces with the database for persistent storage</a:t>
            </a:r>
          </a:p>
          <a:p>
            <a:pPr marL="558535" lvl="1" indent="-279267" algn="l">
              <a:lnSpc>
                <a:spcPts val="3621"/>
              </a:lnSpc>
              <a:buFont typeface="Arial"/>
              <a:buChar char="•"/>
            </a:pPr>
            <a:r>
              <a:rPr lang="en-US" sz="2587" b="1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Database</a:t>
            </a:r>
          </a:p>
          <a:p>
            <a:pPr marL="1117069" lvl="2" indent="-372356" algn="l">
              <a:lnSpc>
                <a:spcPts val="3621"/>
              </a:lnSpc>
              <a:buFont typeface="Arial"/>
              <a:buChar char="⚬"/>
            </a:pPr>
            <a:r>
              <a:rPr lang="en-US" sz="258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Stores users, project data, diagrams, generated code, and test logs</a:t>
            </a:r>
          </a:p>
          <a:p>
            <a:pPr marL="1117069" lvl="2" indent="-372356" algn="l">
              <a:lnSpc>
                <a:spcPts val="3621"/>
              </a:lnSpc>
              <a:buFont typeface="Arial"/>
              <a:buChar char="⚬"/>
            </a:pPr>
            <a:r>
              <a:rPr lang="en-US" sz="258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Supports PostgreSQL or MongoDB for flexible storage needs</a:t>
            </a:r>
          </a:p>
          <a:p>
            <a:pPr marL="558535" lvl="1" indent="-279267" algn="l">
              <a:lnSpc>
                <a:spcPts val="3621"/>
              </a:lnSpc>
              <a:buFont typeface="Arial"/>
              <a:buChar char="•"/>
            </a:pPr>
            <a:r>
              <a:rPr lang="en-US" sz="2587" b="1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Hosting &amp; Deployment</a:t>
            </a:r>
          </a:p>
          <a:p>
            <a:pPr marL="1117069" lvl="2" indent="-372356" algn="l">
              <a:lnSpc>
                <a:spcPts val="3621"/>
              </a:lnSpc>
              <a:buFont typeface="Arial"/>
              <a:buChar char="⚬"/>
            </a:pPr>
            <a:r>
              <a:rPr lang="en-US" sz="258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Cloud-ready: Deployable on AWS, GCP, Azure</a:t>
            </a:r>
          </a:p>
          <a:p>
            <a:pPr marL="1117069" lvl="2" indent="-372356" algn="l">
              <a:lnSpc>
                <a:spcPts val="3621"/>
              </a:lnSpc>
              <a:buFont typeface="Arial"/>
              <a:buChar char="⚬"/>
            </a:pPr>
            <a:r>
              <a:rPr lang="en-US" sz="258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Supports Docker &amp; optional Kubernetes for containerization</a:t>
            </a:r>
          </a:p>
          <a:p>
            <a:pPr marL="1117069" lvl="2" indent="-372356" algn="l">
              <a:lnSpc>
                <a:spcPts val="3621"/>
              </a:lnSpc>
              <a:buFont typeface="Arial"/>
              <a:buChar char="⚬"/>
            </a:pPr>
            <a:r>
              <a:rPr lang="en-US" sz="2587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CI/CD pipelines for continuous delivery and testing</a:t>
            </a:r>
          </a:p>
          <a:p>
            <a:pPr algn="l">
              <a:lnSpc>
                <a:spcPts val="3169"/>
              </a:lnSpc>
            </a:pPr>
            <a:endParaRPr lang="en-US" sz="2587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0694" y="-166154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7897177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285690" y="670452"/>
            <a:ext cx="6064231" cy="1370341"/>
            <a:chOff x="0" y="0"/>
            <a:chExt cx="1597164" cy="3609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118015" y="-699889"/>
            <a:ext cx="9626215" cy="1370341"/>
            <a:chOff x="0" y="0"/>
            <a:chExt cx="2535300" cy="3609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68892" y="3052043"/>
            <a:ext cx="8012345" cy="4692329"/>
          </a:xfrm>
          <a:custGeom>
            <a:avLst/>
            <a:gdLst/>
            <a:ahLst/>
            <a:cxnLst/>
            <a:rect l="l" t="t" r="r" b="b"/>
            <a:pathLst>
              <a:path w="8012345" h="4692329">
                <a:moveTo>
                  <a:pt x="0" y="0"/>
                </a:moveTo>
                <a:lnTo>
                  <a:pt x="8012345" y="0"/>
                </a:lnTo>
                <a:lnTo>
                  <a:pt x="8012345" y="4692329"/>
                </a:lnTo>
                <a:lnTo>
                  <a:pt x="0" y="4692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18" t="-324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9041045" y="3608855"/>
            <a:ext cx="8218255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MID LEVEL DESIGN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695004" y="5082930"/>
            <a:ext cx="7035864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8" lvl="1" indent="-356234" algn="just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User Interface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3469" y="1066800"/>
            <a:ext cx="15315831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LOGIN AND SIGNUP 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310808" y="3839503"/>
            <a:ext cx="5368202" cy="4113691"/>
            <a:chOff x="0" y="0"/>
            <a:chExt cx="3295325" cy="25252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95325" cy="2525231"/>
            </a:xfrm>
            <a:custGeom>
              <a:avLst/>
              <a:gdLst/>
              <a:ahLst/>
              <a:cxnLst/>
              <a:rect l="l" t="t" r="r" b="b"/>
              <a:pathLst>
                <a:path w="3295325" h="2525231">
                  <a:moveTo>
                    <a:pt x="0" y="0"/>
                  </a:moveTo>
                  <a:lnTo>
                    <a:pt x="3295325" y="0"/>
                  </a:lnTo>
                  <a:lnTo>
                    <a:pt x="3295325" y="2525231"/>
                  </a:lnTo>
                  <a:lnTo>
                    <a:pt x="0" y="2525231"/>
                  </a:lnTo>
                  <a:close/>
                </a:path>
              </a:pathLst>
            </a:custGeom>
            <a:solidFill>
              <a:srgbClr val="0343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295325" cy="2563331"/>
            </a:xfrm>
            <a:prstGeom prst="rect">
              <a:avLst/>
            </a:prstGeom>
          </p:spPr>
          <p:txBody>
            <a:bodyPr lIns="34813" tIns="34813" rIns="34813" bIns="34813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1504544" y="3324951"/>
            <a:ext cx="4998129" cy="4454292"/>
            <a:chOff x="0" y="0"/>
            <a:chExt cx="3068152" cy="273431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68152" cy="2734313"/>
            </a:xfrm>
            <a:custGeom>
              <a:avLst/>
              <a:gdLst/>
              <a:ahLst/>
              <a:cxnLst/>
              <a:rect l="l" t="t" r="r" b="b"/>
              <a:pathLst>
                <a:path w="3068152" h="2734313">
                  <a:moveTo>
                    <a:pt x="0" y="0"/>
                  </a:moveTo>
                  <a:lnTo>
                    <a:pt x="3068152" y="0"/>
                  </a:lnTo>
                  <a:lnTo>
                    <a:pt x="3068152" y="2734313"/>
                  </a:lnTo>
                  <a:lnTo>
                    <a:pt x="0" y="273431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68152" cy="2772413"/>
            </a:xfrm>
            <a:prstGeom prst="rect">
              <a:avLst/>
            </a:prstGeom>
          </p:spPr>
          <p:txBody>
            <a:bodyPr lIns="34813" tIns="34813" rIns="34813" bIns="34813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7010376" y="3829872"/>
            <a:ext cx="5368202" cy="4113691"/>
            <a:chOff x="0" y="0"/>
            <a:chExt cx="3295325" cy="25252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95325" cy="2525231"/>
            </a:xfrm>
            <a:custGeom>
              <a:avLst/>
              <a:gdLst/>
              <a:ahLst/>
              <a:cxnLst/>
              <a:rect l="l" t="t" r="r" b="b"/>
              <a:pathLst>
                <a:path w="3295325" h="2525231">
                  <a:moveTo>
                    <a:pt x="0" y="0"/>
                  </a:moveTo>
                  <a:lnTo>
                    <a:pt x="3295325" y="0"/>
                  </a:lnTo>
                  <a:lnTo>
                    <a:pt x="3295325" y="2525231"/>
                  </a:lnTo>
                  <a:lnTo>
                    <a:pt x="0" y="2525231"/>
                  </a:lnTo>
                  <a:close/>
                </a:path>
              </a:pathLst>
            </a:custGeom>
            <a:solidFill>
              <a:srgbClr val="FBC61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295325" cy="2563331"/>
            </a:xfrm>
            <a:prstGeom prst="rect">
              <a:avLst/>
            </a:prstGeom>
          </p:spPr>
          <p:txBody>
            <a:bodyPr lIns="34813" tIns="34813" rIns="34813" bIns="34813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10800000">
            <a:off x="7204112" y="3315321"/>
            <a:ext cx="4998129" cy="4454292"/>
            <a:chOff x="0" y="0"/>
            <a:chExt cx="3068152" cy="27343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068152" cy="2734313"/>
            </a:xfrm>
            <a:custGeom>
              <a:avLst/>
              <a:gdLst/>
              <a:ahLst/>
              <a:cxnLst/>
              <a:rect l="l" t="t" r="r" b="b"/>
              <a:pathLst>
                <a:path w="3068152" h="2734313">
                  <a:moveTo>
                    <a:pt x="0" y="0"/>
                  </a:moveTo>
                  <a:lnTo>
                    <a:pt x="3068152" y="0"/>
                  </a:lnTo>
                  <a:lnTo>
                    <a:pt x="3068152" y="2734313"/>
                  </a:lnTo>
                  <a:lnTo>
                    <a:pt x="0" y="273431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068152" cy="2772413"/>
            </a:xfrm>
            <a:prstGeom prst="rect">
              <a:avLst/>
            </a:prstGeom>
          </p:spPr>
          <p:txBody>
            <a:bodyPr lIns="34813" tIns="34813" rIns="34813" bIns="34813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493600" y="3539750"/>
            <a:ext cx="4953000" cy="3886200"/>
          </a:xfrm>
          <a:custGeom>
            <a:avLst/>
            <a:gdLst/>
            <a:ahLst/>
            <a:cxnLst/>
            <a:rect l="l" t="t" r="r" b="b"/>
            <a:pathLst>
              <a:path w="4953000" h="3886200">
                <a:moveTo>
                  <a:pt x="0" y="0"/>
                </a:moveTo>
                <a:lnTo>
                  <a:pt x="4953000" y="0"/>
                </a:lnTo>
                <a:lnTo>
                  <a:pt x="4953000" y="3886200"/>
                </a:lnTo>
                <a:lnTo>
                  <a:pt x="0" y="3886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814" r="-12674" b="-10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7249240" y="3585853"/>
            <a:ext cx="4953000" cy="4096809"/>
          </a:xfrm>
          <a:custGeom>
            <a:avLst/>
            <a:gdLst/>
            <a:ahLst/>
            <a:cxnLst/>
            <a:rect l="l" t="t" r="r" b="b"/>
            <a:pathLst>
              <a:path w="4953000" h="4096809">
                <a:moveTo>
                  <a:pt x="0" y="0"/>
                </a:moveTo>
                <a:lnTo>
                  <a:pt x="4953000" y="0"/>
                </a:lnTo>
                <a:lnTo>
                  <a:pt x="4953000" y="4096809"/>
                </a:lnTo>
                <a:lnTo>
                  <a:pt x="0" y="409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330" r="-15886" b="-948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5400000">
            <a:off x="11410522" y="-3276512"/>
            <a:ext cx="6562966" cy="7473357"/>
          </a:xfrm>
          <a:custGeom>
            <a:avLst/>
            <a:gdLst/>
            <a:ahLst/>
            <a:cxnLst/>
            <a:rect l="l" t="t" r="r" b="b"/>
            <a:pathLst>
              <a:path w="6562966" h="7473357">
                <a:moveTo>
                  <a:pt x="0" y="0"/>
                </a:moveTo>
                <a:lnTo>
                  <a:pt x="6562966" y="0"/>
                </a:lnTo>
                <a:lnTo>
                  <a:pt x="6562966" y="7473357"/>
                </a:lnTo>
                <a:lnTo>
                  <a:pt x="0" y="7473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12603086" y="3324951"/>
            <a:ext cx="5368202" cy="4628242"/>
            <a:chOff x="0" y="0"/>
            <a:chExt cx="7157602" cy="6170990"/>
          </a:xfrm>
        </p:grpSpPr>
        <p:grpSp>
          <p:nvGrpSpPr>
            <p:cNvPr id="19" name="Group 19"/>
            <p:cNvGrpSpPr/>
            <p:nvPr/>
          </p:nvGrpSpPr>
          <p:grpSpPr>
            <a:xfrm rot="-10800000">
              <a:off x="0" y="686068"/>
              <a:ext cx="7157602" cy="5484922"/>
              <a:chOff x="0" y="0"/>
              <a:chExt cx="3295325" cy="2525231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3295325" cy="2525231"/>
              </a:xfrm>
              <a:custGeom>
                <a:avLst/>
                <a:gdLst/>
                <a:ahLst/>
                <a:cxnLst/>
                <a:rect l="l" t="t" r="r" b="b"/>
                <a:pathLst>
                  <a:path w="3295325" h="2525231">
                    <a:moveTo>
                      <a:pt x="0" y="0"/>
                    </a:moveTo>
                    <a:lnTo>
                      <a:pt x="3295325" y="0"/>
                    </a:lnTo>
                    <a:lnTo>
                      <a:pt x="3295325" y="2525231"/>
                    </a:lnTo>
                    <a:lnTo>
                      <a:pt x="0" y="2525231"/>
                    </a:lnTo>
                    <a:close/>
                  </a:path>
                </a:pathLst>
              </a:custGeom>
              <a:solidFill>
                <a:srgbClr val="03438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3295325" cy="2563331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-10800000">
              <a:off x="258314" y="0"/>
              <a:ext cx="6664172" cy="5939056"/>
              <a:chOff x="0" y="0"/>
              <a:chExt cx="3068152" cy="273431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3068152" cy="2734313"/>
              </a:xfrm>
              <a:custGeom>
                <a:avLst/>
                <a:gdLst/>
                <a:ahLst/>
                <a:cxnLst/>
                <a:rect l="l" t="t" r="r" b="b"/>
                <a:pathLst>
                  <a:path w="3068152" h="2734313">
                    <a:moveTo>
                      <a:pt x="0" y="0"/>
                    </a:moveTo>
                    <a:lnTo>
                      <a:pt x="3068152" y="0"/>
                    </a:lnTo>
                    <a:lnTo>
                      <a:pt x="3068152" y="2734313"/>
                    </a:lnTo>
                    <a:lnTo>
                      <a:pt x="0" y="273431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3068152" cy="2772413"/>
              </a:xfrm>
              <a:prstGeom prst="rect">
                <a:avLst/>
              </a:prstGeom>
            </p:spPr>
            <p:txBody>
              <a:bodyPr lIns="34813" tIns="34813" rIns="34813" bIns="34813" rtlCol="0" anchor="ctr"/>
              <a:lstStyle/>
              <a:p>
                <a:pPr algn="ctr">
                  <a:lnSpc>
                    <a:spcPts val="3295"/>
                  </a:lnSpc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>
            <a:off x="12814346" y="3523097"/>
            <a:ext cx="4920036" cy="4222320"/>
          </a:xfrm>
          <a:custGeom>
            <a:avLst/>
            <a:gdLst/>
            <a:ahLst/>
            <a:cxnLst/>
            <a:rect l="l" t="t" r="r" b="b"/>
            <a:pathLst>
              <a:path w="4920036" h="4222320">
                <a:moveTo>
                  <a:pt x="0" y="0"/>
                </a:moveTo>
                <a:lnTo>
                  <a:pt x="4920036" y="0"/>
                </a:lnTo>
                <a:lnTo>
                  <a:pt x="4920036" y="4222320"/>
                </a:lnTo>
                <a:lnTo>
                  <a:pt x="0" y="42223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523" t="-4859" r="-18810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1268</Words>
  <Application>Microsoft Office PowerPoint</Application>
  <PresentationFormat>Custom</PresentationFormat>
  <Paragraphs>260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Open Sans</vt:lpstr>
      <vt:lpstr>Ubuntu Bold</vt:lpstr>
      <vt:lpstr>Open Sans Bold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design Tool</dc:title>
  <cp:lastModifiedBy>Tabassum, Zoiba</cp:lastModifiedBy>
  <cp:revision>6</cp:revision>
  <dcterms:created xsi:type="dcterms:W3CDTF">2006-08-16T00:00:00Z</dcterms:created>
  <dcterms:modified xsi:type="dcterms:W3CDTF">2025-04-20T14:19:30Z</dcterms:modified>
  <dc:identifier>DAGkcf0oCeQ</dc:identifier>
</cp:coreProperties>
</file>