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7" r:id="rId5"/>
    <p:sldId id="268" r:id="rId6"/>
    <p:sldId id="272" r:id="rId7"/>
    <p:sldId id="273" r:id="rId8"/>
    <p:sldId id="274" r:id="rId9"/>
    <p:sldId id="275" r:id="rId10"/>
    <p:sldId id="276" r:id="rId11"/>
    <p:sldId id="277" r:id="rId12"/>
    <p:sldId id="278" r:id="rId13"/>
    <p:sldId id="279" r:id="rId14"/>
    <p:sldId id="262"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648" y="53"/>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11/10/2024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11/10/2024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11/10/2024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11/10/2024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11/10/2024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11/10/2024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11/10/2024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11/10/2024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11/10/2024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11/10/2024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11/10/2024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1200" y="1844824"/>
            <a:ext cx="9725820" cy="1440160"/>
          </a:xfrm>
        </p:spPr>
        <p:txBody>
          <a:bodyPr>
            <a:normAutofit/>
          </a:bodyPr>
          <a:lstStyle/>
          <a:p>
            <a:pPr algn="r"/>
            <a:r>
              <a:rPr lang="en" sz="6600" dirty="0"/>
              <a:t>DE_Capstone Project - 1</a:t>
            </a:r>
            <a:endParaRPr lang="en-US" sz="6600" dirty="0"/>
          </a:p>
        </p:txBody>
      </p:sp>
      <p:sp>
        <p:nvSpPr>
          <p:cNvPr id="5" name="Subtitle 4"/>
          <p:cNvSpPr>
            <a:spLocks noGrp="1"/>
          </p:cNvSpPr>
          <p:nvPr>
            <p:ph type="subTitle" idx="1"/>
          </p:nvPr>
        </p:nvSpPr>
        <p:spPr>
          <a:xfrm>
            <a:off x="3286100" y="3429000"/>
            <a:ext cx="8280920" cy="1072411"/>
          </a:xfrm>
        </p:spPr>
        <p:txBody>
          <a:bodyPr>
            <a:normAutofit/>
          </a:bodyPr>
          <a:lstStyle/>
          <a:p>
            <a:pPr algn="r"/>
            <a:r>
              <a:rPr lang="en-US" sz="3000" b="1" dirty="0"/>
              <a:t>Census Data Standardization and Analysis Pipeline</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747A1-6892-B921-93AC-1031121A754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C12985A-7938-790A-1654-F32AC6A16758}"/>
              </a:ext>
            </a:extLst>
          </p:cNvPr>
          <p:cNvSpPr>
            <a:spLocks noGrp="1"/>
          </p:cNvSpPr>
          <p:nvPr>
            <p:ph type="title"/>
          </p:nvPr>
        </p:nvSpPr>
        <p:spPr>
          <a:xfrm>
            <a:off x="1053852" y="260648"/>
            <a:ext cx="10360501" cy="648072"/>
          </a:xfrm>
        </p:spPr>
        <p:txBody>
          <a:bodyPr/>
          <a:lstStyle/>
          <a:p>
            <a:r>
              <a:rPr lang="en-IN" b="1" cap="all" spc="200" dirty="0">
                <a:solidFill>
                  <a:schemeClr val="accent1"/>
                </a:solidFill>
                <a:latin typeface="+mn-lt"/>
                <a:ea typeface="+mn-ea"/>
                <a:cs typeface="+mn-cs"/>
                <a:sym typeface="Arial"/>
              </a:rPr>
              <a:t>Insights</a:t>
            </a:r>
            <a:endParaRPr lang="en-IN" b="1" cap="all" spc="2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F95A75B0-F7EB-4224-E524-2D16D5314404}"/>
              </a:ext>
            </a:extLst>
          </p:cNvPr>
          <p:cNvSpPr>
            <a:spLocks noGrp="1"/>
          </p:cNvSpPr>
          <p:nvPr>
            <p:ph idx="1"/>
          </p:nvPr>
        </p:nvSpPr>
        <p:spPr>
          <a:xfrm>
            <a:off x="837827" y="908720"/>
            <a:ext cx="11350997" cy="5949280"/>
          </a:xfrm>
        </p:spPr>
        <p:txBody>
          <a:bodyPr>
            <a:noAutofit/>
          </a:bodyPr>
          <a:lstStyle/>
          <a:p>
            <a:pPr marL="596900" indent="-457200">
              <a:lnSpc>
                <a:spcPct val="150000"/>
              </a:lnSpc>
              <a:spcBef>
                <a:spcPts val="0"/>
              </a:spcBef>
              <a:buSzPct val="90000"/>
              <a:buFont typeface="+mj-lt"/>
              <a:buAutoNum type="arabicPeriod" startAt="10"/>
            </a:pPr>
            <a:r>
              <a:rPr lang="en-US" sz="2000" dirty="0">
                <a:latin typeface="+mj-lt"/>
                <a:ea typeface="Arial"/>
                <a:cs typeface="Arial"/>
                <a:sym typeface="Arial"/>
              </a:rPr>
              <a:t>The household size distribution (1 person, 2 persons, 3-5 persons, etc.) in each district.</a:t>
            </a:r>
          </a:p>
          <a:p>
            <a:pPr marL="596900" lvl="0" indent="-457200" algn="l" rtl="0">
              <a:lnSpc>
                <a:spcPct val="150000"/>
              </a:lnSpc>
              <a:spcBef>
                <a:spcPts val="0"/>
              </a:spcBef>
              <a:spcAft>
                <a:spcPts val="0"/>
              </a:spcAft>
              <a:buSzPct val="90000"/>
              <a:buFont typeface="+mj-lt"/>
              <a:buAutoNum type="arabicPeriod" startAt="10"/>
            </a:pPr>
            <a:r>
              <a:rPr lang="en-US" sz="2000" dirty="0">
                <a:latin typeface="+mj-lt"/>
                <a:ea typeface="Arial"/>
                <a:cs typeface="Arial"/>
                <a:sym typeface="Arial"/>
              </a:rPr>
              <a:t>The total number of households in each state.</a:t>
            </a:r>
          </a:p>
          <a:p>
            <a:pPr marL="596900" indent="-457200">
              <a:lnSpc>
                <a:spcPct val="150000"/>
              </a:lnSpc>
              <a:spcBef>
                <a:spcPts val="0"/>
              </a:spcBef>
              <a:buSzPct val="90000"/>
              <a:buFont typeface="+mj-lt"/>
              <a:buAutoNum type="arabicPeriod" startAt="10"/>
            </a:pPr>
            <a:r>
              <a:rPr lang="en-US" sz="2000" dirty="0">
                <a:latin typeface="+mj-lt"/>
                <a:cs typeface="Arial"/>
                <a:sym typeface="Arial"/>
              </a:rPr>
              <a:t>Households with a latrine facility within the premises in each state.</a:t>
            </a:r>
          </a:p>
          <a:p>
            <a:pPr marL="596900" indent="-457200">
              <a:lnSpc>
                <a:spcPct val="150000"/>
              </a:lnSpc>
              <a:spcBef>
                <a:spcPts val="0"/>
              </a:spcBef>
              <a:buSzPct val="90000"/>
              <a:buFont typeface="+mj-lt"/>
              <a:buAutoNum type="arabicPeriod" startAt="10"/>
            </a:pPr>
            <a:r>
              <a:rPr lang="en-US" sz="2000" dirty="0">
                <a:latin typeface="+mj-lt"/>
                <a:ea typeface="Arial"/>
                <a:cs typeface="Arial"/>
                <a:sym typeface="Arial"/>
              </a:rPr>
              <a:t>The average household size in each state.</a:t>
            </a:r>
          </a:p>
          <a:p>
            <a:pPr marL="596900" indent="-457200">
              <a:lnSpc>
                <a:spcPct val="150000"/>
              </a:lnSpc>
              <a:spcBef>
                <a:spcPts val="0"/>
              </a:spcBef>
              <a:buSzPct val="90000"/>
              <a:buFont typeface="+mj-lt"/>
              <a:buAutoNum type="arabicPeriod" startAt="10"/>
            </a:pPr>
            <a:r>
              <a:rPr lang="en-US" sz="2000" dirty="0">
                <a:latin typeface="+mj-lt"/>
                <a:ea typeface="Arial"/>
                <a:cs typeface="Arial"/>
                <a:sym typeface="Arial"/>
              </a:rPr>
              <a:t>Number of owned versus rented households in each state.</a:t>
            </a:r>
          </a:p>
          <a:p>
            <a:pPr marL="596900" indent="-457200">
              <a:lnSpc>
                <a:spcPct val="150000"/>
              </a:lnSpc>
              <a:spcBef>
                <a:spcPts val="0"/>
              </a:spcBef>
              <a:buSzPct val="90000"/>
              <a:buFont typeface="+mj-lt"/>
              <a:buAutoNum type="arabicPeriod" startAt="10"/>
            </a:pPr>
            <a:r>
              <a:rPr lang="en-US" sz="2000" dirty="0">
                <a:latin typeface="+mj-lt"/>
                <a:ea typeface="Arial"/>
                <a:cs typeface="Arial"/>
                <a:sym typeface="Arial"/>
              </a:rPr>
              <a:t>The distribution of different types of latrine facilities (pit latrine, flush latrine, etc.) in each state. </a:t>
            </a:r>
          </a:p>
          <a:p>
            <a:pPr marL="596900" indent="-457200">
              <a:lnSpc>
                <a:spcPct val="150000"/>
              </a:lnSpc>
              <a:spcBef>
                <a:spcPts val="0"/>
              </a:spcBef>
              <a:buSzPct val="90000"/>
              <a:buFont typeface="+mj-lt"/>
              <a:buAutoNum type="arabicPeriod" startAt="10"/>
            </a:pPr>
            <a:r>
              <a:rPr lang="en-US" sz="2000" dirty="0">
                <a:latin typeface="+mj-lt"/>
                <a:ea typeface="Arial"/>
                <a:cs typeface="Arial"/>
                <a:sym typeface="Arial"/>
              </a:rPr>
              <a:t>Households with access to drinking water sources near the premises in each state.  </a:t>
            </a:r>
          </a:p>
          <a:p>
            <a:pPr marL="596900" indent="-457200">
              <a:lnSpc>
                <a:spcPct val="150000"/>
              </a:lnSpc>
              <a:spcBef>
                <a:spcPts val="0"/>
              </a:spcBef>
              <a:buSzPct val="90000"/>
              <a:buFont typeface="+mj-lt"/>
              <a:buAutoNum type="arabicPeriod" startAt="10"/>
            </a:pPr>
            <a:r>
              <a:rPr lang="en-US" sz="2000" dirty="0">
                <a:latin typeface="+mj-lt"/>
                <a:ea typeface="Arial"/>
                <a:cs typeface="Arial"/>
                <a:sym typeface="Arial"/>
              </a:rPr>
              <a:t>The average household income distribution in each state based on the power parity categories. </a:t>
            </a:r>
          </a:p>
          <a:p>
            <a:pPr marL="596900" indent="-457200">
              <a:lnSpc>
                <a:spcPct val="150000"/>
              </a:lnSpc>
              <a:spcBef>
                <a:spcPts val="0"/>
              </a:spcBef>
              <a:buSzPct val="90000"/>
              <a:buFont typeface="+mj-lt"/>
              <a:buAutoNum type="arabicPeriod" startAt="10"/>
            </a:pPr>
            <a:r>
              <a:rPr lang="en-US" sz="2000" dirty="0">
                <a:latin typeface="+mj-lt"/>
                <a:ea typeface="Arial"/>
                <a:cs typeface="Arial"/>
                <a:sym typeface="Arial"/>
              </a:rPr>
              <a:t>The percentage of married couples with different household sizes in each state. </a:t>
            </a:r>
          </a:p>
          <a:p>
            <a:pPr marL="596900" indent="-457200">
              <a:lnSpc>
                <a:spcPct val="150000"/>
              </a:lnSpc>
              <a:spcBef>
                <a:spcPts val="0"/>
              </a:spcBef>
              <a:buSzPct val="90000"/>
              <a:buFont typeface="+mj-lt"/>
              <a:buAutoNum type="arabicPeriod" startAt="10"/>
            </a:pPr>
            <a:r>
              <a:rPr lang="en-US" sz="2000" dirty="0">
                <a:latin typeface="+mj-lt"/>
                <a:ea typeface="Arial"/>
                <a:cs typeface="Arial"/>
                <a:sym typeface="Arial"/>
              </a:rPr>
              <a:t>Households falling below the poverty line in each state based on the power parity categories. </a:t>
            </a:r>
          </a:p>
          <a:p>
            <a:pPr marL="596900" indent="-457200">
              <a:lnSpc>
                <a:spcPct val="150000"/>
              </a:lnSpc>
              <a:spcBef>
                <a:spcPts val="0"/>
              </a:spcBef>
              <a:buSzPct val="90000"/>
              <a:buFont typeface="+mj-lt"/>
              <a:buAutoNum type="arabicPeriod" startAt="10"/>
            </a:pPr>
            <a:r>
              <a:rPr lang="en-US" sz="2000" dirty="0">
                <a:latin typeface="+mj-lt"/>
                <a:ea typeface="Arial"/>
                <a:cs typeface="Arial"/>
                <a:sym typeface="Arial"/>
              </a:rPr>
              <a:t>The overall literacy rate (percentage of literate population) in e</a:t>
            </a:r>
            <a:r>
              <a:rPr lang="en-US" sz="2000" dirty="0">
                <a:latin typeface="Arial"/>
                <a:ea typeface="Arial"/>
                <a:cs typeface="Arial"/>
                <a:sym typeface="Arial"/>
              </a:rPr>
              <a:t>ach state.</a:t>
            </a:r>
            <a:endParaRPr lang="en-US" sz="1100" dirty="0"/>
          </a:p>
        </p:txBody>
      </p:sp>
    </p:spTree>
    <p:extLst>
      <p:ext uri="{BB962C8B-B14F-4D97-AF65-F5344CB8AC3E}">
        <p14:creationId xmlns:p14="http://schemas.microsoft.com/office/powerpoint/2010/main" val="647470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8883" y="274637"/>
            <a:ext cx="4731513" cy="3658419"/>
          </a:xfrm>
        </p:spPr>
        <p:txBody>
          <a:bodyPr>
            <a:normAutofit/>
          </a:bodyPr>
          <a:lstStyle/>
          <a:p>
            <a:r>
              <a:rPr lang="en-US" sz="6000" b="1" cap="all" spc="200" dirty="0">
                <a:solidFill>
                  <a:schemeClr val="accent1"/>
                </a:solidFill>
                <a:latin typeface="+mn-lt"/>
                <a:ea typeface="+mn-ea"/>
                <a:cs typeface="+mn-cs"/>
              </a:rPr>
              <a:t>Thank you</a:t>
            </a: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53852" y="188640"/>
            <a:ext cx="10360501" cy="706091"/>
          </a:xfrm>
        </p:spPr>
        <p:txBody>
          <a:bodyPr>
            <a:normAutofit/>
          </a:bodyPr>
          <a:lstStyle/>
          <a:p>
            <a:r>
              <a:rPr lang="en-US" b="1" cap="all" spc="200" dirty="0">
                <a:solidFill>
                  <a:schemeClr val="accent1"/>
                </a:solidFill>
                <a:latin typeface="+mn-lt"/>
                <a:ea typeface="+mn-ea"/>
                <a:cs typeface="+mn-cs"/>
              </a:rPr>
              <a:t>Problem Statement</a:t>
            </a:r>
          </a:p>
        </p:txBody>
      </p:sp>
      <p:sp>
        <p:nvSpPr>
          <p:cNvPr id="14" name="Content Placeholder 13"/>
          <p:cNvSpPr>
            <a:spLocks noGrp="1"/>
          </p:cNvSpPr>
          <p:nvPr>
            <p:ph idx="1"/>
          </p:nvPr>
        </p:nvSpPr>
        <p:spPr>
          <a:xfrm>
            <a:off x="1053851" y="1052737"/>
            <a:ext cx="10360501" cy="1872208"/>
          </a:xfrm>
        </p:spPr>
        <p:txBody>
          <a:bodyPr>
            <a:normAutofit/>
          </a:bodyPr>
          <a:lstStyle/>
          <a:p>
            <a:pPr marL="0" indent="0">
              <a:buNone/>
            </a:pPr>
            <a:r>
              <a:rPr lang="en-US" sz="2400" dirty="0"/>
              <a:t>The task is to clean, process, and analyze census data from a given source, including data renaming, missing data handling, state/UT name standardization, new state/UT formation handling, data storage, database connection, and querying. The goal is to ensure uniformity, accuracy, and accessibility of the census data for further analysis and visualization.</a:t>
            </a:r>
          </a:p>
        </p:txBody>
      </p:sp>
      <p:sp>
        <p:nvSpPr>
          <p:cNvPr id="8" name="Content Placeholder 13">
            <a:extLst>
              <a:ext uri="{FF2B5EF4-FFF2-40B4-BE49-F238E27FC236}">
                <a16:creationId xmlns:a16="http://schemas.microsoft.com/office/drawing/2014/main" id="{D40AE673-2E26-6268-84B6-F230A244DEAF}"/>
              </a:ext>
            </a:extLst>
          </p:cNvPr>
          <p:cNvSpPr txBox="1">
            <a:spLocks/>
          </p:cNvSpPr>
          <p:nvPr/>
        </p:nvSpPr>
        <p:spPr>
          <a:xfrm>
            <a:off x="1053851" y="3500196"/>
            <a:ext cx="5616625" cy="3168353"/>
          </a:xfrm>
          <a:prstGeom prst="rect">
            <a:avLst/>
          </a:prstGeom>
        </p:spPr>
        <p:txBody>
          <a:bodyPr vert="horz" lIns="121899" tIns="60949" rIns="121899" bIns="60949" rtlCol="0">
            <a:normAutofit fontScale="925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nSpc>
                <a:spcPct val="110000"/>
              </a:lnSpc>
              <a:spcBef>
                <a:spcPct val="0"/>
              </a:spcBef>
              <a:buNone/>
            </a:pPr>
            <a:r>
              <a:rPr lang="en-US" sz="1800" b="1" cap="all" spc="200" dirty="0">
                <a:solidFill>
                  <a:schemeClr val="accent1"/>
                </a:solidFill>
              </a:rPr>
              <a:t>Task 1:</a:t>
            </a:r>
            <a:r>
              <a:rPr lang="en-US" sz="1800" cap="all" spc="200" dirty="0">
                <a:solidFill>
                  <a:schemeClr val="accent1"/>
                </a:solidFill>
              </a:rPr>
              <a:t> </a:t>
            </a:r>
            <a:r>
              <a:rPr lang="en-US" sz="2400" dirty="0"/>
              <a:t>Rename the column names</a:t>
            </a:r>
          </a:p>
          <a:p>
            <a:pPr marL="0" indent="0">
              <a:lnSpc>
                <a:spcPct val="110000"/>
              </a:lnSpc>
              <a:spcBef>
                <a:spcPct val="0"/>
              </a:spcBef>
              <a:buNone/>
            </a:pPr>
            <a:r>
              <a:rPr lang="en-US" sz="1800" b="1" cap="all" spc="200" dirty="0">
                <a:solidFill>
                  <a:schemeClr val="accent1"/>
                </a:solidFill>
              </a:rPr>
              <a:t>Task 2:</a:t>
            </a:r>
            <a:r>
              <a:rPr lang="en-US" sz="1800" cap="all" spc="200" dirty="0">
                <a:solidFill>
                  <a:schemeClr val="accent1"/>
                </a:solidFill>
              </a:rPr>
              <a:t> </a:t>
            </a:r>
            <a:r>
              <a:rPr lang="en-US" sz="2400" dirty="0"/>
              <a:t>Rename state/UT names</a:t>
            </a:r>
          </a:p>
          <a:p>
            <a:pPr marL="0" indent="0">
              <a:lnSpc>
                <a:spcPct val="110000"/>
              </a:lnSpc>
              <a:spcBef>
                <a:spcPct val="0"/>
              </a:spcBef>
              <a:buNone/>
            </a:pPr>
            <a:r>
              <a:rPr lang="en-US" sz="1800" b="1" cap="all" spc="200" dirty="0">
                <a:solidFill>
                  <a:schemeClr val="accent1"/>
                </a:solidFill>
              </a:rPr>
              <a:t>Task 3:</a:t>
            </a:r>
            <a:r>
              <a:rPr lang="en-US" sz="1800" cap="all" spc="200" dirty="0">
                <a:solidFill>
                  <a:schemeClr val="accent1"/>
                </a:solidFill>
              </a:rPr>
              <a:t> </a:t>
            </a:r>
            <a:r>
              <a:rPr lang="en-US" sz="2400" dirty="0"/>
              <a:t>New State/UT formation</a:t>
            </a:r>
          </a:p>
          <a:p>
            <a:pPr marL="0" indent="0">
              <a:lnSpc>
                <a:spcPct val="110000"/>
              </a:lnSpc>
              <a:spcBef>
                <a:spcPct val="0"/>
              </a:spcBef>
              <a:buNone/>
            </a:pPr>
            <a:r>
              <a:rPr lang="en-US" sz="1800" b="1" cap="all" spc="200" dirty="0">
                <a:solidFill>
                  <a:schemeClr val="accent1"/>
                </a:solidFill>
              </a:rPr>
              <a:t>Task 4:</a:t>
            </a:r>
            <a:r>
              <a:rPr lang="en-US" sz="1800" cap="all" spc="200" dirty="0">
                <a:solidFill>
                  <a:schemeClr val="accent1"/>
                </a:solidFill>
              </a:rPr>
              <a:t> </a:t>
            </a:r>
            <a:r>
              <a:rPr lang="en-US" sz="2400" dirty="0"/>
              <a:t>Find and process Missing Data</a:t>
            </a:r>
          </a:p>
          <a:p>
            <a:pPr marL="0" indent="0">
              <a:lnSpc>
                <a:spcPct val="110000"/>
              </a:lnSpc>
              <a:spcBef>
                <a:spcPct val="0"/>
              </a:spcBef>
              <a:buNone/>
            </a:pPr>
            <a:r>
              <a:rPr lang="en-US" sz="1800" b="1" cap="all" spc="200" dirty="0">
                <a:solidFill>
                  <a:schemeClr val="accent1"/>
                </a:solidFill>
              </a:rPr>
              <a:t>Task 5:</a:t>
            </a:r>
            <a:r>
              <a:rPr lang="en-US" sz="1800" cap="all" spc="200" dirty="0">
                <a:solidFill>
                  <a:schemeClr val="accent1"/>
                </a:solidFill>
              </a:rPr>
              <a:t> </a:t>
            </a:r>
            <a:r>
              <a:rPr lang="en-US" sz="2400" dirty="0"/>
              <a:t>Save Data to MongoDB</a:t>
            </a:r>
          </a:p>
          <a:p>
            <a:pPr marL="0" indent="0">
              <a:lnSpc>
                <a:spcPct val="110000"/>
              </a:lnSpc>
              <a:spcBef>
                <a:spcPct val="0"/>
              </a:spcBef>
              <a:buNone/>
            </a:pPr>
            <a:r>
              <a:rPr lang="en-US" sz="1800" b="1" cap="all" spc="200" dirty="0">
                <a:solidFill>
                  <a:schemeClr val="accent1"/>
                </a:solidFill>
              </a:rPr>
              <a:t>Task 6:</a:t>
            </a:r>
            <a:r>
              <a:rPr lang="en-US" sz="1800" cap="all" spc="200" dirty="0">
                <a:solidFill>
                  <a:schemeClr val="accent1"/>
                </a:solidFill>
              </a:rPr>
              <a:t> </a:t>
            </a:r>
            <a:r>
              <a:rPr lang="en-US" sz="2400" dirty="0"/>
              <a:t>Database connection and data upload</a:t>
            </a:r>
          </a:p>
          <a:p>
            <a:pPr marL="0" indent="0">
              <a:lnSpc>
                <a:spcPct val="110000"/>
              </a:lnSpc>
              <a:spcBef>
                <a:spcPct val="0"/>
              </a:spcBef>
              <a:buNone/>
            </a:pPr>
            <a:r>
              <a:rPr lang="en-US" sz="1800" b="1" cap="all" spc="200" dirty="0">
                <a:solidFill>
                  <a:schemeClr val="accent1"/>
                </a:solidFill>
              </a:rPr>
              <a:t>Task 7:</a:t>
            </a:r>
            <a:r>
              <a:rPr lang="en-US" sz="1800" cap="all" spc="200" dirty="0">
                <a:solidFill>
                  <a:schemeClr val="accent1"/>
                </a:solidFill>
              </a:rPr>
              <a:t> </a:t>
            </a:r>
            <a:r>
              <a:rPr lang="en-US" sz="2400" dirty="0"/>
              <a:t>Run Query on the database and show output on </a:t>
            </a:r>
            <a:r>
              <a:rPr lang="en-US" sz="2400" dirty="0" err="1"/>
              <a:t>streamlit</a:t>
            </a:r>
            <a:endParaRPr lang="en-US" sz="2400" dirty="0"/>
          </a:p>
        </p:txBody>
      </p:sp>
      <p:sp>
        <p:nvSpPr>
          <p:cNvPr id="9" name="Title 12">
            <a:extLst>
              <a:ext uri="{FF2B5EF4-FFF2-40B4-BE49-F238E27FC236}">
                <a16:creationId xmlns:a16="http://schemas.microsoft.com/office/drawing/2014/main" id="{0A595F47-2776-B073-2A44-57A00D3E16CF}"/>
              </a:ext>
            </a:extLst>
          </p:cNvPr>
          <p:cNvSpPr txBox="1">
            <a:spLocks/>
          </p:cNvSpPr>
          <p:nvPr/>
        </p:nvSpPr>
        <p:spPr>
          <a:xfrm>
            <a:off x="1053851" y="2840255"/>
            <a:ext cx="5616625" cy="706091"/>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3200" b="1" cap="all" spc="200" dirty="0">
                <a:solidFill>
                  <a:schemeClr val="accent1"/>
                </a:solidFill>
                <a:latin typeface="+mn-lt"/>
                <a:ea typeface="+mn-ea"/>
                <a:cs typeface="+mn-cs"/>
              </a:rPr>
              <a:t>Tasks Assigned</a:t>
            </a:r>
          </a:p>
        </p:txBody>
      </p:sp>
      <p:sp>
        <p:nvSpPr>
          <p:cNvPr id="10" name="Title 12">
            <a:extLst>
              <a:ext uri="{FF2B5EF4-FFF2-40B4-BE49-F238E27FC236}">
                <a16:creationId xmlns:a16="http://schemas.microsoft.com/office/drawing/2014/main" id="{3E92ADC3-A67D-6331-8F4F-81A0688BA795}"/>
              </a:ext>
            </a:extLst>
          </p:cNvPr>
          <p:cNvSpPr txBox="1">
            <a:spLocks/>
          </p:cNvSpPr>
          <p:nvPr/>
        </p:nvSpPr>
        <p:spPr>
          <a:xfrm>
            <a:off x="7174532" y="2840255"/>
            <a:ext cx="4536504" cy="706091"/>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3200" b="1" cap="all" spc="200" dirty="0">
                <a:solidFill>
                  <a:schemeClr val="accent1"/>
                </a:solidFill>
                <a:latin typeface="+mn-lt"/>
                <a:ea typeface="+mn-ea"/>
                <a:cs typeface="+mn-cs"/>
              </a:rPr>
              <a:t>Tools Used</a:t>
            </a:r>
          </a:p>
        </p:txBody>
      </p:sp>
      <p:sp>
        <p:nvSpPr>
          <p:cNvPr id="11" name="Content Placeholder 13">
            <a:extLst>
              <a:ext uri="{FF2B5EF4-FFF2-40B4-BE49-F238E27FC236}">
                <a16:creationId xmlns:a16="http://schemas.microsoft.com/office/drawing/2014/main" id="{1272F77F-D95A-0148-351D-0CE9371CAB49}"/>
              </a:ext>
            </a:extLst>
          </p:cNvPr>
          <p:cNvSpPr txBox="1">
            <a:spLocks/>
          </p:cNvSpPr>
          <p:nvPr/>
        </p:nvSpPr>
        <p:spPr>
          <a:xfrm>
            <a:off x="7174532" y="3602273"/>
            <a:ext cx="4536505" cy="296419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457200" indent="-342900">
              <a:lnSpc>
                <a:spcPct val="105000"/>
              </a:lnSpc>
              <a:spcBef>
                <a:spcPts val="0"/>
              </a:spcBef>
              <a:buSzPts val="1800"/>
              <a:buFont typeface="Arial"/>
              <a:buAutoNum type="arabicPeriod"/>
            </a:pPr>
            <a:r>
              <a:rPr lang="en-IN" sz="1800" dirty="0">
                <a:latin typeface="Arial"/>
                <a:ea typeface="Arial"/>
                <a:cs typeface="Arial"/>
                <a:sym typeface="Arial"/>
              </a:rPr>
              <a:t>Python</a:t>
            </a:r>
          </a:p>
          <a:p>
            <a:pPr marL="457200" indent="-342900">
              <a:lnSpc>
                <a:spcPct val="105000"/>
              </a:lnSpc>
              <a:spcBef>
                <a:spcPts val="0"/>
              </a:spcBef>
              <a:buSzPts val="1800"/>
              <a:buFont typeface="Arial"/>
              <a:buAutoNum type="arabicPeriod"/>
            </a:pPr>
            <a:r>
              <a:rPr lang="en-IN" sz="1800" dirty="0">
                <a:latin typeface="Arial"/>
                <a:ea typeface="Arial"/>
                <a:cs typeface="Arial"/>
                <a:sym typeface="Arial"/>
              </a:rPr>
              <a:t>Pandas</a:t>
            </a:r>
          </a:p>
          <a:p>
            <a:pPr marL="457200" indent="-342900">
              <a:lnSpc>
                <a:spcPct val="105000"/>
              </a:lnSpc>
              <a:spcBef>
                <a:spcPts val="0"/>
              </a:spcBef>
              <a:buSzPts val="1800"/>
              <a:buFont typeface="Arial"/>
              <a:buAutoNum type="arabicPeriod"/>
            </a:pPr>
            <a:r>
              <a:rPr lang="en-IN" sz="1800" dirty="0">
                <a:latin typeface="Arial"/>
                <a:ea typeface="Arial"/>
                <a:cs typeface="Arial"/>
                <a:sym typeface="Arial"/>
              </a:rPr>
              <a:t>MySQL</a:t>
            </a:r>
          </a:p>
          <a:p>
            <a:pPr marL="914400" lvl="1" indent="-342900">
              <a:lnSpc>
                <a:spcPct val="105000"/>
              </a:lnSpc>
              <a:spcBef>
                <a:spcPts val="0"/>
              </a:spcBef>
              <a:buSzPts val="1800"/>
              <a:buFont typeface="Arial"/>
              <a:buAutoNum type="alphaLcPeriod"/>
            </a:pPr>
            <a:r>
              <a:rPr lang="en-IN" sz="1800" dirty="0">
                <a:latin typeface="Arial"/>
                <a:ea typeface="Arial"/>
                <a:cs typeface="Arial"/>
                <a:sym typeface="Arial"/>
              </a:rPr>
              <a:t>XAMPP</a:t>
            </a:r>
          </a:p>
          <a:p>
            <a:pPr marL="914400" lvl="1" indent="-342900">
              <a:lnSpc>
                <a:spcPct val="105000"/>
              </a:lnSpc>
              <a:spcBef>
                <a:spcPts val="0"/>
              </a:spcBef>
              <a:buSzPts val="1800"/>
              <a:buFont typeface="Arial"/>
              <a:buAutoNum type="alphaLcPeriod"/>
            </a:pPr>
            <a:r>
              <a:rPr lang="en-IN" sz="1800" dirty="0">
                <a:latin typeface="Arial"/>
                <a:ea typeface="Arial"/>
                <a:cs typeface="Arial"/>
                <a:sym typeface="Arial"/>
              </a:rPr>
              <a:t>MySQL Connector Python</a:t>
            </a:r>
          </a:p>
          <a:p>
            <a:pPr marL="457200" indent="-342900">
              <a:lnSpc>
                <a:spcPct val="105000"/>
              </a:lnSpc>
              <a:spcBef>
                <a:spcPts val="0"/>
              </a:spcBef>
              <a:buSzPts val="1800"/>
              <a:buFont typeface="Arial"/>
              <a:buAutoNum type="arabicPeriod"/>
            </a:pPr>
            <a:r>
              <a:rPr lang="en-IN" sz="1800" dirty="0">
                <a:latin typeface="Arial"/>
                <a:ea typeface="Arial"/>
                <a:cs typeface="Arial"/>
                <a:sym typeface="Arial"/>
              </a:rPr>
              <a:t>MongoDB</a:t>
            </a:r>
          </a:p>
          <a:p>
            <a:pPr marL="914400" lvl="1" indent="-342900">
              <a:lnSpc>
                <a:spcPct val="105000"/>
              </a:lnSpc>
              <a:spcBef>
                <a:spcPts val="0"/>
              </a:spcBef>
              <a:buSzPts val="1800"/>
              <a:buFont typeface="Arial"/>
              <a:buAutoNum type="alphaLcPeriod"/>
            </a:pPr>
            <a:r>
              <a:rPr lang="en-IN" sz="1800" dirty="0" err="1">
                <a:latin typeface="Arial"/>
                <a:ea typeface="Arial"/>
                <a:cs typeface="Arial"/>
                <a:sym typeface="Arial"/>
              </a:rPr>
              <a:t>PyMongo</a:t>
            </a:r>
            <a:endParaRPr lang="en-IN" sz="1800" dirty="0">
              <a:latin typeface="Arial"/>
              <a:ea typeface="Arial"/>
              <a:cs typeface="Arial"/>
              <a:sym typeface="Arial"/>
            </a:endParaRPr>
          </a:p>
          <a:p>
            <a:pPr marL="457200" indent="-342900">
              <a:lnSpc>
                <a:spcPct val="105000"/>
              </a:lnSpc>
              <a:spcBef>
                <a:spcPts val="0"/>
              </a:spcBef>
              <a:buSzPts val="1800"/>
              <a:buFont typeface="Arial"/>
              <a:buAutoNum type="arabicPeriod"/>
            </a:pPr>
            <a:r>
              <a:rPr lang="en-IN" sz="1800" dirty="0" err="1">
                <a:latin typeface="Arial"/>
                <a:ea typeface="Arial"/>
                <a:cs typeface="Arial"/>
                <a:sym typeface="Arial"/>
              </a:rPr>
              <a:t>Streamlit</a:t>
            </a:r>
            <a:endParaRPr lang="en-IN" sz="1800" dirty="0">
              <a:latin typeface="Arial"/>
              <a:ea typeface="Arial"/>
              <a:cs typeface="Arial"/>
              <a:sym typeface="Arial"/>
            </a:endParaRPr>
          </a:p>
          <a:p>
            <a:pPr marL="457200" indent="-342900">
              <a:lnSpc>
                <a:spcPct val="105000"/>
              </a:lnSpc>
              <a:spcBef>
                <a:spcPts val="0"/>
              </a:spcBef>
              <a:buSzPts val="1800"/>
              <a:buFont typeface="Arial"/>
              <a:buAutoNum type="arabicPeriod"/>
            </a:pPr>
            <a:r>
              <a:rPr lang="en-IN" sz="1800" dirty="0">
                <a:latin typeface="Arial"/>
                <a:ea typeface="Arial"/>
                <a:cs typeface="Arial"/>
                <a:sym typeface="Arial"/>
              </a:rPr>
              <a:t>VS Code</a:t>
            </a:r>
          </a:p>
        </p:txBody>
      </p:sp>
      <p:cxnSp>
        <p:nvCxnSpPr>
          <p:cNvPr id="15" name="Straight Connector 14">
            <a:extLst>
              <a:ext uri="{FF2B5EF4-FFF2-40B4-BE49-F238E27FC236}">
                <a16:creationId xmlns:a16="http://schemas.microsoft.com/office/drawing/2014/main" id="{06028C4A-F109-FC4E-A6CA-6BB192C622E0}"/>
              </a:ext>
            </a:extLst>
          </p:cNvPr>
          <p:cNvCxnSpPr>
            <a:cxnSpLocks/>
          </p:cNvCxnSpPr>
          <p:nvPr/>
        </p:nvCxnSpPr>
        <p:spPr>
          <a:xfrm>
            <a:off x="6877847" y="3212976"/>
            <a:ext cx="0" cy="3168352"/>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7A167-C457-30CF-EEB3-EFA90BD4880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E33DC75-2C72-7890-2AF8-B51E8E83C4C8}"/>
              </a:ext>
            </a:extLst>
          </p:cNvPr>
          <p:cNvSpPr>
            <a:spLocks noGrp="1"/>
          </p:cNvSpPr>
          <p:nvPr>
            <p:ph type="title"/>
          </p:nvPr>
        </p:nvSpPr>
        <p:spPr>
          <a:xfrm>
            <a:off x="1053852" y="260648"/>
            <a:ext cx="10360501" cy="648072"/>
          </a:xfrm>
        </p:spPr>
        <p:txBody>
          <a:bodyPr/>
          <a:lstStyle/>
          <a:p>
            <a:r>
              <a:rPr lang="en" b="1" cap="all" spc="200" dirty="0">
                <a:solidFill>
                  <a:schemeClr val="accent1"/>
                </a:solidFill>
                <a:latin typeface="+mn-lt"/>
                <a:ea typeface="+mn-ea"/>
                <a:cs typeface="+mn-cs"/>
                <a:sym typeface="Arial"/>
              </a:rPr>
              <a:t>Approaches</a:t>
            </a:r>
            <a:endParaRPr lang="en-IN" b="1" cap="all" spc="2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EEDB0F42-A658-E830-9277-7C2E22028ED6}"/>
              </a:ext>
            </a:extLst>
          </p:cNvPr>
          <p:cNvSpPr>
            <a:spLocks noGrp="1"/>
          </p:cNvSpPr>
          <p:nvPr>
            <p:ph idx="1"/>
          </p:nvPr>
        </p:nvSpPr>
        <p:spPr>
          <a:xfrm>
            <a:off x="1053852" y="1052736"/>
            <a:ext cx="10360501" cy="5400600"/>
          </a:xfrm>
        </p:spPr>
        <p:txBody>
          <a:bodyPr>
            <a:noAutofit/>
          </a:bodyPr>
          <a:lstStyle/>
          <a:p>
            <a:pPr marL="0" indent="0">
              <a:lnSpc>
                <a:spcPct val="110000"/>
              </a:lnSpc>
              <a:spcBef>
                <a:spcPct val="0"/>
              </a:spcBef>
              <a:buNone/>
            </a:pPr>
            <a:r>
              <a:rPr lang="en-US" sz="2400" b="1" cap="all" spc="200" dirty="0">
                <a:solidFill>
                  <a:schemeClr val="accent1"/>
                </a:solidFill>
              </a:rPr>
              <a:t>Task 1:</a:t>
            </a:r>
            <a:r>
              <a:rPr lang="en-US" sz="2400" cap="all" spc="200" dirty="0">
                <a:solidFill>
                  <a:schemeClr val="accent1"/>
                </a:solidFill>
              </a:rPr>
              <a:t> </a:t>
            </a:r>
            <a:r>
              <a:rPr lang="en-US" sz="2400" b="1" dirty="0">
                <a:latin typeface="Arial"/>
                <a:cs typeface="Arial"/>
              </a:rPr>
              <a:t>Rename the column names</a:t>
            </a:r>
          </a:p>
          <a:p>
            <a:pPr marL="0" lvl="0" indent="0" algn="just" rtl="0">
              <a:lnSpc>
                <a:spcPct val="97916"/>
              </a:lnSpc>
              <a:spcBef>
                <a:spcPts val="800"/>
              </a:spcBef>
              <a:spcAft>
                <a:spcPts val="0"/>
              </a:spcAft>
              <a:buNone/>
            </a:pPr>
            <a:r>
              <a:rPr lang="en-US" sz="2200" dirty="0">
                <a:latin typeface="+mj-lt"/>
                <a:ea typeface="Arial"/>
                <a:cs typeface="Arial"/>
                <a:sym typeface="Arial"/>
              </a:rPr>
              <a:t>	The data is being read from a CSV file. The data is stored as a Pandas DataFrame. Once the Dataframe is created, we can easily manipulate using Pandas. For renaming the columns I have used a list with dictionary of old column names and new names as key-value pairs respectively, which can be passed into the rename function of pandas using a for loop.</a:t>
            </a:r>
          </a:p>
          <a:p>
            <a:pPr marL="0" lvl="0" indent="0" algn="just" rtl="0">
              <a:lnSpc>
                <a:spcPct val="97916"/>
              </a:lnSpc>
              <a:spcBef>
                <a:spcPts val="800"/>
              </a:spcBef>
              <a:spcAft>
                <a:spcPts val="0"/>
              </a:spcAft>
              <a:buNone/>
            </a:pPr>
            <a:endParaRPr lang="en-US" sz="2200" dirty="0">
              <a:latin typeface="Arial"/>
              <a:ea typeface="Arial"/>
              <a:cs typeface="Arial"/>
              <a:sym typeface="Arial"/>
            </a:endParaRPr>
          </a:p>
          <a:p>
            <a:pPr marL="0" lvl="0" indent="0" algn="just" rtl="0">
              <a:lnSpc>
                <a:spcPct val="107916"/>
              </a:lnSpc>
              <a:spcBef>
                <a:spcPts val="800"/>
              </a:spcBef>
              <a:spcAft>
                <a:spcPts val="0"/>
              </a:spcAft>
              <a:buNone/>
            </a:pPr>
            <a:r>
              <a:rPr lang="en-US" sz="2400" b="1" cap="all" spc="200" dirty="0">
                <a:solidFill>
                  <a:schemeClr val="accent1"/>
                </a:solidFill>
                <a:sym typeface="Arial"/>
              </a:rPr>
              <a:t>Task 2:</a:t>
            </a:r>
            <a:r>
              <a:rPr lang="en-US" sz="2400" b="1" dirty="0">
                <a:latin typeface="Arial"/>
                <a:ea typeface="Arial"/>
                <a:cs typeface="Arial"/>
                <a:sym typeface="Arial"/>
              </a:rPr>
              <a:t> Rename State/UT Names</a:t>
            </a:r>
          </a:p>
          <a:p>
            <a:pPr marL="0" lvl="0" indent="0" algn="just" rtl="0">
              <a:lnSpc>
                <a:spcPct val="107916"/>
              </a:lnSpc>
              <a:spcBef>
                <a:spcPts val="800"/>
              </a:spcBef>
              <a:spcAft>
                <a:spcPts val="800"/>
              </a:spcAft>
              <a:buNone/>
            </a:pPr>
            <a:r>
              <a:rPr lang="en-US" sz="2200" dirty="0">
                <a:latin typeface="+mj-lt"/>
                <a:ea typeface="Arial"/>
                <a:cs typeface="Arial"/>
                <a:sym typeface="Arial"/>
              </a:rPr>
              <a:t>	In order to standardize the entire data, the State/UT names have to be in the form of capitalized first letter and all other lower-case letters. If the word is ‘and’ then it should be in all lower case. In order to achieve this, I’ve used a for loop that gets State/UT name splits the name, capitalizes the word if it’s not ‘and’ and updates the Dataframe with the new value.</a:t>
            </a:r>
          </a:p>
        </p:txBody>
      </p:sp>
    </p:spTree>
    <p:extLst>
      <p:ext uri="{BB962C8B-B14F-4D97-AF65-F5344CB8AC3E}">
        <p14:creationId xmlns:p14="http://schemas.microsoft.com/office/powerpoint/2010/main" val="47052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86794-4F96-8A5B-BA35-DBAFED387F7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32B818E-991F-849E-3C93-5E8007A755FB}"/>
              </a:ext>
            </a:extLst>
          </p:cNvPr>
          <p:cNvSpPr>
            <a:spLocks noGrp="1"/>
          </p:cNvSpPr>
          <p:nvPr>
            <p:ph type="title"/>
          </p:nvPr>
        </p:nvSpPr>
        <p:spPr>
          <a:xfrm>
            <a:off x="1053852" y="260648"/>
            <a:ext cx="10360501" cy="648072"/>
          </a:xfrm>
        </p:spPr>
        <p:txBody>
          <a:bodyPr/>
          <a:lstStyle/>
          <a:p>
            <a:r>
              <a:rPr lang="en" b="1" cap="all" spc="200" dirty="0">
                <a:solidFill>
                  <a:schemeClr val="accent1"/>
                </a:solidFill>
                <a:latin typeface="+mn-lt"/>
                <a:ea typeface="+mn-ea"/>
                <a:cs typeface="+mn-cs"/>
                <a:sym typeface="Arial"/>
              </a:rPr>
              <a:t>Approaches</a:t>
            </a:r>
            <a:endParaRPr lang="en-IN" b="1" cap="all" spc="2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ABA2527D-7823-308E-AF3B-A5DCC18E7B58}"/>
              </a:ext>
            </a:extLst>
          </p:cNvPr>
          <p:cNvSpPr>
            <a:spLocks noGrp="1"/>
          </p:cNvSpPr>
          <p:nvPr>
            <p:ph idx="1"/>
          </p:nvPr>
        </p:nvSpPr>
        <p:spPr>
          <a:xfrm>
            <a:off x="1053852" y="1124744"/>
            <a:ext cx="10360501" cy="4968552"/>
          </a:xfrm>
        </p:spPr>
        <p:txBody>
          <a:bodyPr>
            <a:noAutofit/>
          </a:bodyPr>
          <a:lstStyle/>
          <a:p>
            <a:pPr marL="0" lvl="0" indent="0" algn="l" rtl="0">
              <a:spcBef>
                <a:spcPts val="0"/>
              </a:spcBef>
              <a:spcAft>
                <a:spcPts val="0"/>
              </a:spcAft>
              <a:buNone/>
            </a:pPr>
            <a:r>
              <a:rPr lang="en-US" sz="2400" b="1" cap="all" spc="200" dirty="0">
                <a:solidFill>
                  <a:schemeClr val="accent1"/>
                </a:solidFill>
                <a:sym typeface="Arial"/>
              </a:rPr>
              <a:t>Task 3 : </a:t>
            </a:r>
            <a:r>
              <a:rPr lang="en-US" sz="2400" b="1" dirty="0">
                <a:latin typeface="Arial"/>
                <a:cs typeface="Arial"/>
                <a:sym typeface="Arial"/>
              </a:rPr>
              <a:t>New State/UT formation</a:t>
            </a:r>
          </a:p>
          <a:p>
            <a:pPr marL="0" indent="0" algn="just">
              <a:lnSpc>
                <a:spcPct val="97916"/>
              </a:lnSpc>
              <a:spcBef>
                <a:spcPts val="800"/>
              </a:spcBef>
              <a:buNone/>
            </a:pPr>
            <a:r>
              <a:rPr lang="en-US" sz="2400" b="1" dirty="0">
                <a:latin typeface="Arial"/>
                <a:ea typeface="Arial"/>
                <a:cs typeface="Arial"/>
                <a:sym typeface="Arial"/>
              </a:rPr>
              <a:t>	</a:t>
            </a:r>
            <a:r>
              <a:rPr lang="en-US" sz="2200" dirty="0">
                <a:latin typeface="+mj-lt"/>
                <a:cs typeface="Arial"/>
                <a:sym typeface="Arial"/>
              </a:rPr>
              <a:t>After new rules were passed, some new State/UT were formed. All the districts that comes under new state are given in a text document. I’ve read the text document and run those values in a for loop and if the value matches, the State/UT name will be changed into the new one.</a:t>
            </a:r>
          </a:p>
          <a:p>
            <a:pPr marL="0" indent="0" algn="just">
              <a:lnSpc>
                <a:spcPct val="97916"/>
              </a:lnSpc>
              <a:spcBef>
                <a:spcPts val="800"/>
              </a:spcBef>
              <a:buNone/>
            </a:pPr>
            <a:endParaRPr lang="en-US" sz="2200" dirty="0">
              <a:latin typeface="+mj-lt"/>
              <a:cs typeface="Arial"/>
              <a:sym typeface="Arial"/>
            </a:endParaRPr>
          </a:p>
          <a:p>
            <a:pPr marL="0" lvl="0" indent="0" algn="l" rtl="0">
              <a:spcBef>
                <a:spcPts val="1200"/>
              </a:spcBef>
              <a:spcAft>
                <a:spcPts val="0"/>
              </a:spcAft>
              <a:buNone/>
            </a:pPr>
            <a:r>
              <a:rPr lang="en-US" sz="2400" b="1" cap="all" spc="200" dirty="0">
                <a:solidFill>
                  <a:schemeClr val="accent1"/>
                </a:solidFill>
                <a:sym typeface="Arial"/>
              </a:rPr>
              <a:t>Task 4 : </a:t>
            </a:r>
            <a:r>
              <a:rPr lang="en-US" sz="2400" b="1" dirty="0">
                <a:latin typeface="Arial"/>
                <a:cs typeface="Arial"/>
                <a:sym typeface="Arial"/>
              </a:rPr>
              <a:t>Find and Process Missing Data</a:t>
            </a:r>
          </a:p>
          <a:p>
            <a:pPr marL="0" lvl="0" indent="0" algn="l" rtl="0">
              <a:spcBef>
                <a:spcPts val="1200"/>
              </a:spcBef>
              <a:spcAft>
                <a:spcPts val="0"/>
              </a:spcAft>
              <a:buNone/>
            </a:pPr>
            <a:r>
              <a:rPr lang="en-US" sz="2400" b="1" dirty="0">
                <a:latin typeface="Arial"/>
                <a:ea typeface="Arial"/>
                <a:cs typeface="Arial"/>
                <a:sym typeface="Arial"/>
              </a:rPr>
              <a:t>	</a:t>
            </a:r>
            <a:r>
              <a:rPr lang="en-US" sz="2200" dirty="0">
                <a:latin typeface="+mj-lt"/>
                <a:cs typeface="Arial"/>
                <a:sym typeface="Arial"/>
              </a:rPr>
              <a:t>In order to find the missing data, I have created a function which checks each cell in a specified column and returns True if it’s Null and False if it’s Not Null. In case the cell is null then another function checks for the required values. If all the required values are Not Null then necessary calculations will be done and the data will be stored in place of the Null. If all the values are Not Null then the calculations won’t happen and the cell remains Null.</a:t>
            </a:r>
          </a:p>
        </p:txBody>
      </p:sp>
    </p:spTree>
    <p:extLst>
      <p:ext uri="{BB962C8B-B14F-4D97-AF65-F5344CB8AC3E}">
        <p14:creationId xmlns:p14="http://schemas.microsoft.com/office/powerpoint/2010/main" val="295194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87900-8D23-04DA-6AB0-BDD06BA9B03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58C7AC5-F796-7A18-8936-C34E7AFBCED1}"/>
              </a:ext>
            </a:extLst>
          </p:cNvPr>
          <p:cNvSpPr>
            <a:spLocks noGrp="1"/>
          </p:cNvSpPr>
          <p:nvPr>
            <p:ph type="title"/>
          </p:nvPr>
        </p:nvSpPr>
        <p:spPr>
          <a:xfrm>
            <a:off x="1053852" y="260648"/>
            <a:ext cx="10360501" cy="648072"/>
          </a:xfrm>
        </p:spPr>
        <p:txBody>
          <a:bodyPr/>
          <a:lstStyle/>
          <a:p>
            <a:r>
              <a:rPr lang="en" b="1" cap="all" spc="200" dirty="0">
                <a:solidFill>
                  <a:schemeClr val="accent1"/>
                </a:solidFill>
                <a:latin typeface="+mn-lt"/>
                <a:ea typeface="+mn-ea"/>
                <a:cs typeface="+mn-cs"/>
                <a:sym typeface="Arial"/>
              </a:rPr>
              <a:t>Approaches</a:t>
            </a:r>
            <a:endParaRPr lang="en-IN" b="1" cap="all" spc="2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A93247A0-5CDB-17EA-91DD-8DBF5EA10ED5}"/>
              </a:ext>
            </a:extLst>
          </p:cNvPr>
          <p:cNvSpPr>
            <a:spLocks noGrp="1"/>
          </p:cNvSpPr>
          <p:nvPr>
            <p:ph idx="1"/>
          </p:nvPr>
        </p:nvSpPr>
        <p:spPr>
          <a:xfrm>
            <a:off x="1053852" y="1124744"/>
            <a:ext cx="10360501" cy="4968552"/>
          </a:xfrm>
        </p:spPr>
        <p:txBody>
          <a:bodyPr>
            <a:noAutofit/>
          </a:bodyPr>
          <a:lstStyle/>
          <a:p>
            <a:pPr marL="0" lvl="0" indent="0" algn="l" rtl="0">
              <a:spcBef>
                <a:spcPts val="0"/>
              </a:spcBef>
              <a:spcAft>
                <a:spcPts val="0"/>
              </a:spcAft>
              <a:buNone/>
            </a:pPr>
            <a:r>
              <a:rPr lang="en-US" sz="2400" b="1" cap="all" spc="200" dirty="0">
                <a:solidFill>
                  <a:schemeClr val="accent1"/>
                </a:solidFill>
                <a:sym typeface="Arial"/>
              </a:rPr>
              <a:t>Task 5 : </a:t>
            </a:r>
            <a:r>
              <a:rPr lang="en-US" sz="2400" b="1" dirty="0">
                <a:latin typeface="Arial"/>
                <a:ea typeface="Arial"/>
                <a:cs typeface="Arial"/>
                <a:sym typeface="Arial"/>
              </a:rPr>
              <a:t>Save Data to MongoDB</a:t>
            </a:r>
          </a:p>
          <a:p>
            <a:pPr marL="0" lvl="0" indent="0" algn="l" rtl="0">
              <a:spcBef>
                <a:spcPts val="1200"/>
              </a:spcBef>
              <a:spcAft>
                <a:spcPts val="0"/>
              </a:spcAft>
              <a:buNone/>
            </a:pPr>
            <a:r>
              <a:rPr lang="en-US" sz="2400" dirty="0">
                <a:latin typeface="Arial"/>
                <a:ea typeface="Arial"/>
                <a:cs typeface="Arial"/>
                <a:sym typeface="Arial"/>
              </a:rPr>
              <a:t>	</a:t>
            </a:r>
            <a:r>
              <a:rPr lang="en-US" sz="2200" dirty="0">
                <a:latin typeface="+mj-lt"/>
                <a:cs typeface="Arial"/>
                <a:sym typeface="Arial"/>
              </a:rPr>
              <a:t>Once the data cleaning process is done, the cleaned data has to be stored in MongoDB. The MongoDB is accessed with the connection string which contains the DB name at the end as an extension. Which means if the Database with the specified name is not available, it will create one and if the database is available it will just connect to it. Then the collection name is specified and checked. If a collection with specified name already exists it is deleted and a new collection is created with the same name, if not then a new collection is created.</a:t>
            </a:r>
          </a:p>
          <a:p>
            <a:pPr marL="0" lvl="0" indent="457200" algn="l" rtl="0">
              <a:spcBef>
                <a:spcPts val="1200"/>
              </a:spcBef>
              <a:spcAft>
                <a:spcPts val="1200"/>
              </a:spcAft>
              <a:buNone/>
            </a:pPr>
            <a:r>
              <a:rPr lang="en-US" sz="2200" dirty="0">
                <a:latin typeface="+mj-lt"/>
                <a:cs typeface="Arial"/>
                <a:sym typeface="Arial"/>
              </a:rPr>
              <a:t>The function I created will run a for loop until the length of the Dataframe and an inner loop which runs column names. The inner loop will convert the values into Int or None (if the cell is empty) except for State/UT and District columns and append it into a list. Then the list is zipped with the column names and type casted into dictionary. The dictionary is then conveniently inserted into the MongoDB.</a:t>
            </a:r>
          </a:p>
        </p:txBody>
      </p:sp>
    </p:spTree>
    <p:extLst>
      <p:ext uri="{BB962C8B-B14F-4D97-AF65-F5344CB8AC3E}">
        <p14:creationId xmlns:p14="http://schemas.microsoft.com/office/powerpoint/2010/main" val="104616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8C611-3BAC-7D46-CBD1-3B7534B7E07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A894BB2-D12E-9720-6EB7-41D0769EFD0A}"/>
              </a:ext>
            </a:extLst>
          </p:cNvPr>
          <p:cNvSpPr>
            <a:spLocks noGrp="1"/>
          </p:cNvSpPr>
          <p:nvPr>
            <p:ph type="title"/>
          </p:nvPr>
        </p:nvSpPr>
        <p:spPr>
          <a:xfrm>
            <a:off x="1053852" y="260648"/>
            <a:ext cx="10360501" cy="648072"/>
          </a:xfrm>
        </p:spPr>
        <p:txBody>
          <a:bodyPr/>
          <a:lstStyle/>
          <a:p>
            <a:r>
              <a:rPr lang="en" b="1" cap="all" spc="200" dirty="0">
                <a:solidFill>
                  <a:schemeClr val="accent1"/>
                </a:solidFill>
                <a:latin typeface="+mn-lt"/>
                <a:ea typeface="+mn-ea"/>
                <a:cs typeface="+mn-cs"/>
                <a:sym typeface="Arial"/>
              </a:rPr>
              <a:t>Approaches</a:t>
            </a:r>
            <a:endParaRPr lang="en-IN" b="1" cap="all" spc="2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B95DDDFC-A8CD-2AA6-04A4-4594F59985D4}"/>
              </a:ext>
            </a:extLst>
          </p:cNvPr>
          <p:cNvSpPr>
            <a:spLocks noGrp="1"/>
          </p:cNvSpPr>
          <p:nvPr>
            <p:ph idx="1"/>
          </p:nvPr>
        </p:nvSpPr>
        <p:spPr>
          <a:xfrm>
            <a:off x="1053852" y="1124744"/>
            <a:ext cx="10360501" cy="4968552"/>
          </a:xfrm>
        </p:spPr>
        <p:txBody>
          <a:bodyPr>
            <a:noAutofit/>
          </a:bodyPr>
          <a:lstStyle/>
          <a:p>
            <a:pPr marL="0" lvl="0" indent="0" algn="l" rtl="0">
              <a:spcBef>
                <a:spcPts val="0"/>
              </a:spcBef>
              <a:spcAft>
                <a:spcPts val="0"/>
              </a:spcAft>
              <a:buNone/>
            </a:pPr>
            <a:r>
              <a:rPr lang="en-US" sz="2400" b="1" cap="all" spc="200" dirty="0">
                <a:solidFill>
                  <a:schemeClr val="accent1"/>
                </a:solidFill>
                <a:sym typeface="Arial"/>
              </a:rPr>
              <a:t>Task 5 : </a:t>
            </a:r>
            <a:r>
              <a:rPr lang="en-US" sz="2400" b="1" dirty="0">
                <a:latin typeface="Arial"/>
                <a:ea typeface="Arial"/>
                <a:cs typeface="Arial"/>
                <a:sym typeface="Arial"/>
              </a:rPr>
              <a:t>Save Data to MongoDB</a:t>
            </a:r>
          </a:p>
          <a:p>
            <a:pPr marL="0" lvl="0" indent="0" algn="l" rtl="0">
              <a:spcBef>
                <a:spcPts val="1200"/>
              </a:spcBef>
              <a:spcAft>
                <a:spcPts val="0"/>
              </a:spcAft>
              <a:buNone/>
            </a:pPr>
            <a:r>
              <a:rPr lang="en-US" sz="2400" dirty="0">
                <a:latin typeface="Arial"/>
                <a:ea typeface="Arial"/>
                <a:cs typeface="Arial"/>
                <a:sym typeface="Arial"/>
              </a:rPr>
              <a:t>	</a:t>
            </a:r>
            <a:r>
              <a:rPr lang="en-US" sz="2200" dirty="0">
                <a:latin typeface="+mj-lt"/>
                <a:cs typeface="Arial"/>
                <a:sym typeface="Arial"/>
              </a:rPr>
              <a:t>Once the data cleaning process is done, the cleaned data has to be stored in MongoDB. The MongoDB is accessed with the connection string which contains the DB name at the end as an extension. Which means if the Database with the specified name is not available, it will create one and if the database is available it will just connect to it. Then the collection name is specified and checked. If a collection with specified name already exists it is deleted and a new collection is created with the same name, if not then a new collection is created.</a:t>
            </a:r>
          </a:p>
          <a:p>
            <a:pPr marL="0" lvl="0" indent="457200" algn="l" rtl="0">
              <a:spcBef>
                <a:spcPts val="1200"/>
              </a:spcBef>
              <a:spcAft>
                <a:spcPts val="1200"/>
              </a:spcAft>
              <a:buNone/>
            </a:pPr>
            <a:r>
              <a:rPr lang="en-US" sz="2200" dirty="0">
                <a:latin typeface="+mj-lt"/>
                <a:cs typeface="Arial"/>
                <a:sym typeface="Arial"/>
              </a:rPr>
              <a:t>The function I created will run a for loop until the length of the Dataframe and an inner loop which runs column names. The inner loop will convert the values into Int or None (if the cell is empty) except for State/UT and District columns and append it into a list. Then the list is zipped with the column names and type casted into dictionary. The dictionary is then conveniently inserted into the MongoDB.</a:t>
            </a:r>
          </a:p>
        </p:txBody>
      </p:sp>
    </p:spTree>
    <p:extLst>
      <p:ext uri="{BB962C8B-B14F-4D97-AF65-F5344CB8AC3E}">
        <p14:creationId xmlns:p14="http://schemas.microsoft.com/office/powerpoint/2010/main" val="222540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73DE4-AE32-28C2-7357-0E9D7870ADF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218E0A2-524B-E3B9-EA5C-9DF4AD947346}"/>
              </a:ext>
            </a:extLst>
          </p:cNvPr>
          <p:cNvSpPr>
            <a:spLocks noGrp="1"/>
          </p:cNvSpPr>
          <p:nvPr>
            <p:ph type="title"/>
          </p:nvPr>
        </p:nvSpPr>
        <p:spPr>
          <a:xfrm>
            <a:off x="1053852" y="260648"/>
            <a:ext cx="10360501" cy="648072"/>
          </a:xfrm>
        </p:spPr>
        <p:txBody>
          <a:bodyPr/>
          <a:lstStyle/>
          <a:p>
            <a:r>
              <a:rPr lang="en" b="1" cap="all" spc="200" dirty="0">
                <a:solidFill>
                  <a:schemeClr val="accent1"/>
                </a:solidFill>
                <a:latin typeface="+mn-lt"/>
                <a:ea typeface="+mn-ea"/>
                <a:cs typeface="+mn-cs"/>
                <a:sym typeface="Arial"/>
              </a:rPr>
              <a:t>Approaches</a:t>
            </a:r>
            <a:endParaRPr lang="en-IN" b="1" cap="all" spc="2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B0DD5E60-E913-38B7-305F-83DFE799928F}"/>
              </a:ext>
            </a:extLst>
          </p:cNvPr>
          <p:cNvSpPr>
            <a:spLocks noGrp="1"/>
          </p:cNvSpPr>
          <p:nvPr>
            <p:ph idx="1"/>
          </p:nvPr>
        </p:nvSpPr>
        <p:spPr>
          <a:xfrm>
            <a:off x="1053852" y="1124744"/>
            <a:ext cx="10360501" cy="4968552"/>
          </a:xfrm>
        </p:spPr>
        <p:txBody>
          <a:bodyPr>
            <a:noAutofit/>
          </a:bodyPr>
          <a:lstStyle/>
          <a:p>
            <a:pPr marL="0" lvl="0" indent="0" algn="l" rtl="0">
              <a:spcBef>
                <a:spcPts val="0"/>
              </a:spcBef>
              <a:spcAft>
                <a:spcPts val="0"/>
              </a:spcAft>
              <a:buNone/>
            </a:pPr>
            <a:r>
              <a:rPr lang="en-US" sz="2400" b="1" cap="all" spc="200" dirty="0">
                <a:solidFill>
                  <a:schemeClr val="accent1"/>
                </a:solidFill>
                <a:sym typeface="Arial"/>
              </a:rPr>
              <a:t>Task 6 : </a:t>
            </a:r>
            <a:r>
              <a:rPr lang="en-US" sz="2400" b="1" dirty="0">
                <a:latin typeface="Arial"/>
                <a:ea typeface="Arial"/>
                <a:cs typeface="Arial"/>
                <a:sym typeface="Arial"/>
              </a:rPr>
              <a:t>Database connection and data upload</a:t>
            </a:r>
            <a:endParaRPr lang="en-US" sz="2400" dirty="0">
              <a:latin typeface="Arial"/>
              <a:ea typeface="Arial"/>
              <a:cs typeface="Arial"/>
              <a:sym typeface="Arial"/>
            </a:endParaRPr>
          </a:p>
          <a:p>
            <a:pPr marL="0" lvl="0" indent="0" algn="l" rtl="0">
              <a:spcBef>
                <a:spcPts val="1200"/>
              </a:spcBef>
              <a:spcAft>
                <a:spcPts val="0"/>
              </a:spcAft>
              <a:buNone/>
            </a:pPr>
            <a:r>
              <a:rPr lang="en-US" sz="2400" dirty="0">
                <a:latin typeface="Arial"/>
                <a:ea typeface="Arial"/>
                <a:cs typeface="Arial"/>
                <a:sym typeface="Arial"/>
              </a:rPr>
              <a:t>	</a:t>
            </a:r>
            <a:r>
              <a:rPr lang="en-US" sz="2200" dirty="0">
                <a:latin typeface="+mj-lt"/>
                <a:cs typeface="Arial"/>
                <a:sym typeface="Arial"/>
              </a:rPr>
              <a:t>The data stored in MongoDB has to be retrieved and uploaded into MySQL Database. In order to achieve that, the connection between MySQL server and VS Code is made using MySQL connector Python. A Database is created if it does not exist already. For table creation, MySQL has some rules to Column name lengths and characters used in them. To comply with these, I have manually given column names where changes are required. </a:t>
            </a:r>
          </a:p>
          <a:p>
            <a:pPr marL="0" lvl="0" indent="0" algn="l" rtl="0">
              <a:spcBef>
                <a:spcPts val="1200"/>
              </a:spcBef>
              <a:spcAft>
                <a:spcPts val="1200"/>
              </a:spcAft>
              <a:buNone/>
            </a:pPr>
            <a:r>
              <a:rPr lang="en-US" sz="2200" dirty="0">
                <a:latin typeface="+mj-lt"/>
                <a:cs typeface="Arial"/>
                <a:sym typeface="Arial"/>
              </a:rPr>
              <a:t>	Then the column names are fetched from the table using query and data is retrieved from MongoDB based on the District Code as it’s the unique value (Primary key) and stored as list of values. And to insert Null values we are creating placeholders which has the string formatting (‘%s’) equivalent to the number of values we have. Then the Values are inserted using the execute many function.</a:t>
            </a:r>
          </a:p>
        </p:txBody>
      </p:sp>
    </p:spTree>
    <p:extLst>
      <p:ext uri="{BB962C8B-B14F-4D97-AF65-F5344CB8AC3E}">
        <p14:creationId xmlns:p14="http://schemas.microsoft.com/office/powerpoint/2010/main" val="18934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78112-8A47-C035-2A05-82A165023A7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39E6682-9A56-A6BD-65CD-13FCAE24EA9C}"/>
              </a:ext>
            </a:extLst>
          </p:cNvPr>
          <p:cNvSpPr>
            <a:spLocks noGrp="1"/>
          </p:cNvSpPr>
          <p:nvPr>
            <p:ph type="title"/>
          </p:nvPr>
        </p:nvSpPr>
        <p:spPr>
          <a:xfrm>
            <a:off x="1053852" y="260648"/>
            <a:ext cx="10360501" cy="648072"/>
          </a:xfrm>
        </p:spPr>
        <p:txBody>
          <a:bodyPr/>
          <a:lstStyle/>
          <a:p>
            <a:r>
              <a:rPr lang="en" b="1" cap="all" spc="200" dirty="0">
                <a:solidFill>
                  <a:schemeClr val="accent1"/>
                </a:solidFill>
                <a:latin typeface="+mn-lt"/>
                <a:ea typeface="+mn-ea"/>
                <a:cs typeface="+mn-cs"/>
                <a:sym typeface="Arial"/>
              </a:rPr>
              <a:t>Approaches</a:t>
            </a:r>
            <a:endParaRPr lang="en-IN" b="1" cap="all" spc="2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4D151629-947C-F846-B5C6-E9015251F66C}"/>
              </a:ext>
            </a:extLst>
          </p:cNvPr>
          <p:cNvSpPr>
            <a:spLocks noGrp="1"/>
          </p:cNvSpPr>
          <p:nvPr>
            <p:ph idx="1"/>
          </p:nvPr>
        </p:nvSpPr>
        <p:spPr>
          <a:xfrm>
            <a:off x="1053852" y="1124744"/>
            <a:ext cx="10360501" cy="4968552"/>
          </a:xfrm>
        </p:spPr>
        <p:txBody>
          <a:bodyPr>
            <a:noAutofit/>
          </a:bodyPr>
          <a:lstStyle/>
          <a:p>
            <a:pPr marL="0" lvl="0" indent="0" algn="l" rtl="0">
              <a:spcBef>
                <a:spcPts val="0"/>
              </a:spcBef>
              <a:spcAft>
                <a:spcPts val="0"/>
              </a:spcAft>
              <a:buNone/>
            </a:pPr>
            <a:r>
              <a:rPr lang="en-US" sz="2400" b="1" cap="all" spc="200" dirty="0">
                <a:solidFill>
                  <a:schemeClr val="accent1"/>
                </a:solidFill>
                <a:sym typeface="Arial"/>
              </a:rPr>
              <a:t>Task 7 : </a:t>
            </a:r>
            <a:r>
              <a:rPr lang="en-US" sz="2400" b="1" dirty="0">
                <a:latin typeface="Arial"/>
                <a:ea typeface="Arial"/>
                <a:cs typeface="Arial"/>
                <a:sym typeface="Arial"/>
              </a:rPr>
              <a:t>Run Query on the database and show output in Streamlit</a:t>
            </a:r>
          </a:p>
          <a:p>
            <a:pPr marL="304746" lvl="1" indent="0">
              <a:spcBef>
                <a:spcPts val="1200"/>
              </a:spcBef>
              <a:buNone/>
            </a:pPr>
            <a:r>
              <a:rPr lang="en-US" sz="2000" dirty="0">
                <a:latin typeface="Arial"/>
                <a:ea typeface="Arial"/>
                <a:cs typeface="Arial"/>
                <a:sym typeface="Arial"/>
              </a:rPr>
              <a:t>	</a:t>
            </a:r>
            <a:r>
              <a:rPr lang="en-US" sz="2200" dirty="0">
                <a:latin typeface="+mj-lt"/>
                <a:ea typeface="Arial"/>
                <a:cs typeface="Arial"/>
                <a:sym typeface="Arial"/>
              </a:rPr>
              <a:t>Streamlit does not have a multi-window functionality app. So, to display the results of all queries I’ve used a selectbox where the queries will be available as options. If the value of the selectbox changes, the result will be displayed based on the new value. In the backend the query result is extracted from the cursor and converted into Pandas DataFrame, which is then converted into Streamlit Dataframe to display in the app.</a:t>
            </a:r>
          </a:p>
        </p:txBody>
      </p:sp>
    </p:spTree>
    <p:extLst>
      <p:ext uri="{BB962C8B-B14F-4D97-AF65-F5344CB8AC3E}">
        <p14:creationId xmlns:p14="http://schemas.microsoft.com/office/powerpoint/2010/main" val="357106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CC59B-227C-68BD-08A0-E151DE0F87F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DDE1AAF-D829-FF28-9A56-7B7B95345D4A}"/>
              </a:ext>
            </a:extLst>
          </p:cNvPr>
          <p:cNvSpPr>
            <a:spLocks noGrp="1"/>
          </p:cNvSpPr>
          <p:nvPr>
            <p:ph type="title"/>
          </p:nvPr>
        </p:nvSpPr>
        <p:spPr>
          <a:xfrm>
            <a:off x="1053852" y="260648"/>
            <a:ext cx="10360501" cy="648072"/>
          </a:xfrm>
        </p:spPr>
        <p:txBody>
          <a:bodyPr/>
          <a:lstStyle/>
          <a:p>
            <a:r>
              <a:rPr lang="en-IN" b="1" cap="all" spc="200" dirty="0">
                <a:solidFill>
                  <a:schemeClr val="accent1"/>
                </a:solidFill>
                <a:latin typeface="+mn-lt"/>
                <a:ea typeface="+mn-ea"/>
                <a:cs typeface="+mn-cs"/>
                <a:sym typeface="Arial"/>
              </a:rPr>
              <a:t>Insights</a:t>
            </a:r>
            <a:endParaRPr lang="en-IN" b="1" cap="all" spc="2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D90595F8-7A81-4B9E-FCB3-925D7F8808E1}"/>
              </a:ext>
            </a:extLst>
          </p:cNvPr>
          <p:cNvSpPr>
            <a:spLocks noGrp="1"/>
          </p:cNvSpPr>
          <p:nvPr>
            <p:ph idx="1"/>
          </p:nvPr>
        </p:nvSpPr>
        <p:spPr>
          <a:xfrm>
            <a:off x="837828" y="908720"/>
            <a:ext cx="11350997" cy="5949280"/>
          </a:xfrm>
        </p:spPr>
        <p:txBody>
          <a:bodyPr>
            <a:noAutofit/>
          </a:bodyPr>
          <a:lstStyle/>
          <a:p>
            <a:pPr marL="541338" lvl="0" indent="-401638" algn="l" rtl="0">
              <a:lnSpc>
                <a:spcPct val="150000"/>
              </a:lnSpc>
              <a:spcBef>
                <a:spcPts val="0"/>
              </a:spcBef>
              <a:spcAft>
                <a:spcPts val="0"/>
              </a:spcAft>
              <a:buSzPct val="90000"/>
              <a:buFont typeface="Arial"/>
              <a:buAutoNum type="arabicPeriod"/>
            </a:pPr>
            <a:r>
              <a:rPr lang="en-US" sz="2000" dirty="0">
                <a:latin typeface="+mj-lt"/>
                <a:ea typeface="Arial"/>
                <a:cs typeface="Arial"/>
                <a:sym typeface="Arial"/>
              </a:rPr>
              <a:t>The total population of each district.</a:t>
            </a:r>
          </a:p>
          <a:p>
            <a:pPr marL="541338" lvl="0" indent="-401638" algn="l" rtl="0">
              <a:lnSpc>
                <a:spcPct val="150000"/>
              </a:lnSpc>
              <a:spcBef>
                <a:spcPts val="0"/>
              </a:spcBef>
              <a:spcAft>
                <a:spcPts val="0"/>
              </a:spcAft>
              <a:buSzPct val="90000"/>
              <a:buFont typeface="Arial"/>
              <a:buAutoNum type="arabicPeriod"/>
            </a:pPr>
            <a:r>
              <a:rPr lang="en-US" sz="2000" dirty="0">
                <a:latin typeface="+mj-lt"/>
                <a:ea typeface="Arial"/>
                <a:cs typeface="Arial"/>
                <a:sym typeface="Arial"/>
              </a:rPr>
              <a:t>Literate males and females are there in each district.</a:t>
            </a:r>
          </a:p>
          <a:p>
            <a:pPr marL="541338" lvl="0" indent="-401638" algn="l" rtl="0">
              <a:lnSpc>
                <a:spcPct val="150000"/>
              </a:lnSpc>
              <a:spcBef>
                <a:spcPts val="0"/>
              </a:spcBef>
              <a:spcAft>
                <a:spcPts val="0"/>
              </a:spcAft>
              <a:buSzPct val="90000"/>
              <a:buFont typeface="Arial"/>
              <a:buAutoNum type="arabicPeriod"/>
            </a:pPr>
            <a:r>
              <a:rPr lang="en-US" sz="2000" dirty="0">
                <a:latin typeface="+mj-lt"/>
                <a:ea typeface="Arial"/>
                <a:cs typeface="Arial"/>
                <a:sym typeface="Arial"/>
              </a:rPr>
              <a:t>Percentage of workers (both male and female) in each district.</a:t>
            </a:r>
          </a:p>
          <a:p>
            <a:pPr marL="541338" lvl="0" indent="-401638" algn="l" rtl="0">
              <a:lnSpc>
                <a:spcPct val="150000"/>
              </a:lnSpc>
              <a:spcBef>
                <a:spcPts val="0"/>
              </a:spcBef>
              <a:spcAft>
                <a:spcPts val="0"/>
              </a:spcAft>
              <a:buSzPct val="90000"/>
              <a:buFont typeface="Arial"/>
              <a:buAutoNum type="arabicPeriod"/>
            </a:pPr>
            <a:r>
              <a:rPr lang="en-US" sz="2000" dirty="0">
                <a:latin typeface="+mj-lt"/>
                <a:ea typeface="Arial"/>
                <a:cs typeface="Arial"/>
                <a:sym typeface="Arial"/>
              </a:rPr>
              <a:t>Households with access to LPG or PNG as a cooking fuel in each district.</a:t>
            </a:r>
          </a:p>
          <a:p>
            <a:pPr marL="541338" lvl="0" indent="-401638" algn="l" rtl="0">
              <a:lnSpc>
                <a:spcPct val="150000"/>
              </a:lnSpc>
              <a:spcBef>
                <a:spcPts val="0"/>
              </a:spcBef>
              <a:spcAft>
                <a:spcPts val="0"/>
              </a:spcAft>
              <a:buSzPct val="90000"/>
              <a:buFont typeface="Arial"/>
              <a:buAutoNum type="arabicPeriod"/>
            </a:pPr>
            <a:r>
              <a:rPr lang="en-US" sz="2000" dirty="0">
                <a:latin typeface="+mj-lt"/>
                <a:ea typeface="Arial"/>
                <a:cs typeface="Arial"/>
                <a:sym typeface="Arial"/>
              </a:rPr>
              <a:t>The religious composition (Hindus, Muslims, Christians, etc.) of each district.</a:t>
            </a:r>
          </a:p>
          <a:p>
            <a:pPr marL="541338" lvl="0" indent="-401638" algn="l" rtl="0">
              <a:lnSpc>
                <a:spcPct val="150000"/>
              </a:lnSpc>
              <a:spcBef>
                <a:spcPts val="0"/>
              </a:spcBef>
              <a:spcAft>
                <a:spcPts val="0"/>
              </a:spcAft>
              <a:buSzPct val="90000"/>
              <a:buFont typeface="Arial"/>
              <a:buAutoNum type="arabicPeriod"/>
            </a:pPr>
            <a:r>
              <a:rPr lang="en-US" sz="2000" dirty="0">
                <a:latin typeface="+mj-lt"/>
                <a:ea typeface="Arial"/>
                <a:cs typeface="Arial"/>
                <a:sym typeface="Arial"/>
              </a:rPr>
              <a:t>Households with internet access in each district.</a:t>
            </a:r>
          </a:p>
          <a:p>
            <a:pPr marL="541338" lvl="0" indent="-401638" algn="l" rtl="0">
              <a:lnSpc>
                <a:spcPct val="150000"/>
              </a:lnSpc>
              <a:spcBef>
                <a:spcPts val="0"/>
              </a:spcBef>
              <a:spcAft>
                <a:spcPts val="0"/>
              </a:spcAft>
              <a:buSzPct val="90000"/>
              <a:buFont typeface="Arial"/>
              <a:buAutoNum type="arabicPeriod"/>
            </a:pPr>
            <a:r>
              <a:rPr lang="en-US" sz="2000" dirty="0">
                <a:latin typeface="+mj-lt"/>
                <a:ea typeface="Arial"/>
                <a:cs typeface="Arial"/>
                <a:sym typeface="Arial"/>
              </a:rPr>
              <a:t>The educational attainment distribution (below primary, primary, middle, secondary, etc.) in each district.</a:t>
            </a:r>
          </a:p>
          <a:p>
            <a:pPr marL="541338" lvl="0" indent="-401638" algn="l" rtl="0">
              <a:lnSpc>
                <a:spcPct val="150000"/>
              </a:lnSpc>
              <a:spcBef>
                <a:spcPts val="0"/>
              </a:spcBef>
              <a:spcAft>
                <a:spcPts val="0"/>
              </a:spcAft>
              <a:buSzPct val="90000"/>
              <a:buFont typeface="Arial"/>
              <a:buAutoNum type="arabicPeriod"/>
            </a:pPr>
            <a:r>
              <a:rPr lang="en-US" sz="2000" dirty="0">
                <a:latin typeface="+mj-lt"/>
                <a:ea typeface="Arial"/>
                <a:cs typeface="Arial"/>
                <a:sym typeface="Arial"/>
              </a:rPr>
              <a:t>Households with access to various modes of transportation (bicycle, car, radio, television, etc.) in each district.</a:t>
            </a:r>
          </a:p>
          <a:p>
            <a:pPr marL="541338" lvl="0" indent="-401638" algn="l" rtl="0">
              <a:lnSpc>
                <a:spcPct val="150000"/>
              </a:lnSpc>
              <a:spcBef>
                <a:spcPts val="0"/>
              </a:spcBef>
              <a:spcAft>
                <a:spcPts val="0"/>
              </a:spcAft>
              <a:buSzPct val="90000"/>
              <a:buFont typeface="Arial"/>
              <a:buAutoNum type="arabicPeriod"/>
            </a:pPr>
            <a:r>
              <a:rPr lang="en-US" sz="2000" dirty="0">
                <a:latin typeface="+mj-lt"/>
                <a:ea typeface="Arial"/>
                <a:cs typeface="Arial"/>
                <a:sym typeface="Arial"/>
              </a:rPr>
              <a:t>The condition of occupied census houses (dilapidated, with separate kitchen, with bathing facility, with latrine facility, etc.) in each district.</a:t>
            </a:r>
          </a:p>
        </p:txBody>
      </p:sp>
    </p:spTree>
    <p:extLst>
      <p:ext uri="{BB962C8B-B14F-4D97-AF65-F5344CB8AC3E}">
        <p14:creationId xmlns:p14="http://schemas.microsoft.com/office/powerpoint/2010/main" val="419630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34</TotalTime>
  <Words>1457</Words>
  <Application>Microsoft Office PowerPoint</Application>
  <PresentationFormat>Custom</PresentationFormat>
  <Paragraphs>72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Tech 16x9</vt:lpstr>
      <vt:lpstr>DE_Capstone Project - 1</vt:lpstr>
      <vt:lpstr>Problem Statement</vt:lpstr>
      <vt:lpstr>Approaches</vt:lpstr>
      <vt:lpstr>Approaches</vt:lpstr>
      <vt:lpstr>Approaches</vt:lpstr>
      <vt:lpstr>Approaches</vt:lpstr>
      <vt:lpstr>Approaches</vt:lpstr>
      <vt:lpstr>Approaches</vt:lpstr>
      <vt:lpstr>Insights</vt:lpstr>
      <vt:lpstr>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 Dalvi</dc:creator>
  <cp:lastModifiedBy>Yash Dalvi</cp:lastModifiedBy>
  <cp:revision>16</cp:revision>
  <dcterms:created xsi:type="dcterms:W3CDTF">2024-11-10T13:19:19Z</dcterms:created>
  <dcterms:modified xsi:type="dcterms:W3CDTF">2024-11-10T13:54:18Z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