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4" d="100"/>
          <a:sy n="24" d="100"/>
        </p:scale>
        <p:origin x="14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7200" b="0" i="0" u="none" strike="noStrike" kern="1200" spc="0" baseline="0">
                <a:solidFill>
                  <a:schemeClr val="dk1"/>
                </a:solidFill>
                <a:latin typeface="Times New Roman" panose="02020603050405020304" pitchFamily="18" charset="0"/>
                <a:ea typeface="+mn-ea"/>
                <a:cs typeface="+mn-cs"/>
              </a:defRPr>
            </a:pPr>
            <a:r>
              <a:rPr lang="en-US" sz="7200" baseline="0" dirty="0" err="1">
                <a:latin typeface="Times New Roman" panose="02020603050405020304" pitchFamily="18" charset="0"/>
              </a:rPr>
              <a:t>Expectiminimax</a:t>
            </a:r>
            <a:r>
              <a:rPr lang="en-US" sz="7200" baseline="0" dirty="0">
                <a:latin typeface="Times New Roman" panose="02020603050405020304" pitchFamily="18" charset="0"/>
              </a:rPr>
              <a:t> vs Random bot</a:t>
            </a:r>
          </a:p>
        </c:rich>
      </c:tx>
      <c:overlay val="0"/>
      <c:spPr>
        <a:noFill/>
        <a:ln>
          <a:noFill/>
        </a:ln>
        <a:effectLst/>
      </c:spPr>
      <c:txPr>
        <a:bodyPr rot="0" spcFirstLastPara="1" vertOverflow="ellipsis" vert="horz" wrap="square" anchor="ctr" anchorCtr="1"/>
        <a:lstStyle/>
        <a:p>
          <a:pPr>
            <a:defRPr sz="7200" b="0" i="0" u="none" strike="noStrike" kern="1200" spc="0" baseline="0">
              <a:solidFill>
                <a:schemeClr val="dk1"/>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Sheet1!$B$1</c:f>
              <c:strCache>
                <c:ptCount val="1"/>
                <c:pt idx="0">
                  <c:v>Expectiminimax</c:v>
                </c:pt>
              </c:strCache>
            </c:strRef>
          </c:tx>
          <c:spPr>
            <a:solidFill>
              <a:schemeClr val="accent1"/>
            </a:solidFill>
            <a:ln>
              <a:noFill/>
            </a:ln>
            <a:effectLst/>
          </c:spPr>
          <c:invertIfNegative val="0"/>
          <c:cat>
            <c:strRef>
              <c:f>Sheet1!$A$2:$A$3</c:f>
              <c:strCache>
                <c:ptCount val="2"/>
                <c:pt idx="0">
                  <c:v>Games 1-100</c:v>
                </c:pt>
                <c:pt idx="1">
                  <c:v>Games 101-200</c:v>
                </c:pt>
              </c:strCache>
            </c:strRef>
          </c:cat>
          <c:val>
            <c:numRef>
              <c:f>Sheet1!$B$2:$B$3</c:f>
              <c:numCache>
                <c:formatCode>General</c:formatCode>
                <c:ptCount val="2"/>
                <c:pt idx="0">
                  <c:v>99</c:v>
                </c:pt>
                <c:pt idx="1">
                  <c:v>90</c:v>
                </c:pt>
              </c:numCache>
            </c:numRef>
          </c:val>
          <c:extLst>
            <c:ext xmlns:c16="http://schemas.microsoft.com/office/drawing/2014/chart" uri="{C3380CC4-5D6E-409C-BE32-E72D297353CC}">
              <c16:uniqueId val="{00000000-D06C-41FA-8E16-F52EB3A0235C}"/>
            </c:ext>
          </c:extLst>
        </c:ser>
        <c:ser>
          <c:idx val="1"/>
          <c:order val="1"/>
          <c:tx>
            <c:strRef>
              <c:f>Sheet1!$C$1</c:f>
              <c:strCache>
                <c:ptCount val="1"/>
                <c:pt idx="0">
                  <c:v>Random</c:v>
                </c:pt>
              </c:strCache>
            </c:strRef>
          </c:tx>
          <c:spPr>
            <a:solidFill>
              <a:schemeClr val="accent2"/>
            </a:solidFill>
            <a:ln>
              <a:noFill/>
            </a:ln>
            <a:effectLst/>
          </c:spPr>
          <c:invertIfNegative val="0"/>
          <c:cat>
            <c:strRef>
              <c:f>Sheet1!$A$2:$A$3</c:f>
              <c:strCache>
                <c:ptCount val="2"/>
                <c:pt idx="0">
                  <c:v>Games 1-100</c:v>
                </c:pt>
                <c:pt idx="1">
                  <c:v>Games 101-200</c:v>
                </c:pt>
              </c:strCache>
            </c:strRef>
          </c:cat>
          <c:val>
            <c:numRef>
              <c:f>Sheet1!$C$2:$C$3</c:f>
              <c:numCache>
                <c:formatCode>General</c:formatCode>
                <c:ptCount val="2"/>
                <c:pt idx="0">
                  <c:v>1</c:v>
                </c:pt>
                <c:pt idx="1">
                  <c:v>10</c:v>
                </c:pt>
              </c:numCache>
            </c:numRef>
          </c:val>
          <c:extLst>
            <c:ext xmlns:c16="http://schemas.microsoft.com/office/drawing/2014/chart" uri="{C3380CC4-5D6E-409C-BE32-E72D297353CC}">
              <c16:uniqueId val="{00000001-D06C-41FA-8E16-F52EB3A0235C}"/>
            </c:ext>
          </c:extLst>
        </c:ser>
        <c:dLbls>
          <c:showLegendKey val="0"/>
          <c:showVal val="0"/>
          <c:showCatName val="0"/>
          <c:showSerName val="0"/>
          <c:showPercent val="0"/>
          <c:showBubbleSize val="0"/>
        </c:dLbls>
        <c:gapWidth val="219"/>
        <c:overlap val="-27"/>
        <c:axId val="485402495"/>
        <c:axId val="485401247"/>
      </c:barChart>
      <c:catAx>
        <c:axId val="485402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800" b="0" i="0" u="none" strike="noStrike" kern="1200" baseline="0">
                <a:solidFill>
                  <a:schemeClr val="dk1"/>
                </a:solidFill>
                <a:latin typeface="Arial" panose="020B0604020202020204" pitchFamily="34" charset="0"/>
                <a:ea typeface="+mn-ea"/>
                <a:cs typeface="+mn-cs"/>
              </a:defRPr>
            </a:pPr>
            <a:endParaRPr lang="en-US"/>
          </a:p>
        </c:txPr>
        <c:crossAx val="485401247"/>
        <c:crosses val="autoZero"/>
        <c:auto val="1"/>
        <c:lblAlgn val="ctr"/>
        <c:lblOffset val="100"/>
        <c:noMultiLvlLbl val="0"/>
      </c:catAx>
      <c:valAx>
        <c:axId val="485401247"/>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4800" b="0" i="0" u="none" strike="noStrike" kern="1200" baseline="0">
                <a:solidFill>
                  <a:schemeClr val="dk1"/>
                </a:solidFill>
                <a:latin typeface="Arial" panose="020B0604020202020204" pitchFamily="34" charset="0"/>
                <a:ea typeface="+mn-ea"/>
                <a:cs typeface="+mn-cs"/>
              </a:defRPr>
            </a:pPr>
            <a:endParaRPr lang="en-US"/>
          </a:p>
        </c:txPr>
        <c:crossAx val="4854024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4800" b="0" i="0" u="none" strike="noStrike" kern="1200" baseline="0">
              <a:solidFill>
                <a:schemeClr val="dk1"/>
              </a:solidFill>
              <a:latin typeface="Arial" panose="020B06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accent3"/>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17CD02-1B85-4732-9D3F-EBDEFDDBFB6D}" type="datetimeFigureOut">
              <a:rPr lang="en-US" smtClean="0"/>
              <a:t>03-Jul-22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C5939-ED39-4567-B640-F436D39CF725}" type="slidenum">
              <a:rPr lang="en-US" smtClean="0"/>
              <a:t>‹#›</a:t>
            </a:fld>
            <a:endParaRPr lang="en-US"/>
          </a:p>
        </p:txBody>
      </p:sp>
    </p:spTree>
    <p:extLst>
      <p:ext uri="{BB962C8B-B14F-4D97-AF65-F5344CB8AC3E}">
        <p14:creationId xmlns:p14="http://schemas.microsoft.com/office/powerpoint/2010/main" val="3877836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7CD02-1B85-4732-9D3F-EBDEFDDBFB6D}" type="datetimeFigureOut">
              <a:rPr lang="en-US" smtClean="0"/>
              <a:t>03-Jul-22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C5939-ED39-4567-B640-F436D39CF725}" type="slidenum">
              <a:rPr lang="en-US" smtClean="0"/>
              <a:t>‹#›</a:t>
            </a:fld>
            <a:endParaRPr lang="en-US"/>
          </a:p>
        </p:txBody>
      </p:sp>
    </p:spTree>
    <p:extLst>
      <p:ext uri="{BB962C8B-B14F-4D97-AF65-F5344CB8AC3E}">
        <p14:creationId xmlns:p14="http://schemas.microsoft.com/office/powerpoint/2010/main" val="310268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7CD02-1B85-4732-9D3F-EBDEFDDBFB6D}" type="datetimeFigureOut">
              <a:rPr lang="en-US" smtClean="0"/>
              <a:t>03-Jul-22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C5939-ED39-4567-B640-F436D39CF725}" type="slidenum">
              <a:rPr lang="en-US" smtClean="0"/>
              <a:t>‹#›</a:t>
            </a:fld>
            <a:endParaRPr lang="en-US"/>
          </a:p>
        </p:txBody>
      </p:sp>
    </p:spTree>
    <p:extLst>
      <p:ext uri="{BB962C8B-B14F-4D97-AF65-F5344CB8AC3E}">
        <p14:creationId xmlns:p14="http://schemas.microsoft.com/office/powerpoint/2010/main" val="2496093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7CD02-1B85-4732-9D3F-EBDEFDDBFB6D}" type="datetimeFigureOut">
              <a:rPr lang="en-US" smtClean="0"/>
              <a:t>03-Jul-22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C5939-ED39-4567-B640-F436D39CF725}" type="slidenum">
              <a:rPr lang="en-US" smtClean="0"/>
              <a:t>‹#›</a:t>
            </a:fld>
            <a:endParaRPr lang="en-US"/>
          </a:p>
        </p:txBody>
      </p:sp>
    </p:spTree>
    <p:extLst>
      <p:ext uri="{BB962C8B-B14F-4D97-AF65-F5344CB8AC3E}">
        <p14:creationId xmlns:p14="http://schemas.microsoft.com/office/powerpoint/2010/main" val="3350331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7CD02-1B85-4732-9D3F-EBDEFDDBFB6D}" type="datetimeFigureOut">
              <a:rPr lang="en-US" smtClean="0"/>
              <a:t>03-Jul-22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C5939-ED39-4567-B640-F436D39CF725}" type="slidenum">
              <a:rPr lang="en-US" smtClean="0"/>
              <a:t>‹#›</a:t>
            </a:fld>
            <a:endParaRPr lang="en-US"/>
          </a:p>
        </p:txBody>
      </p:sp>
    </p:spTree>
    <p:extLst>
      <p:ext uri="{BB962C8B-B14F-4D97-AF65-F5344CB8AC3E}">
        <p14:creationId xmlns:p14="http://schemas.microsoft.com/office/powerpoint/2010/main" val="222919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17CD02-1B85-4732-9D3F-EBDEFDDBFB6D}" type="datetimeFigureOut">
              <a:rPr lang="en-US" smtClean="0"/>
              <a:t>03-Jul-22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C5939-ED39-4567-B640-F436D39CF725}" type="slidenum">
              <a:rPr lang="en-US" smtClean="0"/>
              <a:t>‹#›</a:t>
            </a:fld>
            <a:endParaRPr lang="en-US"/>
          </a:p>
        </p:txBody>
      </p:sp>
    </p:spTree>
    <p:extLst>
      <p:ext uri="{BB962C8B-B14F-4D97-AF65-F5344CB8AC3E}">
        <p14:creationId xmlns:p14="http://schemas.microsoft.com/office/powerpoint/2010/main" val="399333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17CD02-1B85-4732-9D3F-EBDEFDDBFB6D}" type="datetimeFigureOut">
              <a:rPr lang="en-US" smtClean="0"/>
              <a:t>03-Jul-22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CC5939-ED39-4567-B640-F436D39CF725}" type="slidenum">
              <a:rPr lang="en-US" smtClean="0"/>
              <a:t>‹#›</a:t>
            </a:fld>
            <a:endParaRPr lang="en-US"/>
          </a:p>
        </p:txBody>
      </p:sp>
    </p:spTree>
    <p:extLst>
      <p:ext uri="{BB962C8B-B14F-4D97-AF65-F5344CB8AC3E}">
        <p14:creationId xmlns:p14="http://schemas.microsoft.com/office/powerpoint/2010/main" val="3125620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17CD02-1B85-4732-9D3F-EBDEFDDBFB6D}" type="datetimeFigureOut">
              <a:rPr lang="en-US" smtClean="0"/>
              <a:t>03-Jul-22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C5939-ED39-4567-B640-F436D39CF725}" type="slidenum">
              <a:rPr lang="en-US" smtClean="0"/>
              <a:t>‹#›</a:t>
            </a:fld>
            <a:endParaRPr lang="en-US"/>
          </a:p>
        </p:txBody>
      </p:sp>
    </p:spTree>
    <p:extLst>
      <p:ext uri="{BB962C8B-B14F-4D97-AF65-F5344CB8AC3E}">
        <p14:creationId xmlns:p14="http://schemas.microsoft.com/office/powerpoint/2010/main" val="15620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7CD02-1B85-4732-9D3F-EBDEFDDBFB6D}" type="datetimeFigureOut">
              <a:rPr lang="en-US" smtClean="0"/>
              <a:t>03-Jul-22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CC5939-ED39-4567-B640-F436D39CF725}" type="slidenum">
              <a:rPr lang="en-US" smtClean="0"/>
              <a:t>‹#›</a:t>
            </a:fld>
            <a:endParaRPr lang="en-US"/>
          </a:p>
        </p:txBody>
      </p:sp>
    </p:spTree>
    <p:extLst>
      <p:ext uri="{BB962C8B-B14F-4D97-AF65-F5344CB8AC3E}">
        <p14:creationId xmlns:p14="http://schemas.microsoft.com/office/powerpoint/2010/main" val="369927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117CD02-1B85-4732-9D3F-EBDEFDDBFB6D}" type="datetimeFigureOut">
              <a:rPr lang="en-US" smtClean="0"/>
              <a:t>03-Jul-22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C5939-ED39-4567-B640-F436D39CF725}" type="slidenum">
              <a:rPr lang="en-US" smtClean="0"/>
              <a:t>‹#›</a:t>
            </a:fld>
            <a:endParaRPr lang="en-US"/>
          </a:p>
        </p:txBody>
      </p:sp>
    </p:spTree>
    <p:extLst>
      <p:ext uri="{BB962C8B-B14F-4D97-AF65-F5344CB8AC3E}">
        <p14:creationId xmlns:p14="http://schemas.microsoft.com/office/powerpoint/2010/main" val="199357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117CD02-1B85-4732-9D3F-EBDEFDDBFB6D}" type="datetimeFigureOut">
              <a:rPr lang="en-US" smtClean="0"/>
              <a:t>03-Jul-22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C5939-ED39-4567-B640-F436D39CF725}" type="slidenum">
              <a:rPr lang="en-US" smtClean="0"/>
              <a:t>‹#›</a:t>
            </a:fld>
            <a:endParaRPr lang="en-US"/>
          </a:p>
        </p:txBody>
      </p:sp>
    </p:spTree>
    <p:extLst>
      <p:ext uri="{BB962C8B-B14F-4D97-AF65-F5344CB8AC3E}">
        <p14:creationId xmlns:p14="http://schemas.microsoft.com/office/powerpoint/2010/main" val="58041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117CD02-1B85-4732-9D3F-EBDEFDDBFB6D}" type="datetimeFigureOut">
              <a:rPr lang="en-US" smtClean="0"/>
              <a:t>03-Jul-22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DCC5939-ED39-4567-B640-F436D39CF725}" type="slidenum">
              <a:rPr lang="en-US" smtClean="0"/>
              <a:t>‹#›</a:t>
            </a:fld>
            <a:endParaRPr lang="en-US"/>
          </a:p>
        </p:txBody>
      </p:sp>
    </p:spTree>
    <p:extLst>
      <p:ext uri="{BB962C8B-B14F-4D97-AF65-F5344CB8AC3E}">
        <p14:creationId xmlns:p14="http://schemas.microsoft.com/office/powerpoint/2010/main" val="1535642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C867F6-341A-E858-F54A-6ADD6D21F754}"/>
              </a:ext>
            </a:extLst>
          </p:cNvPr>
          <p:cNvSpPr txBox="1"/>
          <p:nvPr/>
        </p:nvSpPr>
        <p:spPr>
          <a:xfrm>
            <a:off x="10793896" y="556591"/>
            <a:ext cx="22303408" cy="1938992"/>
          </a:xfrm>
          <a:prstGeom prst="rect">
            <a:avLst/>
          </a:prstGeom>
          <a:noFill/>
        </p:spPr>
        <p:txBody>
          <a:bodyPr wrap="square" rtlCol="0">
            <a:spAutoFit/>
          </a:bodyPr>
          <a:lstStyle/>
          <a:p>
            <a:pPr algn="ctr"/>
            <a:r>
              <a:rPr lang="en-US" sz="12000" dirty="0">
                <a:solidFill>
                  <a:schemeClr val="bg1"/>
                </a:solidFill>
                <a:latin typeface="Times New Roman" panose="02020603050405020304" pitchFamily="18" charset="0"/>
                <a:cs typeface="Times New Roman" panose="02020603050405020304" pitchFamily="18" charset="0"/>
              </a:rPr>
              <a:t>Backgammon bot</a:t>
            </a:r>
          </a:p>
        </p:txBody>
      </p:sp>
      <p:sp>
        <p:nvSpPr>
          <p:cNvPr id="5" name="TextBox 4">
            <a:extLst>
              <a:ext uri="{FF2B5EF4-FFF2-40B4-BE49-F238E27FC236}">
                <a16:creationId xmlns:a16="http://schemas.microsoft.com/office/drawing/2014/main" id="{A9BAC42C-D959-B53E-3EA8-981337CBA285}"/>
              </a:ext>
            </a:extLst>
          </p:cNvPr>
          <p:cNvSpPr txBox="1"/>
          <p:nvPr/>
        </p:nvSpPr>
        <p:spPr>
          <a:xfrm>
            <a:off x="3975652" y="3657600"/>
            <a:ext cx="8030818" cy="1200329"/>
          </a:xfrm>
          <a:prstGeom prst="rect">
            <a:avLst/>
          </a:prstGeom>
          <a:noFill/>
        </p:spPr>
        <p:txBody>
          <a:bodyPr wrap="square" rtlCol="0">
            <a:spAutoFit/>
          </a:bodyPr>
          <a:lstStyle/>
          <a:p>
            <a:pPr algn="ctr"/>
            <a:r>
              <a:rPr lang="en-US" sz="7200" dirty="0">
                <a:solidFill>
                  <a:schemeClr val="bg1"/>
                </a:solidFill>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a16="http://schemas.microsoft.com/office/drawing/2014/main" id="{2837D643-DD3A-D4F0-0A11-AD15D5CEE627}"/>
              </a:ext>
            </a:extLst>
          </p:cNvPr>
          <p:cNvSpPr txBox="1"/>
          <p:nvPr/>
        </p:nvSpPr>
        <p:spPr>
          <a:xfrm>
            <a:off x="755374" y="5255494"/>
            <a:ext cx="14471374" cy="6001643"/>
          </a:xfrm>
          <a:prstGeom prst="rect">
            <a:avLst/>
          </a:prstGeom>
          <a:noFill/>
          <a:ln>
            <a:noFill/>
          </a:ln>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Backgammon is a game for two players, played on a board consisting of twenty-four narrow triangles called points. The triangles alternate in color and are grouped into four quadrants of six triangles each. The object of the game is to move all your checkers into your own home board and then bear them off. The first player to bear off all their checkers wins the game.</a:t>
            </a:r>
          </a:p>
        </p:txBody>
      </p:sp>
      <p:sp>
        <p:nvSpPr>
          <p:cNvPr id="7" name="TextBox 6">
            <a:extLst>
              <a:ext uri="{FF2B5EF4-FFF2-40B4-BE49-F238E27FC236}">
                <a16:creationId xmlns:a16="http://schemas.microsoft.com/office/drawing/2014/main" id="{7F13DA42-20CA-B3C4-EFF2-BC624BCDCCA5}"/>
              </a:ext>
            </a:extLst>
          </p:cNvPr>
          <p:cNvSpPr txBox="1"/>
          <p:nvPr/>
        </p:nvSpPr>
        <p:spPr>
          <a:xfrm>
            <a:off x="3975652" y="12237375"/>
            <a:ext cx="7553739" cy="1200329"/>
          </a:xfrm>
          <a:prstGeom prst="rect">
            <a:avLst/>
          </a:prstGeom>
          <a:noFill/>
        </p:spPr>
        <p:txBody>
          <a:bodyPr wrap="square" rtlCol="0">
            <a:spAutoFit/>
          </a:bodyPr>
          <a:lstStyle/>
          <a:p>
            <a:pPr algn="ctr"/>
            <a:r>
              <a:rPr lang="en-US" sz="7200" dirty="0">
                <a:solidFill>
                  <a:schemeClr val="bg1"/>
                </a:solidFill>
                <a:latin typeface="Times New Roman" panose="02020603050405020304" pitchFamily="18" charset="0"/>
                <a:cs typeface="Times New Roman" panose="02020603050405020304" pitchFamily="18" charset="0"/>
              </a:rPr>
              <a:t>Problem</a:t>
            </a:r>
          </a:p>
        </p:txBody>
      </p:sp>
      <p:sp>
        <p:nvSpPr>
          <p:cNvPr id="8" name="TextBox 7">
            <a:extLst>
              <a:ext uri="{FF2B5EF4-FFF2-40B4-BE49-F238E27FC236}">
                <a16:creationId xmlns:a16="http://schemas.microsoft.com/office/drawing/2014/main" id="{B72E3C4B-723D-E027-362E-E6DA69016120}"/>
              </a:ext>
            </a:extLst>
          </p:cNvPr>
          <p:cNvSpPr txBox="1"/>
          <p:nvPr/>
        </p:nvSpPr>
        <p:spPr>
          <a:xfrm>
            <a:off x="516835" y="13748123"/>
            <a:ext cx="14471374" cy="4524315"/>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Even though the game does not seem that complicated with its pretty simple goal, there are a lot of move possibilities. If two dice with an equal value are thrown, we can have up to 4 moves if they are legal. Branching factor for a game like backgammon is 250.</a:t>
            </a:r>
          </a:p>
        </p:txBody>
      </p:sp>
      <p:grpSp>
        <p:nvGrpSpPr>
          <p:cNvPr id="12" name="Group 11">
            <a:extLst>
              <a:ext uri="{FF2B5EF4-FFF2-40B4-BE49-F238E27FC236}">
                <a16:creationId xmlns:a16="http://schemas.microsoft.com/office/drawing/2014/main" id="{A1A0F24C-C6DB-39ED-277F-8C07996AA531}"/>
              </a:ext>
            </a:extLst>
          </p:cNvPr>
          <p:cNvGrpSpPr/>
          <p:nvPr/>
        </p:nvGrpSpPr>
        <p:grpSpPr>
          <a:xfrm>
            <a:off x="1357304" y="18900909"/>
            <a:ext cx="12790433" cy="11700088"/>
            <a:chOff x="1595843" y="20101238"/>
            <a:chExt cx="12790433" cy="11700088"/>
          </a:xfrm>
        </p:grpSpPr>
        <p:pic>
          <p:nvPicPr>
            <p:cNvPr id="10" name="Picture 9">
              <a:extLst>
                <a:ext uri="{FF2B5EF4-FFF2-40B4-BE49-F238E27FC236}">
                  <a16:creationId xmlns:a16="http://schemas.microsoft.com/office/drawing/2014/main" id="{428E307D-2671-0FAA-3A77-15328A8AD47A}"/>
                </a:ext>
              </a:extLst>
            </p:cNvPr>
            <p:cNvPicPr>
              <a:picLocks noChangeAspect="1"/>
            </p:cNvPicPr>
            <p:nvPr/>
          </p:nvPicPr>
          <p:blipFill>
            <a:blip r:embed="rId2"/>
            <a:stretch>
              <a:fillRect/>
            </a:stretch>
          </p:blipFill>
          <p:spPr>
            <a:xfrm>
              <a:off x="1595843" y="20101238"/>
              <a:ext cx="12790433" cy="10352257"/>
            </a:xfrm>
            <a:prstGeom prst="rect">
              <a:avLst/>
            </a:prstGeom>
          </p:spPr>
        </p:pic>
        <p:sp>
          <p:nvSpPr>
            <p:cNvPr id="11" name="TextBox 10">
              <a:extLst>
                <a:ext uri="{FF2B5EF4-FFF2-40B4-BE49-F238E27FC236}">
                  <a16:creationId xmlns:a16="http://schemas.microsoft.com/office/drawing/2014/main" id="{2A0319F6-B465-4CB3-86A9-FBDF154E3EE1}"/>
                </a:ext>
              </a:extLst>
            </p:cNvPr>
            <p:cNvSpPr txBox="1"/>
            <p:nvPr/>
          </p:nvSpPr>
          <p:spPr>
            <a:xfrm>
              <a:off x="2763076" y="30970329"/>
              <a:ext cx="10455966" cy="830997"/>
            </a:xfrm>
            <a:prstGeom prst="rect">
              <a:avLst/>
            </a:prstGeom>
            <a:noFill/>
          </p:spPr>
          <p:txBody>
            <a:bodyPr wrap="square" rtlCol="0">
              <a:spAutoFit/>
            </a:bodyPr>
            <a:lstStyle/>
            <a:p>
              <a:pPr algn="ctr"/>
              <a:r>
                <a:rPr lang="en-US" sz="4800" i="1" dirty="0">
                  <a:solidFill>
                    <a:schemeClr val="bg1"/>
                  </a:solidFill>
                  <a:latin typeface="Arial" panose="020B0604020202020204" pitchFamily="34" charset="0"/>
                  <a:cs typeface="Arial" panose="020B0604020202020204" pitchFamily="34" charset="0"/>
                </a:rPr>
                <a:t>Picture 1: Backgammon board</a:t>
              </a:r>
            </a:p>
          </p:txBody>
        </p:sp>
      </p:grpSp>
      <p:sp>
        <p:nvSpPr>
          <p:cNvPr id="13" name="TextBox 12">
            <a:extLst>
              <a:ext uri="{FF2B5EF4-FFF2-40B4-BE49-F238E27FC236}">
                <a16:creationId xmlns:a16="http://schemas.microsoft.com/office/drawing/2014/main" id="{28AD8D75-A457-E419-DA7D-9FA05CF28936}"/>
              </a:ext>
            </a:extLst>
          </p:cNvPr>
          <p:cNvSpPr txBox="1"/>
          <p:nvPr/>
        </p:nvSpPr>
        <p:spPr>
          <a:xfrm>
            <a:off x="19083130" y="3657600"/>
            <a:ext cx="7712765" cy="1200329"/>
          </a:xfrm>
          <a:prstGeom prst="rect">
            <a:avLst/>
          </a:prstGeom>
          <a:noFill/>
        </p:spPr>
        <p:txBody>
          <a:bodyPr wrap="square" rtlCol="0">
            <a:spAutoFit/>
          </a:bodyPr>
          <a:lstStyle/>
          <a:p>
            <a:pPr algn="ctr"/>
            <a:r>
              <a:rPr lang="en-US" sz="7200" dirty="0">
                <a:solidFill>
                  <a:schemeClr val="bg1"/>
                </a:solidFill>
                <a:latin typeface="Times New Roman" panose="02020603050405020304" pitchFamily="18" charset="0"/>
                <a:cs typeface="Times New Roman" panose="02020603050405020304" pitchFamily="18" charset="0"/>
              </a:rPr>
              <a:t>Algorithm</a:t>
            </a:r>
          </a:p>
        </p:txBody>
      </p:sp>
      <p:sp>
        <p:nvSpPr>
          <p:cNvPr id="14" name="TextBox 13">
            <a:extLst>
              <a:ext uri="{FF2B5EF4-FFF2-40B4-BE49-F238E27FC236}">
                <a16:creationId xmlns:a16="http://schemas.microsoft.com/office/drawing/2014/main" id="{95FD35D1-89A1-5E8D-E4F4-49911985D943}"/>
              </a:ext>
            </a:extLst>
          </p:cNvPr>
          <p:cNvSpPr txBox="1"/>
          <p:nvPr/>
        </p:nvSpPr>
        <p:spPr>
          <a:xfrm>
            <a:off x="17135062" y="5255494"/>
            <a:ext cx="13040138" cy="6001643"/>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Algorithm used for this problem is </a:t>
            </a:r>
            <a:r>
              <a:rPr lang="en-US" sz="4800" dirty="0" err="1">
                <a:solidFill>
                  <a:schemeClr val="bg1"/>
                </a:solidFill>
                <a:latin typeface="Arial" panose="020B0604020202020204" pitchFamily="34" charset="0"/>
                <a:cs typeface="Arial" panose="020B0604020202020204" pitchFamily="34" charset="0"/>
              </a:rPr>
              <a:t>Expectiminimax</a:t>
            </a:r>
            <a:r>
              <a:rPr lang="en-US" sz="4800" dirty="0">
                <a:solidFill>
                  <a:schemeClr val="bg1"/>
                </a:solidFill>
                <a:latin typeface="Arial" panose="020B0604020202020204" pitchFamily="34" charset="0"/>
                <a:cs typeface="Arial" panose="020B0604020202020204" pitchFamily="34" charset="0"/>
              </a:rPr>
              <a:t>. </a:t>
            </a:r>
            <a:r>
              <a:rPr lang="en-US" sz="4800" dirty="0" err="1">
                <a:solidFill>
                  <a:schemeClr val="bg1"/>
                </a:solidFill>
                <a:latin typeface="Arial" panose="020B0604020202020204" pitchFamily="34" charset="0"/>
                <a:cs typeface="Arial" panose="020B0604020202020204" pitchFamily="34" charset="0"/>
              </a:rPr>
              <a:t>Expectiminimax</a:t>
            </a:r>
            <a:r>
              <a:rPr lang="en-US" sz="4800" dirty="0">
                <a:solidFill>
                  <a:schemeClr val="bg1"/>
                </a:solidFill>
                <a:latin typeface="Arial" panose="020B0604020202020204" pitchFamily="34" charset="0"/>
                <a:cs typeface="Arial" panose="020B0604020202020204" pitchFamily="34" charset="0"/>
              </a:rPr>
              <a:t> is used because backgammon is a stochastic game and not solely dependent on your skills at the game. Only drawback of this algorithm is a lack of pruning options, which leads to higher turn times especially in a game that has a branching factor of 250.</a:t>
            </a:r>
          </a:p>
        </p:txBody>
      </p:sp>
      <p:sp>
        <p:nvSpPr>
          <p:cNvPr id="15" name="TextBox 14">
            <a:extLst>
              <a:ext uri="{FF2B5EF4-FFF2-40B4-BE49-F238E27FC236}">
                <a16:creationId xmlns:a16="http://schemas.microsoft.com/office/drawing/2014/main" id="{0FF1A03B-1CF9-21E1-4D1E-ACE2DDD8673B}"/>
              </a:ext>
            </a:extLst>
          </p:cNvPr>
          <p:cNvSpPr txBox="1"/>
          <p:nvPr/>
        </p:nvSpPr>
        <p:spPr>
          <a:xfrm>
            <a:off x="31129354" y="3057435"/>
            <a:ext cx="9700592" cy="1200329"/>
          </a:xfrm>
          <a:prstGeom prst="rect">
            <a:avLst/>
          </a:prstGeom>
          <a:noFill/>
        </p:spPr>
        <p:txBody>
          <a:bodyPr wrap="square" rtlCol="0">
            <a:spAutoFit/>
          </a:bodyPr>
          <a:lstStyle/>
          <a:p>
            <a:pPr algn="ctr"/>
            <a:r>
              <a:rPr lang="en-US" sz="7200" dirty="0">
                <a:solidFill>
                  <a:schemeClr val="bg1"/>
                </a:solidFill>
                <a:latin typeface="Times New Roman" panose="02020603050405020304" pitchFamily="18" charset="0"/>
                <a:cs typeface="Times New Roman" panose="02020603050405020304" pitchFamily="18" charset="0"/>
              </a:rPr>
              <a:t>Results</a:t>
            </a:r>
          </a:p>
        </p:txBody>
      </p:sp>
      <p:sp>
        <p:nvSpPr>
          <p:cNvPr id="16" name="TextBox 15">
            <a:extLst>
              <a:ext uri="{FF2B5EF4-FFF2-40B4-BE49-F238E27FC236}">
                <a16:creationId xmlns:a16="http://schemas.microsoft.com/office/drawing/2014/main" id="{CBB4AA9A-9826-6D52-885F-51C6122056F8}"/>
              </a:ext>
            </a:extLst>
          </p:cNvPr>
          <p:cNvSpPr txBox="1"/>
          <p:nvPr/>
        </p:nvSpPr>
        <p:spPr>
          <a:xfrm>
            <a:off x="30175200" y="5085017"/>
            <a:ext cx="13040138" cy="7478970"/>
          </a:xfrm>
          <a:prstGeom prst="rect">
            <a:avLst/>
          </a:prstGeom>
          <a:noFill/>
        </p:spPr>
        <p:txBody>
          <a:bodyPr wrap="square" rtlCol="0">
            <a:spAutoFit/>
          </a:bodyPr>
          <a:lstStyle/>
          <a:p>
            <a:r>
              <a:rPr lang="en-US" sz="4800" dirty="0" err="1">
                <a:solidFill>
                  <a:schemeClr val="bg1"/>
                </a:solidFill>
                <a:latin typeface="Arial" panose="020B0604020202020204" pitchFamily="34" charset="0"/>
                <a:cs typeface="Arial" panose="020B0604020202020204" pitchFamily="34" charset="0"/>
              </a:rPr>
              <a:t>Expectiminimax</a:t>
            </a:r>
            <a:r>
              <a:rPr lang="en-US" sz="4800" dirty="0">
                <a:solidFill>
                  <a:schemeClr val="bg1"/>
                </a:solidFill>
                <a:latin typeface="Arial" panose="020B0604020202020204" pitchFamily="34" charset="0"/>
                <a:cs typeface="Arial" panose="020B0604020202020204" pitchFamily="34" charset="0"/>
              </a:rPr>
              <a:t> bot played 2 sets of 100 games against a bot that has randomly chosen a move and in total it won 189 times out of 200. This is acceptable, because we need to factor in the luck of the dice roll which in real life can lead to a stronger player losing to a weaker one. Against a human it won 7 out of 10 games. Average turn time was 1.5s but for some particular turns, turn time can be up to 15s.</a:t>
            </a:r>
          </a:p>
        </p:txBody>
      </p:sp>
      <p:grpSp>
        <p:nvGrpSpPr>
          <p:cNvPr id="24" name="Group 23">
            <a:extLst>
              <a:ext uri="{FF2B5EF4-FFF2-40B4-BE49-F238E27FC236}">
                <a16:creationId xmlns:a16="http://schemas.microsoft.com/office/drawing/2014/main" id="{4FB08908-1A71-DA90-1594-D84100A5E664}"/>
              </a:ext>
            </a:extLst>
          </p:cNvPr>
          <p:cNvGrpSpPr/>
          <p:nvPr/>
        </p:nvGrpSpPr>
        <p:grpSpPr>
          <a:xfrm>
            <a:off x="17319552" y="14341161"/>
            <a:ext cx="24847825" cy="16675334"/>
            <a:chOff x="17319552" y="14341161"/>
            <a:chExt cx="24847825" cy="16675334"/>
          </a:xfrm>
        </p:grpSpPr>
        <p:graphicFrame>
          <p:nvGraphicFramePr>
            <p:cNvPr id="22" name="Chart 21">
              <a:extLst>
                <a:ext uri="{FF2B5EF4-FFF2-40B4-BE49-F238E27FC236}">
                  <a16:creationId xmlns:a16="http://schemas.microsoft.com/office/drawing/2014/main" id="{FCE215AF-5F73-4B9F-ECF7-3001E9F8D9FB}"/>
                </a:ext>
              </a:extLst>
            </p:cNvPr>
            <p:cNvGraphicFramePr/>
            <p:nvPr>
              <p:extLst>
                <p:ext uri="{D42A27DB-BD31-4B8C-83A1-F6EECF244321}">
                  <p14:modId xmlns:p14="http://schemas.microsoft.com/office/powerpoint/2010/main" val="411687990"/>
                </p:ext>
              </p:extLst>
            </p:nvPr>
          </p:nvGraphicFramePr>
          <p:xfrm>
            <a:off x="17319552" y="14341161"/>
            <a:ext cx="24847825" cy="15519804"/>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a:extLst>
                <a:ext uri="{FF2B5EF4-FFF2-40B4-BE49-F238E27FC236}">
                  <a16:creationId xmlns:a16="http://schemas.microsoft.com/office/drawing/2014/main" id="{A7C5CBE5-FD3E-7A30-AE15-C36EE1EAF620}"/>
                </a:ext>
              </a:extLst>
            </p:cNvPr>
            <p:cNvSpPr txBox="1"/>
            <p:nvPr/>
          </p:nvSpPr>
          <p:spPr>
            <a:xfrm>
              <a:off x="23655131" y="30185498"/>
              <a:ext cx="12324521" cy="830997"/>
            </a:xfrm>
            <a:prstGeom prst="rect">
              <a:avLst/>
            </a:prstGeom>
            <a:noFill/>
          </p:spPr>
          <p:txBody>
            <a:bodyPr wrap="square" rtlCol="0">
              <a:spAutoFit/>
            </a:bodyPr>
            <a:lstStyle/>
            <a:p>
              <a:pPr algn="ctr"/>
              <a:r>
                <a:rPr lang="en-US" sz="4800" i="1" dirty="0">
                  <a:solidFill>
                    <a:schemeClr val="bg1"/>
                  </a:solidFill>
                  <a:latin typeface="Arial" panose="020B0604020202020204" pitchFamily="34" charset="0"/>
                  <a:cs typeface="Arial" panose="020B0604020202020204" pitchFamily="34" charset="0"/>
                </a:rPr>
                <a:t>Chart 1: Comparing games won</a:t>
              </a:r>
            </a:p>
          </p:txBody>
        </p:sp>
      </p:grpSp>
    </p:spTree>
    <p:extLst>
      <p:ext uri="{BB962C8B-B14F-4D97-AF65-F5344CB8AC3E}">
        <p14:creationId xmlns:p14="http://schemas.microsoft.com/office/powerpoint/2010/main" val="33549744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TotalTime>
  <Words>295</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Zoran Bukorac</dc:creator>
  <cp:lastModifiedBy>Zoran Bukorac</cp:lastModifiedBy>
  <cp:revision>2</cp:revision>
  <dcterms:created xsi:type="dcterms:W3CDTF">2022-07-03T18:18:46Z</dcterms:created>
  <dcterms:modified xsi:type="dcterms:W3CDTF">2022-07-03T19:15:24Z</dcterms:modified>
</cp:coreProperties>
</file>