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+MGb4yy5kYFDqcdC/QhJhhsWS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5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5" Type="http://schemas.openxmlformats.org/officeDocument/2006/relationships/font" Target="fonts/HelveticaNeue-regular.fntdata"/><Relationship Id="rId14" Type="http://schemas.openxmlformats.org/officeDocument/2006/relationships/font" Target="fonts/QuattrocentoSans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19" Type="http://customschemas.google.com/relationships/presentationmetadata" Target="metadata"/><Relationship Id="rId18" Type="http://schemas.openxmlformats.org/officeDocument/2006/relationships/font" Target="fonts/HelveticaNe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Red Title slide w/ shapes">
  <p:cSld name="PATH: Red Title slide w/ shape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0" y="-5291"/>
            <a:ext cx="12192000" cy="6858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" y="5894337"/>
            <a:ext cx="994416" cy="38119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"/>
          <p:cNvSpPr/>
          <p:nvPr/>
        </p:nvSpPr>
        <p:spPr>
          <a:xfrm>
            <a:off x="8312150" y="1"/>
            <a:ext cx="2927350" cy="1456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8312150" y="5391153"/>
            <a:ext cx="2927350" cy="1466850"/>
          </a:xfrm>
          <a:custGeom>
            <a:rect b="b" l="l" r="r" t="t"/>
            <a:pathLst>
              <a:path extrusionOk="0" h="1100137" w="2195512">
                <a:moveTo>
                  <a:pt x="1097756" y="0"/>
                </a:moveTo>
                <a:cubicBezTo>
                  <a:pt x="1704030" y="0"/>
                  <a:pt x="2195512" y="491127"/>
                  <a:pt x="2195512" y="1096963"/>
                </a:cubicBezTo>
                <a:lnTo>
                  <a:pt x="2195352" y="1100137"/>
                </a:lnTo>
                <a:lnTo>
                  <a:pt x="161" y="1100137"/>
                </a:lnTo>
                <a:lnTo>
                  <a:pt x="0" y="1096963"/>
                </a:lnTo>
                <a:cubicBezTo>
                  <a:pt x="0" y="491127"/>
                  <a:pt x="491482" y="0"/>
                  <a:pt x="10977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/>
          <p:nvPr/>
        </p:nvSpPr>
        <p:spPr>
          <a:xfrm>
            <a:off x="8312151" y="1760840"/>
            <a:ext cx="2926083" cy="3389377"/>
          </a:xfrm>
          <a:custGeom>
            <a:rect b="b" l="l" r="r" t="t"/>
            <a:pathLst>
              <a:path extrusionOk="0" h="2542032" w="2194562">
                <a:moveTo>
                  <a:pt x="1097281" y="0"/>
                </a:moveTo>
                <a:lnTo>
                  <a:pt x="2194561" y="548640"/>
                </a:lnTo>
                <a:lnTo>
                  <a:pt x="2194562" y="548640"/>
                </a:lnTo>
                <a:lnTo>
                  <a:pt x="2194562" y="1993392"/>
                </a:lnTo>
                <a:lnTo>
                  <a:pt x="2194560" y="1993392"/>
                </a:lnTo>
                <a:lnTo>
                  <a:pt x="1097280" y="2542032"/>
                </a:lnTo>
                <a:lnTo>
                  <a:pt x="0" y="1993392"/>
                </a:lnTo>
                <a:lnTo>
                  <a:pt x="1" y="1993392"/>
                </a:lnTo>
                <a:lnTo>
                  <a:pt x="1" y="5486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762000" y="593931"/>
            <a:ext cx="2540000" cy="214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2" type="body"/>
          </p:nvPr>
        </p:nvSpPr>
        <p:spPr>
          <a:xfrm>
            <a:off x="762000" y="4600880"/>
            <a:ext cx="5334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indent="-2857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 sz="9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3" type="body"/>
          </p:nvPr>
        </p:nvSpPr>
        <p:spPr>
          <a:xfrm>
            <a:off x="762001" y="2185988"/>
            <a:ext cx="53340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4" type="body"/>
          </p:nvPr>
        </p:nvSpPr>
        <p:spPr>
          <a:xfrm>
            <a:off x="762000" y="3650041"/>
            <a:ext cx="5334000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Red Section Break">
  <p:cSld name="PATH: Red Section Brea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762000" y="8382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22392"/>
            <a:ext cx="12192000" cy="85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Purple Section Break">
  <p:cSld name="PATH: Purple Section Brea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22392"/>
            <a:ext cx="12191999" cy="850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62000" y="8382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Teal Section Break">
  <p:cSld name="PATH: Teal Section Brea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62000" y="8382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22392"/>
            <a:ext cx="12191999" cy="85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Green Section Break">
  <p:cSld name="PATH: Green Section Brea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62000" y="8382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24410"/>
            <a:ext cx="12191999" cy="85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Blank page with Header/Footer">
  <p:cSld name="PATH: Blank page with Header/Foot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Half page, one column text box">
  <p:cSld name="PATH: Half page, one column text box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62001" y="837815"/>
            <a:ext cx="5105399" cy="1105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762000" y="2019300"/>
            <a:ext cx="51054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Split one column, header and text">
  <p:cSld name="PATH: Split one column, header and 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62000" y="2743200"/>
            <a:ext cx="5105400" cy="131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6324599" y="2743200"/>
            <a:ext cx="5143501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One column text box">
  <p:cSld name="PATH: One column text box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62000" y="847224"/>
            <a:ext cx="10718800" cy="1095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762000" y="2019300"/>
            <a:ext cx="107061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One column text box, Half page photo">
  <p:cSld name="PATH: One column text box, Half page photo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/>
          <p:nvPr>
            <p:ph idx="2" type="pic"/>
          </p:nvPr>
        </p:nvSpPr>
        <p:spPr>
          <a:xfrm>
            <a:off x="6324600" y="0"/>
            <a:ext cx="5867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62001" y="837815"/>
            <a:ext cx="5105400" cy="1014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3" type="body"/>
          </p:nvPr>
        </p:nvSpPr>
        <p:spPr>
          <a:xfrm>
            <a:off x="762000" y="2019299"/>
            <a:ext cx="5105401" cy="3905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One column header, Half page photo">
  <p:cSld name="PATH: One column header, Half page photo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/>
          <p:nvPr>
            <p:ph idx="2" type="pic"/>
          </p:nvPr>
        </p:nvSpPr>
        <p:spPr>
          <a:xfrm>
            <a:off x="6324600" y="0"/>
            <a:ext cx="5867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62000" y="842209"/>
            <a:ext cx="5105400" cy="2190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Two column text box">
  <p:cSld name="PATH: Two column text box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62000" y="847224"/>
            <a:ext cx="10718800" cy="1045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762001" y="2019300"/>
            <a:ext cx="107061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Full page photo with Quote">
  <p:cSld name="PATH: Full page photo with Quot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62000" y="2034195"/>
            <a:ext cx="4175760" cy="2942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Photo Collage 1">
  <p:cSld name="PATH: Photo Collage 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7"/>
          <p:cNvSpPr/>
          <p:nvPr>
            <p:ph idx="2" type="pic"/>
          </p:nvPr>
        </p:nvSpPr>
        <p:spPr>
          <a:xfrm>
            <a:off x="762000" y="838199"/>
            <a:ext cx="5220448" cy="5105401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7"/>
          <p:cNvSpPr/>
          <p:nvPr>
            <p:ph idx="3" type="pic"/>
          </p:nvPr>
        </p:nvSpPr>
        <p:spPr>
          <a:xfrm>
            <a:off x="6197600" y="838199"/>
            <a:ext cx="5276850" cy="2502648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7"/>
          <p:cNvSpPr/>
          <p:nvPr>
            <p:ph idx="4" type="pic"/>
          </p:nvPr>
        </p:nvSpPr>
        <p:spPr>
          <a:xfrm>
            <a:off x="6197600" y="3532094"/>
            <a:ext cx="2540000" cy="241150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7"/>
          <p:cNvSpPr/>
          <p:nvPr>
            <p:ph idx="5" type="pic"/>
          </p:nvPr>
        </p:nvSpPr>
        <p:spPr>
          <a:xfrm>
            <a:off x="8890000" y="3534260"/>
            <a:ext cx="2590799" cy="2409341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7"/>
          <p:cNvSpPr txBox="1"/>
          <p:nvPr>
            <p:ph idx="1" type="body"/>
          </p:nvPr>
        </p:nvSpPr>
        <p:spPr>
          <a:xfrm rot="-5400000">
            <a:off x="11021708" y="1108093"/>
            <a:ext cx="1947123" cy="147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Photo Collage 2">
  <p:cSld name="PATH: Photo Collage 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8"/>
          <p:cNvSpPr/>
          <p:nvPr>
            <p:ph idx="2" type="pic"/>
          </p:nvPr>
        </p:nvSpPr>
        <p:spPr>
          <a:xfrm>
            <a:off x="0" y="2314280"/>
            <a:ext cx="2133600" cy="2174047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8"/>
          <p:cNvSpPr/>
          <p:nvPr>
            <p:ph idx="3" type="pic"/>
          </p:nvPr>
        </p:nvSpPr>
        <p:spPr>
          <a:xfrm>
            <a:off x="2893661" y="1617789"/>
            <a:ext cx="2660104" cy="3567971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8"/>
          <p:cNvSpPr/>
          <p:nvPr>
            <p:ph idx="4" type="pic"/>
          </p:nvPr>
        </p:nvSpPr>
        <p:spPr>
          <a:xfrm>
            <a:off x="6197600" y="1617789"/>
            <a:ext cx="2660104" cy="3567971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8"/>
          <p:cNvSpPr/>
          <p:nvPr>
            <p:ph idx="5" type="pic"/>
          </p:nvPr>
        </p:nvSpPr>
        <p:spPr>
          <a:xfrm>
            <a:off x="9531896" y="2330814"/>
            <a:ext cx="2660104" cy="2157513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8"/>
          <p:cNvSpPr txBox="1"/>
          <p:nvPr>
            <p:ph idx="1" type="body"/>
          </p:nvPr>
        </p:nvSpPr>
        <p:spPr>
          <a:xfrm rot="-5400000">
            <a:off x="11021708" y="1108093"/>
            <a:ext cx="1947123" cy="147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DataVis - one column text box and half page graphic">
  <p:cSld name="PATH: DataVis - one column text box and half page graphic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6324600" y="838200"/>
            <a:ext cx="5610225" cy="51147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762000" y="837815"/>
            <a:ext cx="5105400" cy="1061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3" type="body"/>
          </p:nvPr>
        </p:nvSpPr>
        <p:spPr>
          <a:xfrm>
            <a:off x="762000" y="2019300"/>
            <a:ext cx="51054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DataVis - one column text box and half page graphic on color back">
  <p:cSld name="PATH: DataVis - one column text box and half page graphic on color bac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0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6324600" y="0"/>
            <a:ext cx="58674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6602819" y="881994"/>
            <a:ext cx="5332006" cy="51455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8426"/>
            <a:ext cx="685309" cy="29110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2" type="body"/>
          </p:nvPr>
        </p:nvSpPr>
        <p:spPr>
          <a:xfrm>
            <a:off x="762000" y="837815"/>
            <a:ext cx="5105400" cy="1061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3" type="body"/>
          </p:nvPr>
        </p:nvSpPr>
        <p:spPr>
          <a:xfrm>
            <a:off x="762000" y="2019300"/>
            <a:ext cx="51054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DataVis - two column, two graphics">
  <p:cSld name="PATH: DataVis - two column, two graphic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762000" y="2019300"/>
            <a:ext cx="51054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2" type="body"/>
          </p:nvPr>
        </p:nvSpPr>
        <p:spPr>
          <a:xfrm>
            <a:off x="6324600" y="2019300"/>
            <a:ext cx="51562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3" type="body"/>
          </p:nvPr>
        </p:nvSpPr>
        <p:spPr>
          <a:xfrm>
            <a:off x="762000" y="847224"/>
            <a:ext cx="10816509" cy="1012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DataVis - two column, two graphics with text">
  <p:cSld name="PATH: DataVis - two column, two graphics with 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762001" y="2019300"/>
            <a:ext cx="5105399" cy="2767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2" type="body"/>
          </p:nvPr>
        </p:nvSpPr>
        <p:spPr>
          <a:xfrm>
            <a:off x="6324600" y="2019300"/>
            <a:ext cx="5143500" cy="2791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3" type="body"/>
          </p:nvPr>
        </p:nvSpPr>
        <p:spPr>
          <a:xfrm>
            <a:off x="762001" y="847224"/>
            <a:ext cx="10718800" cy="1012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4" type="body"/>
          </p:nvPr>
        </p:nvSpPr>
        <p:spPr>
          <a:xfrm>
            <a:off x="762001" y="5116147"/>
            <a:ext cx="5105399" cy="827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5" type="body"/>
          </p:nvPr>
        </p:nvSpPr>
        <p:spPr>
          <a:xfrm>
            <a:off x="6324600" y="5116147"/>
            <a:ext cx="5156201" cy="827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DataVis - two column, two graphics on color back">
  <p:cSld name="PATH: DataVis - two column, two graphics on color bac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762001" y="2019300"/>
            <a:ext cx="51054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3"/>
          <p:cNvSpPr txBox="1"/>
          <p:nvPr>
            <p:ph idx="2" type="body"/>
          </p:nvPr>
        </p:nvSpPr>
        <p:spPr>
          <a:xfrm>
            <a:off x="6324600" y="2019300"/>
            <a:ext cx="51562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8426"/>
            <a:ext cx="685309" cy="29110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idx="3" type="body"/>
          </p:nvPr>
        </p:nvSpPr>
        <p:spPr>
          <a:xfrm>
            <a:off x="762001" y="847224"/>
            <a:ext cx="10718800" cy="1012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3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3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DataVis - full page graphic">
  <p:cSld name="PATH: DataVis - full page graphic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762000" y="2019300"/>
            <a:ext cx="10718799" cy="4099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34"/>
          <p:cNvSpPr txBox="1"/>
          <p:nvPr>
            <p:ph idx="2" type="body"/>
          </p:nvPr>
        </p:nvSpPr>
        <p:spPr>
          <a:xfrm>
            <a:off x="762001" y="847224"/>
            <a:ext cx="10718800" cy="1012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DataVis -  Small table and text">
  <p:cSld name="PATH: DataVis -  Small table and 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5"/>
          <p:cNvSpPr/>
          <p:nvPr>
            <p:ph idx="2" type="tbl"/>
          </p:nvPr>
        </p:nvSpPr>
        <p:spPr>
          <a:xfrm>
            <a:off x="762000" y="2743200"/>
            <a:ext cx="10718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762000" y="2019300"/>
            <a:ext cx="10718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35"/>
          <p:cNvSpPr txBox="1"/>
          <p:nvPr>
            <p:ph idx="3" type="body"/>
          </p:nvPr>
        </p:nvSpPr>
        <p:spPr>
          <a:xfrm>
            <a:off x="762001" y="847224"/>
            <a:ext cx="10718800" cy="1012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Final slides - closing slide Red">
  <p:cSld name="PATH: Final slides - closing slide Red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3051" y="3016866"/>
            <a:ext cx="2105898" cy="80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DataVis - Large table">
  <p:cSld name="PATH: DataVis - Large table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6"/>
          <p:cNvSpPr/>
          <p:nvPr>
            <p:ph idx="2" type="tbl"/>
          </p:nvPr>
        </p:nvSpPr>
        <p:spPr>
          <a:xfrm>
            <a:off x="762000" y="849086"/>
            <a:ext cx="10718800" cy="5094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Red single thought/quote 1">
  <p:cSld name="PATH: Red single thought/quote 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4516781" y="1828800"/>
            <a:ext cx="3221328" cy="3221328"/>
          </a:xfrm>
          <a:custGeom>
            <a:rect b="b" l="l" r="r" t="t"/>
            <a:pathLst>
              <a:path extrusionOk="0" h="3221328" w="3221328">
                <a:moveTo>
                  <a:pt x="1610664" y="581964"/>
                </a:moveTo>
                <a:cubicBezTo>
                  <a:pt x="1042529" y="581964"/>
                  <a:pt x="581964" y="1042529"/>
                  <a:pt x="581964" y="1610664"/>
                </a:cubicBezTo>
                <a:cubicBezTo>
                  <a:pt x="581964" y="2178799"/>
                  <a:pt x="1042529" y="2639364"/>
                  <a:pt x="1610664" y="2639364"/>
                </a:cubicBezTo>
                <a:cubicBezTo>
                  <a:pt x="2178799" y="2639364"/>
                  <a:pt x="2639364" y="2178799"/>
                  <a:pt x="2639364" y="1610664"/>
                </a:cubicBezTo>
                <a:cubicBezTo>
                  <a:pt x="2639364" y="1042529"/>
                  <a:pt x="2178799" y="581964"/>
                  <a:pt x="1610664" y="581964"/>
                </a:cubicBezTo>
                <a:close/>
                <a:moveTo>
                  <a:pt x="1610664" y="0"/>
                </a:moveTo>
                <a:cubicBezTo>
                  <a:pt x="2500209" y="0"/>
                  <a:pt x="3221328" y="721119"/>
                  <a:pt x="3221328" y="1610664"/>
                </a:cubicBezTo>
                <a:cubicBezTo>
                  <a:pt x="3221328" y="2500209"/>
                  <a:pt x="2500209" y="3221328"/>
                  <a:pt x="1610664" y="3221328"/>
                </a:cubicBezTo>
                <a:cubicBezTo>
                  <a:pt x="721119" y="3221328"/>
                  <a:pt x="0" y="2500209"/>
                  <a:pt x="0" y="1610664"/>
                </a:cubicBezTo>
                <a:cubicBezTo>
                  <a:pt x="0" y="721119"/>
                  <a:pt x="721119" y="0"/>
                  <a:pt x="16106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7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Red single thought/quote 2">
  <p:cSld name="PATH: Red single thought/quote 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/>
          <p:nvPr/>
        </p:nvSpPr>
        <p:spPr>
          <a:xfrm>
            <a:off x="7139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38"/>
          <p:cNvGrpSpPr/>
          <p:nvPr/>
        </p:nvGrpSpPr>
        <p:grpSpPr>
          <a:xfrm>
            <a:off x="4488498" y="1801445"/>
            <a:ext cx="3240404" cy="3255110"/>
            <a:chOff x="3033544" y="1728371"/>
            <a:chExt cx="3240404" cy="3255110"/>
          </a:xfrm>
        </p:grpSpPr>
        <p:sp>
          <p:nvSpPr>
            <p:cNvPr id="262" name="Google Shape;262;p38"/>
            <p:cNvSpPr/>
            <p:nvPr/>
          </p:nvSpPr>
          <p:spPr>
            <a:xfrm>
              <a:off x="3033544" y="3671889"/>
              <a:ext cx="1311592" cy="1311592"/>
            </a:xfrm>
            <a:prstGeom prst="ellipse">
              <a:avLst/>
            </a:prstGeom>
            <a:solidFill>
              <a:srgbClr val="F84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3033544" y="1728372"/>
              <a:ext cx="1311592" cy="1311592"/>
            </a:xfrm>
            <a:prstGeom prst="ellipse">
              <a:avLst/>
            </a:prstGeom>
            <a:solidFill>
              <a:srgbClr val="F84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4962356" y="3671888"/>
              <a:ext cx="1311592" cy="1311592"/>
            </a:xfrm>
            <a:prstGeom prst="ellipse">
              <a:avLst/>
            </a:prstGeom>
            <a:solidFill>
              <a:srgbClr val="F84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4962356" y="1728371"/>
              <a:ext cx="1311592" cy="1311592"/>
            </a:xfrm>
            <a:prstGeom prst="ellipse">
              <a:avLst/>
            </a:prstGeom>
            <a:solidFill>
              <a:srgbClr val="F84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6" name="Google Shape;26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38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8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Red single thought/quote 3">
  <p:cSld name="PATH: Red single thought/quote 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9"/>
          <p:cNvSpPr/>
          <p:nvPr/>
        </p:nvSpPr>
        <p:spPr>
          <a:xfrm rot="5400000">
            <a:off x="4544758" y="2072835"/>
            <a:ext cx="3155716" cy="272044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Purple single thought/quote 1">
  <p:cSld name="PATH: Purple single thought/quote 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4516781" y="1828800"/>
            <a:ext cx="3221328" cy="3221328"/>
          </a:xfrm>
          <a:custGeom>
            <a:rect b="b" l="l" r="r" t="t"/>
            <a:pathLst>
              <a:path extrusionOk="0" h="3221328" w="3221328">
                <a:moveTo>
                  <a:pt x="1610664" y="581964"/>
                </a:moveTo>
                <a:cubicBezTo>
                  <a:pt x="1042529" y="581964"/>
                  <a:pt x="581964" y="1042529"/>
                  <a:pt x="581964" y="1610664"/>
                </a:cubicBezTo>
                <a:cubicBezTo>
                  <a:pt x="581964" y="2178799"/>
                  <a:pt x="1042529" y="2639364"/>
                  <a:pt x="1610664" y="2639364"/>
                </a:cubicBezTo>
                <a:cubicBezTo>
                  <a:pt x="2178799" y="2639364"/>
                  <a:pt x="2639364" y="2178799"/>
                  <a:pt x="2639364" y="1610664"/>
                </a:cubicBezTo>
                <a:cubicBezTo>
                  <a:pt x="2639364" y="1042529"/>
                  <a:pt x="2178799" y="581964"/>
                  <a:pt x="1610664" y="581964"/>
                </a:cubicBezTo>
                <a:close/>
                <a:moveTo>
                  <a:pt x="1610664" y="0"/>
                </a:moveTo>
                <a:cubicBezTo>
                  <a:pt x="2500209" y="0"/>
                  <a:pt x="3221328" y="721119"/>
                  <a:pt x="3221328" y="1610664"/>
                </a:cubicBezTo>
                <a:cubicBezTo>
                  <a:pt x="3221328" y="2500209"/>
                  <a:pt x="2500209" y="3221328"/>
                  <a:pt x="1610664" y="3221328"/>
                </a:cubicBezTo>
                <a:cubicBezTo>
                  <a:pt x="721119" y="3221328"/>
                  <a:pt x="0" y="2500209"/>
                  <a:pt x="0" y="1610664"/>
                </a:cubicBezTo>
                <a:cubicBezTo>
                  <a:pt x="0" y="721119"/>
                  <a:pt x="721119" y="0"/>
                  <a:pt x="1610664" y="0"/>
                </a:cubicBezTo>
                <a:close/>
              </a:path>
            </a:pathLst>
          </a:custGeom>
          <a:solidFill>
            <a:srgbClr val="373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40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0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0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Purple single thought/quote 2">
  <p:cSld name="PATH: Purple single thought/quote 2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/>
          <p:nvPr/>
        </p:nvSpPr>
        <p:spPr>
          <a:xfrm>
            <a:off x="7139" y="0"/>
            <a:ext cx="12192000" cy="6858000"/>
          </a:xfrm>
          <a:prstGeom prst="rect">
            <a:avLst/>
          </a:prstGeom>
          <a:solidFill>
            <a:srgbClr val="373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41"/>
          <p:cNvGrpSpPr/>
          <p:nvPr/>
        </p:nvGrpSpPr>
        <p:grpSpPr>
          <a:xfrm>
            <a:off x="4488498" y="1801445"/>
            <a:ext cx="3240404" cy="3255110"/>
            <a:chOff x="3033544" y="1728371"/>
            <a:chExt cx="3240404" cy="3255110"/>
          </a:xfrm>
        </p:grpSpPr>
        <p:sp>
          <p:nvSpPr>
            <p:cNvPr id="290" name="Google Shape;290;p41"/>
            <p:cNvSpPr/>
            <p:nvPr/>
          </p:nvSpPr>
          <p:spPr>
            <a:xfrm>
              <a:off x="3033544" y="3671889"/>
              <a:ext cx="1311592" cy="13115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3033544" y="1728372"/>
              <a:ext cx="1311592" cy="13115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4962356" y="3671888"/>
              <a:ext cx="1311592" cy="13115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4962356" y="1728371"/>
              <a:ext cx="1311592" cy="13115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4" name="Google Shape;29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1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1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Purple single thought/quote 3">
  <p:cSld name="PATH: Purple single thought/quote 3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2"/>
          <p:cNvSpPr/>
          <p:nvPr/>
        </p:nvSpPr>
        <p:spPr>
          <a:xfrm rot="5400000">
            <a:off x="4544758" y="2072835"/>
            <a:ext cx="3155716" cy="2720445"/>
          </a:xfrm>
          <a:prstGeom prst="triangle">
            <a:avLst>
              <a:gd fmla="val 50000" name="adj"/>
            </a:avLst>
          </a:prstGeom>
          <a:solidFill>
            <a:srgbClr val="373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2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Teal single thought/quote 1">
  <p:cSld name="PATH: Teal single thought/quote 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3"/>
          <p:cNvSpPr/>
          <p:nvPr/>
        </p:nvSpPr>
        <p:spPr>
          <a:xfrm>
            <a:off x="4516781" y="1828800"/>
            <a:ext cx="3221328" cy="3221328"/>
          </a:xfrm>
          <a:custGeom>
            <a:rect b="b" l="l" r="r" t="t"/>
            <a:pathLst>
              <a:path extrusionOk="0" h="3221328" w="3221328">
                <a:moveTo>
                  <a:pt x="1610664" y="581964"/>
                </a:moveTo>
                <a:cubicBezTo>
                  <a:pt x="1042529" y="581964"/>
                  <a:pt x="581964" y="1042529"/>
                  <a:pt x="581964" y="1610664"/>
                </a:cubicBezTo>
                <a:cubicBezTo>
                  <a:pt x="581964" y="2178799"/>
                  <a:pt x="1042529" y="2639364"/>
                  <a:pt x="1610664" y="2639364"/>
                </a:cubicBezTo>
                <a:cubicBezTo>
                  <a:pt x="2178799" y="2639364"/>
                  <a:pt x="2639364" y="2178799"/>
                  <a:pt x="2639364" y="1610664"/>
                </a:cubicBezTo>
                <a:cubicBezTo>
                  <a:pt x="2639364" y="1042529"/>
                  <a:pt x="2178799" y="581964"/>
                  <a:pt x="1610664" y="581964"/>
                </a:cubicBezTo>
                <a:close/>
                <a:moveTo>
                  <a:pt x="1610664" y="0"/>
                </a:moveTo>
                <a:cubicBezTo>
                  <a:pt x="2500209" y="0"/>
                  <a:pt x="3221328" y="721119"/>
                  <a:pt x="3221328" y="1610664"/>
                </a:cubicBezTo>
                <a:cubicBezTo>
                  <a:pt x="3221328" y="2500209"/>
                  <a:pt x="2500209" y="3221328"/>
                  <a:pt x="1610664" y="3221328"/>
                </a:cubicBezTo>
                <a:cubicBezTo>
                  <a:pt x="721119" y="3221328"/>
                  <a:pt x="0" y="2500209"/>
                  <a:pt x="0" y="1610664"/>
                </a:cubicBezTo>
                <a:cubicBezTo>
                  <a:pt x="0" y="721119"/>
                  <a:pt x="721119" y="0"/>
                  <a:pt x="1610664" y="0"/>
                </a:cubicBezTo>
                <a:close/>
              </a:path>
            </a:pathLst>
          </a:custGeom>
          <a:solidFill>
            <a:srgbClr val="005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43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3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Teal single thought/quote 2">
  <p:cSld name="PATH: Teal single thought/quote 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/>
          <p:nvPr/>
        </p:nvSpPr>
        <p:spPr>
          <a:xfrm>
            <a:off x="7139" y="0"/>
            <a:ext cx="12192000" cy="6858000"/>
          </a:xfrm>
          <a:prstGeom prst="rect">
            <a:avLst/>
          </a:prstGeom>
          <a:solidFill>
            <a:srgbClr val="005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44"/>
          <p:cNvGrpSpPr/>
          <p:nvPr/>
        </p:nvGrpSpPr>
        <p:grpSpPr>
          <a:xfrm>
            <a:off x="4488498" y="1801445"/>
            <a:ext cx="3240404" cy="3255110"/>
            <a:chOff x="3033544" y="1728371"/>
            <a:chExt cx="3240404" cy="3255110"/>
          </a:xfrm>
        </p:grpSpPr>
        <p:sp>
          <p:nvSpPr>
            <p:cNvPr id="318" name="Google Shape;318;p44"/>
            <p:cNvSpPr/>
            <p:nvPr/>
          </p:nvSpPr>
          <p:spPr>
            <a:xfrm>
              <a:off x="3033544" y="3671889"/>
              <a:ext cx="1311592" cy="13115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4"/>
            <p:cNvSpPr/>
            <p:nvPr/>
          </p:nvSpPr>
          <p:spPr>
            <a:xfrm>
              <a:off x="3033544" y="1728372"/>
              <a:ext cx="1311592" cy="13115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4962356" y="3671888"/>
              <a:ext cx="1311592" cy="13115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4"/>
            <p:cNvSpPr/>
            <p:nvPr/>
          </p:nvSpPr>
          <p:spPr>
            <a:xfrm>
              <a:off x="4962356" y="1728371"/>
              <a:ext cx="1311592" cy="13115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2" name="Google Shape;32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44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4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4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Teal single thought/quote 3">
  <p:cSld name="PATH: Teal single thought/quote 3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5"/>
          <p:cNvSpPr/>
          <p:nvPr/>
        </p:nvSpPr>
        <p:spPr>
          <a:xfrm rot="5400000">
            <a:off x="4544758" y="2072835"/>
            <a:ext cx="3155716" cy="2720445"/>
          </a:xfrm>
          <a:prstGeom prst="triangle">
            <a:avLst>
              <a:gd fmla="val 50000" name="adj"/>
            </a:avLst>
          </a:prstGeom>
          <a:solidFill>
            <a:srgbClr val="005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45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5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5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Beige Title slide w/ editable photo shape">
  <p:cSld name="PATH: Beige Title slide w/ editable photo shap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0"/>
          <p:cNvSpPr/>
          <p:nvPr/>
        </p:nvSpPr>
        <p:spPr>
          <a:xfrm>
            <a:off x="0" y="0"/>
            <a:ext cx="12192000" cy="68770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8312150" y="1"/>
            <a:ext cx="2927350" cy="145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8312150" y="5391153"/>
            <a:ext cx="2927350" cy="1466850"/>
          </a:xfrm>
          <a:custGeom>
            <a:rect b="b" l="l" r="r" t="t"/>
            <a:pathLst>
              <a:path extrusionOk="0" h="1100137" w="2195512">
                <a:moveTo>
                  <a:pt x="1097756" y="0"/>
                </a:moveTo>
                <a:cubicBezTo>
                  <a:pt x="1704030" y="0"/>
                  <a:pt x="2195512" y="491127"/>
                  <a:pt x="2195512" y="1096963"/>
                </a:cubicBezTo>
                <a:lnTo>
                  <a:pt x="2195352" y="1100137"/>
                </a:lnTo>
                <a:lnTo>
                  <a:pt x="161" y="1100137"/>
                </a:lnTo>
                <a:lnTo>
                  <a:pt x="0" y="1096963"/>
                </a:lnTo>
                <a:cubicBezTo>
                  <a:pt x="0" y="491127"/>
                  <a:pt x="491482" y="0"/>
                  <a:pt x="10977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8335645" y="1755503"/>
            <a:ext cx="2880360" cy="3336415"/>
          </a:xfrm>
          <a:custGeom>
            <a:rect b="b" l="l" r="r" t="t"/>
            <a:pathLst>
              <a:path extrusionOk="0" h="2542032" w="2194562">
                <a:moveTo>
                  <a:pt x="1097281" y="0"/>
                </a:moveTo>
                <a:lnTo>
                  <a:pt x="2194561" y="548640"/>
                </a:lnTo>
                <a:lnTo>
                  <a:pt x="2194562" y="548640"/>
                </a:lnTo>
                <a:lnTo>
                  <a:pt x="2194562" y="1993392"/>
                </a:lnTo>
                <a:lnTo>
                  <a:pt x="2194560" y="1993392"/>
                </a:lnTo>
                <a:lnTo>
                  <a:pt x="1097280" y="2542032"/>
                </a:lnTo>
                <a:lnTo>
                  <a:pt x="0" y="1993392"/>
                </a:lnTo>
                <a:lnTo>
                  <a:pt x="1" y="1993392"/>
                </a:lnTo>
                <a:lnTo>
                  <a:pt x="1" y="548640"/>
                </a:lnTo>
                <a:close/>
              </a:path>
            </a:pathLst>
          </a:custGeom>
          <a:noFill/>
          <a:ln cap="flat" cmpd="sng" w="1587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 rot="-5400000">
            <a:off x="10462323" y="1667478"/>
            <a:ext cx="3065893" cy="147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" y="5875631"/>
            <a:ext cx="994416" cy="41860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762000" y="593931"/>
            <a:ext cx="2540000" cy="214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762000" y="4600880"/>
            <a:ext cx="5334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indent="-2857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 sz="9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762001" y="2019300"/>
            <a:ext cx="5333999" cy="144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5" type="body"/>
          </p:nvPr>
        </p:nvSpPr>
        <p:spPr>
          <a:xfrm>
            <a:off x="762000" y="3650041"/>
            <a:ext cx="5334000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" name="Google Shape;48;p10"/>
          <p:cNvCxnSpPr/>
          <p:nvPr/>
        </p:nvCxnSpPr>
        <p:spPr>
          <a:xfrm>
            <a:off x="9773055" y="1854740"/>
            <a:ext cx="0" cy="313879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round/>
            <a:headEnd len="med" w="med" type="stealth"/>
            <a:tailEnd len="med" w="med" type="stealth"/>
          </a:ln>
        </p:spPr>
      </p:cxnSp>
      <p:sp>
        <p:nvSpPr>
          <p:cNvPr id="49" name="Google Shape;49;p10"/>
          <p:cNvSpPr/>
          <p:nvPr/>
        </p:nvSpPr>
        <p:spPr>
          <a:xfrm>
            <a:off x="9777572" y="2165816"/>
            <a:ext cx="8210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3.71” h 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10"/>
          <p:cNvCxnSpPr/>
          <p:nvPr/>
        </p:nvCxnSpPr>
        <p:spPr>
          <a:xfrm flipH="1">
            <a:off x="8398213" y="3400223"/>
            <a:ext cx="2749685" cy="4782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round/>
            <a:headEnd len="med" w="med" type="stealth"/>
            <a:tailEnd len="med" w="med" type="stealth"/>
          </a:ln>
        </p:spPr>
      </p:cxnSp>
      <p:sp>
        <p:nvSpPr>
          <p:cNvPr id="51" name="Google Shape;51;p10"/>
          <p:cNvSpPr/>
          <p:nvPr/>
        </p:nvSpPr>
        <p:spPr>
          <a:xfrm>
            <a:off x="10340501" y="3400223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3.2” w 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/>
          <p:nvPr>
            <p:ph idx="6" type="dgm"/>
          </p:nvPr>
        </p:nvSpPr>
        <p:spPr>
          <a:xfrm rot="-5400000">
            <a:off x="8061175" y="1960670"/>
            <a:ext cx="3392424" cy="2926080"/>
          </a:xfrm>
          <a:prstGeom prst="hexagon">
            <a:avLst>
              <a:gd fmla="val 25000" name="adj"/>
              <a:gd fmla="val 115470" name="vf"/>
            </a:avLst>
          </a:prstGeom>
          <a:blipFill rotWithShape="0">
            <a:blip r:embed="rId3">
              <a:alphaModFix/>
            </a:blip>
            <a:stretch>
              <a:fillRect b="0" l="-45836" r="-8744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/>
        </p:nvSpPr>
        <p:spPr>
          <a:xfrm>
            <a:off x="8748507" y="2254020"/>
            <a:ext cx="2017760" cy="2339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icon to add SmartArt graphic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Green single thought/quote 1">
  <p:cSld name="PATH: Green single thought/quote 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6"/>
          <p:cNvSpPr/>
          <p:nvPr/>
        </p:nvSpPr>
        <p:spPr>
          <a:xfrm>
            <a:off x="4516781" y="1828800"/>
            <a:ext cx="3221328" cy="3221328"/>
          </a:xfrm>
          <a:custGeom>
            <a:rect b="b" l="l" r="r" t="t"/>
            <a:pathLst>
              <a:path extrusionOk="0" h="3221328" w="3221328">
                <a:moveTo>
                  <a:pt x="1610664" y="581964"/>
                </a:moveTo>
                <a:cubicBezTo>
                  <a:pt x="1042529" y="581964"/>
                  <a:pt x="581964" y="1042529"/>
                  <a:pt x="581964" y="1610664"/>
                </a:cubicBezTo>
                <a:cubicBezTo>
                  <a:pt x="581964" y="2178799"/>
                  <a:pt x="1042529" y="2639364"/>
                  <a:pt x="1610664" y="2639364"/>
                </a:cubicBezTo>
                <a:cubicBezTo>
                  <a:pt x="2178799" y="2639364"/>
                  <a:pt x="2639364" y="2178799"/>
                  <a:pt x="2639364" y="1610664"/>
                </a:cubicBezTo>
                <a:cubicBezTo>
                  <a:pt x="2639364" y="1042529"/>
                  <a:pt x="2178799" y="581964"/>
                  <a:pt x="1610664" y="581964"/>
                </a:cubicBezTo>
                <a:close/>
                <a:moveTo>
                  <a:pt x="1610664" y="0"/>
                </a:moveTo>
                <a:cubicBezTo>
                  <a:pt x="2500209" y="0"/>
                  <a:pt x="3221328" y="721119"/>
                  <a:pt x="3221328" y="1610664"/>
                </a:cubicBezTo>
                <a:cubicBezTo>
                  <a:pt x="3221328" y="2500209"/>
                  <a:pt x="2500209" y="3221328"/>
                  <a:pt x="1610664" y="3221328"/>
                </a:cubicBezTo>
                <a:cubicBezTo>
                  <a:pt x="721119" y="3221328"/>
                  <a:pt x="0" y="2500209"/>
                  <a:pt x="0" y="1610664"/>
                </a:cubicBezTo>
                <a:cubicBezTo>
                  <a:pt x="0" y="721119"/>
                  <a:pt x="721119" y="0"/>
                  <a:pt x="1610664" y="0"/>
                </a:cubicBezTo>
                <a:close/>
              </a:path>
            </a:pathLst>
          </a:custGeom>
          <a:solidFill>
            <a:srgbClr val="056E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46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6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6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Green single thought/quote 2">
  <p:cSld name="PATH: Green single thought/quote 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/>
          <p:nvPr/>
        </p:nvSpPr>
        <p:spPr>
          <a:xfrm>
            <a:off x="7139" y="0"/>
            <a:ext cx="12192000" cy="6858000"/>
          </a:xfrm>
          <a:prstGeom prst="rect">
            <a:avLst/>
          </a:prstGeom>
          <a:solidFill>
            <a:srgbClr val="056E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47"/>
          <p:cNvGrpSpPr/>
          <p:nvPr/>
        </p:nvGrpSpPr>
        <p:grpSpPr>
          <a:xfrm>
            <a:off x="4488498" y="1801445"/>
            <a:ext cx="3240404" cy="3255110"/>
            <a:chOff x="3033544" y="1728371"/>
            <a:chExt cx="3240404" cy="3255110"/>
          </a:xfrm>
        </p:grpSpPr>
        <p:sp>
          <p:nvSpPr>
            <p:cNvPr id="346" name="Google Shape;346;p47"/>
            <p:cNvSpPr/>
            <p:nvPr/>
          </p:nvSpPr>
          <p:spPr>
            <a:xfrm>
              <a:off x="3033544" y="3671889"/>
              <a:ext cx="1311592" cy="13115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7"/>
            <p:cNvSpPr/>
            <p:nvPr/>
          </p:nvSpPr>
          <p:spPr>
            <a:xfrm>
              <a:off x="3033544" y="1728372"/>
              <a:ext cx="1311592" cy="13115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7"/>
            <p:cNvSpPr/>
            <p:nvPr/>
          </p:nvSpPr>
          <p:spPr>
            <a:xfrm>
              <a:off x="4962356" y="3671888"/>
              <a:ext cx="1311592" cy="13115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7"/>
            <p:cNvSpPr/>
            <p:nvPr/>
          </p:nvSpPr>
          <p:spPr>
            <a:xfrm>
              <a:off x="4962356" y="1728371"/>
              <a:ext cx="1311592" cy="13115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0" name="Google Shape;35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47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7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7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Green single thought/quote 3">
  <p:cSld name="PATH: Green single thought/quote 3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8"/>
          <p:cNvSpPr/>
          <p:nvPr/>
        </p:nvSpPr>
        <p:spPr>
          <a:xfrm rot="5400000">
            <a:off x="4544758" y="2072835"/>
            <a:ext cx="3155716" cy="2720445"/>
          </a:xfrm>
          <a:prstGeom prst="triangle">
            <a:avLst>
              <a:gd fmla="val 50000" name="adj"/>
            </a:avLst>
          </a:prstGeom>
          <a:solidFill>
            <a:srgbClr val="056E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1681228" y="2019300"/>
            <a:ext cx="882954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48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8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8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Red/Teal impact slide">
  <p:cSld name="PATH: Red/Teal impact slide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/>
          <p:nvPr/>
        </p:nvSpPr>
        <p:spPr>
          <a:xfrm>
            <a:off x="7139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/>
          <p:nvPr/>
        </p:nvSpPr>
        <p:spPr>
          <a:xfrm rot="-5400000">
            <a:off x="3552826" y="1235425"/>
            <a:ext cx="5086350" cy="438715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5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9"/>
          <p:cNvSpPr txBox="1"/>
          <p:nvPr>
            <p:ph idx="1" type="body"/>
          </p:nvPr>
        </p:nvSpPr>
        <p:spPr>
          <a:xfrm>
            <a:off x="4152899" y="2019300"/>
            <a:ext cx="3867151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49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9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Purple/greenl impact slide">
  <p:cSld name="PATH: Purple/greenl impact slide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/>
          <p:nvPr/>
        </p:nvSpPr>
        <p:spPr>
          <a:xfrm>
            <a:off x="7139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0"/>
          <p:cNvSpPr/>
          <p:nvPr/>
        </p:nvSpPr>
        <p:spPr>
          <a:xfrm rot="-5400000">
            <a:off x="3695702" y="1028702"/>
            <a:ext cx="4800598" cy="4800598"/>
          </a:xfrm>
          <a:prstGeom prst="decagon">
            <a:avLst>
              <a:gd fmla="val 105146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0"/>
          <p:cNvSpPr txBox="1"/>
          <p:nvPr>
            <p:ph idx="1" type="body"/>
          </p:nvPr>
        </p:nvSpPr>
        <p:spPr>
          <a:xfrm>
            <a:off x="4152899" y="2019300"/>
            <a:ext cx="3867151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50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0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50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Green/purple impact slide">
  <p:cSld name="PATH: Green/purple impact slide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/>
          <p:nvPr/>
        </p:nvSpPr>
        <p:spPr>
          <a:xfrm>
            <a:off x="7139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1"/>
          <p:cNvSpPr/>
          <p:nvPr/>
        </p:nvSpPr>
        <p:spPr>
          <a:xfrm rot="-5400000">
            <a:off x="3552826" y="1235425"/>
            <a:ext cx="5086350" cy="438715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3737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4152899" y="2019300"/>
            <a:ext cx="3867151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51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51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1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Teal/red impact slide">
  <p:cSld name="PATH: Teal/red impact slide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/>
          <p:nvPr/>
        </p:nvSpPr>
        <p:spPr>
          <a:xfrm>
            <a:off x="7139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2"/>
          <p:cNvSpPr/>
          <p:nvPr/>
        </p:nvSpPr>
        <p:spPr>
          <a:xfrm rot="-5400000">
            <a:off x="3695702" y="1028702"/>
            <a:ext cx="4800598" cy="4800598"/>
          </a:xfrm>
          <a:prstGeom prst="decagon">
            <a:avLst>
              <a:gd fmla="val 105146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2"/>
          <p:cNvSpPr txBox="1"/>
          <p:nvPr>
            <p:ph idx="1" type="body"/>
          </p:nvPr>
        </p:nvSpPr>
        <p:spPr>
          <a:xfrm>
            <a:off x="4152899" y="2019300"/>
            <a:ext cx="3867151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Char char="o"/>
              <a:defRPr sz="4800"/>
            </a:lvl3pPr>
            <a:lvl4pPr indent="-228600" lvl="3" marL="18288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4pPr>
            <a:lvl5pPr indent="-228600" lvl="4" marL="2286000" algn="ctr">
              <a:spcBef>
                <a:spcPts val="960"/>
              </a:spcBef>
              <a:spcAft>
                <a:spcPts val="0"/>
              </a:spcAft>
              <a:buSzPts val="1400"/>
              <a:buNone/>
              <a:defRPr sz="4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52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2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52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Red/red impact graphic">
  <p:cSld name="PATH: Red/red impact graphic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3"/>
          <p:cNvSpPr/>
          <p:nvPr/>
        </p:nvSpPr>
        <p:spPr>
          <a:xfrm>
            <a:off x="3137632" y="851824"/>
            <a:ext cx="5959926" cy="513786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3"/>
          <p:cNvSpPr/>
          <p:nvPr/>
        </p:nvSpPr>
        <p:spPr>
          <a:xfrm>
            <a:off x="1" y="792108"/>
            <a:ext cx="3014597" cy="5197583"/>
          </a:xfrm>
          <a:custGeom>
            <a:rect b="b" l="l" r="r" t="t"/>
            <a:pathLst>
              <a:path extrusionOk="0" h="3895861" w="2259599">
                <a:moveTo>
                  <a:pt x="0" y="0"/>
                </a:moveTo>
                <a:lnTo>
                  <a:pt x="2259599" y="3895861"/>
                </a:lnTo>
                <a:lnTo>
                  <a:pt x="0" y="38958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3"/>
          <p:cNvSpPr/>
          <p:nvPr/>
        </p:nvSpPr>
        <p:spPr>
          <a:xfrm>
            <a:off x="9746018" y="857664"/>
            <a:ext cx="2453261" cy="5126184"/>
          </a:xfrm>
          <a:custGeom>
            <a:rect b="b" l="l" r="r" t="t"/>
            <a:pathLst>
              <a:path extrusionOk="0" h="3842344" w="1838848">
                <a:moveTo>
                  <a:pt x="1838848" y="0"/>
                </a:moveTo>
                <a:lnTo>
                  <a:pt x="1838848" y="3842344"/>
                </a:lnTo>
                <a:lnTo>
                  <a:pt x="1728674" y="3836781"/>
                </a:lnTo>
                <a:cubicBezTo>
                  <a:pt x="757704" y="3738173"/>
                  <a:pt x="0" y="2918159"/>
                  <a:pt x="0" y="1921172"/>
                </a:cubicBezTo>
                <a:cubicBezTo>
                  <a:pt x="0" y="924186"/>
                  <a:pt x="757704" y="104171"/>
                  <a:pt x="1728674" y="55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3"/>
          <p:cNvSpPr txBox="1"/>
          <p:nvPr>
            <p:ph idx="1" type="body"/>
          </p:nvPr>
        </p:nvSpPr>
        <p:spPr>
          <a:xfrm>
            <a:off x="4430081" y="2406422"/>
            <a:ext cx="33750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1" name="Google Shape;401;p53"/>
          <p:cNvSpPr txBox="1"/>
          <p:nvPr>
            <p:ph idx="2" type="body"/>
          </p:nvPr>
        </p:nvSpPr>
        <p:spPr>
          <a:xfrm>
            <a:off x="4430081" y="3654197"/>
            <a:ext cx="3375025" cy="928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2" name="Google Shape;40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491" y="6286500"/>
            <a:ext cx="685309" cy="29495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3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53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53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Final slides - contact info">
  <p:cSld name="PATH: Final slides - contact info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/>
        </p:nvSpPr>
        <p:spPr>
          <a:xfrm>
            <a:off x="762000" y="2743201"/>
            <a:ext cx="3305907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65050"/>
                </a:solidFill>
                <a:latin typeface="Arial"/>
                <a:ea typeface="Arial"/>
                <a:cs typeface="Arial"/>
                <a:sym typeface="Arial"/>
              </a:rPr>
              <a:t>For more information contact:</a:t>
            </a:r>
            <a:endParaRPr/>
          </a:p>
        </p:txBody>
      </p:sp>
      <p:sp>
        <p:nvSpPr>
          <p:cNvPr id="408" name="Google Shape;408;p54"/>
          <p:cNvSpPr txBox="1"/>
          <p:nvPr>
            <p:ph idx="1" type="body"/>
          </p:nvPr>
        </p:nvSpPr>
        <p:spPr>
          <a:xfrm>
            <a:off x="6324600" y="2802268"/>
            <a:ext cx="4219575" cy="2768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o"/>
              <a:defRPr sz="1200">
                <a:solidFill>
                  <a:schemeClr val="dk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9" name="Google Shape;409;p54"/>
          <p:cNvSpPr/>
          <p:nvPr/>
        </p:nvSpPr>
        <p:spPr>
          <a:xfrm>
            <a:off x="532737" y="6257676"/>
            <a:ext cx="11131826" cy="46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Final slides - closing slide Beige">
  <p:cSld name="PATH: Final slides - closing slide Beige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3051" y="2977252"/>
            <a:ext cx="2105898" cy="88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Beige Title slide w/ shapes">
  <p:cSld name="PATH: Beige Title slide w/ shape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0" y="-5291"/>
            <a:ext cx="12192000" cy="68580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" y="5875631"/>
            <a:ext cx="994416" cy="41860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312150" y="1"/>
            <a:ext cx="2927350" cy="1456267"/>
          </a:xfrm>
          <a:prstGeom prst="rect">
            <a:avLst/>
          </a:prstGeom>
          <a:solidFill>
            <a:srgbClr val="F84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8312151" y="1760840"/>
            <a:ext cx="2926083" cy="3389377"/>
          </a:xfrm>
          <a:custGeom>
            <a:rect b="b" l="l" r="r" t="t"/>
            <a:pathLst>
              <a:path extrusionOk="0" h="2542032" w="2194562">
                <a:moveTo>
                  <a:pt x="1097281" y="0"/>
                </a:moveTo>
                <a:lnTo>
                  <a:pt x="2194561" y="548640"/>
                </a:lnTo>
                <a:lnTo>
                  <a:pt x="2194562" y="548640"/>
                </a:lnTo>
                <a:lnTo>
                  <a:pt x="2194562" y="1993392"/>
                </a:lnTo>
                <a:lnTo>
                  <a:pt x="2194560" y="1993392"/>
                </a:lnTo>
                <a:lnTo>
                  <a:pt x="1097280" y="2542032"/>
                </a:lnTo>
                <a:lnTo>
                  <a:pt x="0" y="1993392"/>
                </a:lnTo>
                <a:lnTo>
                  <a:pt x="1" y="1993392"/>
                </a:lnTo>
                <a:lnTo>
                  <a:pt x="1" y="548640"/>
                </a:lnTo>
                <a:close/>
              </a:path>
            </a:pathLst>
          </a:custGeom>
          <a:solidFill>
            <a:srgbClr val="F84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8312150" y="5391153"/>
            <a:ext cx="2927350" cy="1466850"/>
          </a:xfrm>
          <a:custGeom>
            <a:rect b="b" l="l" r="r" t="t"/>
            <a:pathLst>
              <a:path extrusionOk="0" h="1100137" w="2195512">
                <a:moveTo>
                  <a:pt x="1097756" y="0"/>
                </a:moveTo>
                <a:cubicBezTo>
                  <a:pt x="1704030" y="0"/>
                  <a:pt x="2195512" y="491127"/>
                  <a:pt x="2195512" y="1096963"/>
                </a:cubicBezTo>
                <a:lnTo>
                  <a:pt x="2195352" y="1100137"/>
                </a:lnTo>
                <a:lnTo>
                  <a:pt x="161" y="1100137"/>
                </a:lnTo>
                <a:lnTo>
                  <a:pt x="0" y="1096963"/>
                </a:lnTo>
                <a:cubicBezTo>
                  <a:pt x="0" y="491127"/>
                  <a:pt x="491482" y="0"/>
                  <a:pt x="1097756" y="0"/>
                </a:cubicBezTo>
                <a:close/>
              </a:path>
            </a:pathLst>
          </a:custGeom>
          <a:solidFill>
            <a:srgbClr val="F84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762000" y="593931"/>
            <a:ext cx="2540000" cy="214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762000" y="4600880"/>
            <a:ext cx="5334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indent="-2857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 sz="9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3" type="body"/>
          </p:nvPr>
        </p:nvSpPr>
        <p:spPr>
          <a:xfrm>
            <a:off x="762000" y="2185988"/>
            <a:ext cx="5333999" cy="1281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4" type="body"/>
          </p:nvPr>
        </p:nvSpPr>
        <p:spPr>
          <a:xfrm>
            <a:off x="761999" y="3650041"/>
            <a:ext cx="5333999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ERENCE ONLY: PATH Color palette">
  <p:cSld name="REFERENCE ONLY: PATH Color palette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/>
          <p:nvPr/>
        </p:nvSpPr>
        <p:spPr>
          <a:xfrm>
            <a:off x="1325563" y="557920"/>
            <a:ext cx="3290887" cy="153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54E60"/>
                </a:solidFill>
                <a:latin typeface="Arial"/>
                <a:ea typeface="Arial"/>
                <a:cs typeface="Arial"/>
                <a:sym typeface="Arial"/>
              </a:rPr>
              <a:t>Core Colors</a:t>
            </a:r>
            <a:endParaRPr/>
          </a:p>
        </p:txBody>
      </p:sp>
      <p:sp>
        <p:nvSpPr>
          <p:cNvPr id="415" name="Google Shape;415;p56"/>
          <p:cNvSpPr txBox="1"/>
          <p:nvPr/>
        </p:nvSpPr>
        <p:spPr>
          <a:xfrm>
            <a:off x="1320007" y="774787"/>
            <a:ext cx="205838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454E60"/>
                </a:solidFill>
                <a:latin typeface="Arial"/>
                <a:ea typeface="Arial"/>
                <a:cs typeface="Arial"/>
                <a:sym typeface="Arial"/>
              </a:rPr>
              <a:t>Hero</a:t>
            </a:r>
            <a:endParaRPr/>
          </a:p>
        </p:txBody>
      </p:sp>
      <p:sp>
        <p:nvSpPr>
          <p:cNvPr id="416" name="Google Shape;416;p56"/>
          <p:cNvSpPr txBox="1"/>
          <p:nvPr/>
        </p:nvSpPr>
        <p:spPr>
          <a:xfrm>
            <a:off x="7524962" y="768402"/>
            <a:ext cx="205838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454E60"/>
                </a:solidFill>
                <a:latin typeface="Arial"/>
                <a:ea typeface="Arial"/>
                <a:cs typeface="Arial"/>
                <a:sym typeface="Arial"/>
              </a:rPr>
              <a:t>Typographic</a:t>
            </a:r>
            <a:endParaRPr/>
          </a:p>
        </p:txBody>
      </p:sp>
      <p:sp>
        <p:nvSpPr>
          <p:cNvPr id="417" name="Google Shape;417;p56"/>
          <p:cNvSpPr txBox="1"/>
          <p:nvPr/>
        </p:nvSpPr>
        <p:spPr>
          <a:xfrm>
            <a:off x="4441975" y="774787"/>
            <a:ext cx="205838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454E60"/>
                </a:solidFill>
                <a:latin typeface="Arial"/>
                <a:ea typeface="Arial"/>
                <a:cs typeface="Arial"/>
                <a:sym typeface="Arial"/>
              </a:rPr>
              <a:t>Neutral backgrounds</a:t>
            </a:r>
            <a:endParaRPr/>
          </a:p>
        </p:txBody>
      </p:sp>
      <p:sp>
        <p:nvSpPr>
          <p:cNvPr id="418" name="Google Shape;418;p56"/>
          <p:cNvSpPr/>
          <p:nvPr/>
        </p:nvSpPr>
        <p:spPr>
          <a:xfrm>
            <a:off x="1327477" y="1065640"/>
            <a:ext cx="2927589" cy="2080937"/>
          </a:xfrm>
          <a:prstGeom prst="rect">
            <a:avLst/>
          </a:prstGeom>
          <a:solidFill>
            <a:srgbClr val="F75050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 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246, 80, 80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F65050</a:t>
            </a:r>
            <a:endParaRPr/>
          </a:p>
        </p:txBody>
      </p:sp>
      <p:grpSp>
        <p:nvGrpSpPr>
          <p:cNvPr id="419" name="Google Shape;419;p56"/>
          <p:cNvGrpSpPr/>
          <p:nvPr/>
        </p:nvGrpSpPr>
        <p:grpSpPr>
          <a:xfrm>
            <a:off x="4441975" y="1065641"/>
            <a:ext cx="2911985" cy="2080936"/>
            <a:chOff x="5672138" y="1152160"/>
            <a:chExt cx="2042205" cy="2080936"/>
          </a:xfrm>
        </p:grpSpPr>
        <p:sp>
          <p:nvSpPr>
            <p:cNvPr id="420" name="Google Shape;420;p56"/>
            <p:cNvSpPr/>
            <p:nvPr/>
          </p:nvSpPr>
          <p:spPr>
            <a:xfrm>
              <a:off x="5672138" y="1152160"/>
              <a:ext cx="2042205" cy="103429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0" lIns="91425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E60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rgbClr val="454E60"/>
                  </a:solidFill>
                  <a:latin typeface="Arial"/>
                  <a:ea typeface="Arial"/>
                  <a:cs typeface="Arial"/>
                  <a:sym typeface="Arial"/>
                </a:rPr>
                <a:t>PATH Light Gray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454E60"/>
                  </a:solidFill>
                  <a:latin typeface="Arial"/>
                  <a:ea typeface="Arial"/>
                  <a:cs typeface="Arial"/>
                  <a:sym typeface="Arial"/>
                </a:rPr>
                <a:t>RGB: 232, 234, 235</a:t>
              </a:r>
              <a:br>
                <a:rPr lang="en" sz="600">
                  <a:solidFill>
                    <a:srgbClr val="454E6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600">
                  <a:solidFill>
                    <a:srgbClr val="454E60"/>
                  </a:solidFill>
                  <a:latin typeface="Arial"/>
                  <a:ea typeface="Arial"/>
                  <a:cs typeface="Arial"/>
                  <a:sym typeface="Arial"/>
                </a:rPr>
                <a:t>HEX: E8EAEB</a:t>
              </a:r>
              <a:endParaRPr/>
            </a:p>
          </p:txBody>
        </p:sp>
        <p:sp>
          <p:nvSpPr>
            <p:cNvPr id="421" name="Google Shape;421;p56"/>
            <p:cNvSpPr/>
            <p:nvPr/>
          </p:nvSpPr>
          <p:spPr>
            <a:xfrm>
              <a:off x="5672138" y="2265617"/>
              <a:ext cx="2042205" cy="96747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0" lIns="91425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E60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rgbClr val="454E60"/>
                  </a:solidFill>
                  <a:latin typeface="Arial"/>
                  <a:ea typeface="Arial"/>
                  <a:cs typeface="Arial"/>
                  <a:sym typeface="Arial"/>
                </a:rPr>
                <a:t>PATH Beige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454E60"/>
                  </a:solidFill>
                  <a:latin typeface="Arial"/>
                  <a:ea typeface="Arial"/>
                  <a:cs typeface="Arial"/>
                  <a:sym typeface="Arial"/>
                </a:rPr>
                <a:t>RGB: 244, 237, 231</a:t>
              </a:r>
              <a:br>
                <a:rPr lang="en" sz="600">
                  <a:solidFill>
                    <a:srgbClr val="454E6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600">
                  <a:solidFill>
                    <a:srgbClr val="454E60"/>
                  </a:solidFill>
                  <a:latin typeface="Arial"/>
                  <a:ea typeface="Arial"/>
                  <a:cs typeface="Arial"/>
                  <a:sym typeface="Arial"/>
                </a:rPr>
                <a:t>HEX: F4EDE7</a:t>
              </a:r>
              <a:endParaRPr/>
            </a:p>
          </p:txBody>
        </p:sp>
      </p:grpSp>
      <p:grpSp>
        <p:nvGrpSpPr>
          <p:cNvPr id="422" name="Google Shape;422;p56"/>
          <p:cNvGrpSpPr/>
          <p:nvPr/>
        </p:nvGrpSpPr>
        <p:grpSpPr>
          <a:xfrm>
            <a:off x="7524962" y="1071815"/>
            <a:ext cx="2890429" cy="2080936"/>
            <a:chOff x="3512449" y="1152160"/>
            <a:chExt cx="2027087" cy="2080936"/>
          </a:xfrm>
        </p:grpSpPr>
        <p:sp>
          <p:nvSpPr>
            <p:cNvPr id="423" name="Google Shape;423;p56"/>
            <p:cNvSpPr/>
            <p:nvPr/>
          </p:nvSpPr>
          <p:spPr>
            <a:xfrm>
              <a:off x="3512449" y="1152160"/>
              <a:ext cx="2027087" cy="1034294"/>
            </a:xfrm>
            <a:prstGeom prst="rect">
              <a:avLst/>
            </a:prstGeom>
            <a:solidFill>
              <a:srgbClr val="454E60"/>
            </a:solidFill>
            <a:ln>
              <a:noFill/>
            </a:ln>
          </p:spPr>
          <p:txBody>
            <a:bodyPr anchorCtr="0" anchor="t" bIns="0" lIns="91425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PATH Gray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RGB: 70, 79, 97</a:t>
              </a:r>
              <a:br>
                <a:rPr lang="en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HEX: 464F60</a:t>
              </a:r>
              <a:endParaRPr/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3512449" y="2265617"/>
              <a:ext cx="2027087" cy="96747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0" lIns="91425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Black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RGB: 0, 0, 0</a:t>
              </a:r>
              <a:br>
                <a:rPr lang="en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HEX: 000000</a:t>
              </a:r>
              <a:endParaRPr/>
            </a:p>
          </p:txBody>
        </p:sp>
      </p:grpSp>
      <p:sp>
        <p:nvSpPr>
          <p:cNvPr id="425" name="Google Shape;425;p56"/>
          <p:cNvSpPr txBox="1"/>
          <p:nvPr/>
        </p:nvSpPr>
        <p:spPr>
          <a:xfrm>
            <a:off x="1327477" y="3540982"/>
            <a:ext cx="4692484" cy="153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54E60"/>
                </a:solidFill>
                <a:latin typeface="Arial"/>
                <a:ea typeface="Arial"/>
                <a:cs typeface="Arial"/>
                <a:sym typeface="Arial"/>
              </a:rPr>
              <a:t>Support Colors</a:t>
            </a:r>
            <a:endParaRPr/>
          </a:p>
        </p:txBody>
      </p:sp>
      <p:grpSp>
        <p:nvGrpSpPr>
          <p:cNvPr id="426" name="Google Shape;426;p56"/>
          <p:cNvGrpSpPr/>
          <p:nvPr/>
        </p:nvGrpSpPr>
        <p:grpSpPr>
          <a:xfrm>
            <a:off x="1320007" y="3828359"/>
            <a:ext cx="9117700" cy="2199908"/>
            <a:chOff x="1320007" y="3638705"/>
            <a:chExt cx="3966706" cy="2616863"/>
          </a:xfrm>
        </p:grpSpPr>
        <p:cxnSp>
          <p:nvCxnSpPr>
            <p:cNvPr id="427" name="Google Shape;427;p56"/>
            <p:cNvCxnSpPr/>
            <p:nvPr/>
          </p:nvCxnSpPr>
          <p:spPr>
            <a:xfrm>
              <a:off x="3322253" y="4592320"/>
              <a:ext cx="0" cy="1151467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28" name="Google Shape;428;p56"/>
            <p:cNvGrpSpPr/>
            <p:nvPr/>
          </p:nvGrpSpPr>
          <p:grpSpPr>
            <a:xfrm>
              <a:off x="1320007" y="3638705"/>
              <a:ext cx="3966706" cy="821046"/>
              <a:chOff x="7039149" y="3042090"/>
              <a:chExt cx="3966706" cy="821046"/>
            </a:xfrm>
          </p:grpSpPr>
          <p:sp>
            <p:nvSpPr>
              <p:cNvPr id="429" name="Google Shape;429;p56"/>
              <p:cNvSpPr/>
              <p:nvPr/>
            </p:nvSpPr>
            <p:spPr>
              <a:xfrm>
                <a:off x="7039149" y="3042090"/>
                <a:ext cx="957716" cy="821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Arial"/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Dark Red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RGB: 168,</a:t>
                </a: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0, 30</a:t>
                </a:r>
                <a:b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HEX: A8001E</a:t>
                </a:r>
                <a:endParaRPr/>
              </a:p>
            </p:txBody>
          </p:sp>
          <p:sp>
            <p:nvSpPr>
              <p:cNvPr id="430" name="Google Shape;430;p56"/>
              <p:cNvSpPr/>
              <p:nvPr/>
            </p:nvSpPr>
            <p:spPr>
              <a:xfrm>
                <a:off x="8043449" y="3047158"/>
                <a:ext cx="957716" cy="802137"/>
              </a:xfrm>
              <a:prstGeom prst="rect">
                <a:avLst/>
              </a:prstGeom>
              <a:solidFill>
                <a:srgbClr val="37379B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Dark Purple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RGB: 55, 55, 155</a:t>
                </a:r>
                <a:b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HEX: 37379B</a:t>
                </a:r>
                <a:endParaRPr/>
              </a:p>
            </p:txBody>
          </p:sp>
          <p:sp>
            <p:nvSpPr>
              <p:cNvPr id="431" name="Google Shape;431;p56"/>
              <p:cNvSpPr/>
              <p:nvPr/>
            </p:nvSpPr>
            <p:spPr>
              <a:xfrm>
                <a:off x="9045794" y="3042090"/>
                <a:ext cx="957716" cy="802137"/>
              </a:xfrm>
              <a:prstGeom prst="rect">
                <a:avLst/>
              </a:prstGeom>
              <a:solidFill>
                <a:srgbClr val="005A87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Dark Teal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RGB: 0, 90, 135</a:t>
                </a:r>
                <a:b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HEX: 005A87</a:t>
                </a:r>
                <a:endParaRPr/>
              </a:p>
            </p:txBody>
          </p:sp>
          <p:sp>
            <p:nvSpPr>
              <p:cNvPr id="432" name="Google Shape;432;p56"/>
              <p:cNvSpPr/>
              <p:nvPr/>
            </p:nvSpPr>
            <p:spPr>
              <a:xfrm>
                <a:off x="10048139" y="3042090"/>
                <a:ext cx="957716" cy="802136"/>
              </a:xfrm>
              <a:prstGeom prst="rect">
                <a:avLst/>
              </a:prstGeom>
              <a:solidFill>
                <a:srgbClr val="056E23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Dark Green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RGB: 5, 110, 35</a:t>
                </a:r>
                <a:b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HEX: 056E23</a:t>
                </a:r>
                <a:endParaRPr/>
              </a:p>
            </p:txBody>
          </p:sp>
        </p:grpSp>
        <p:grpSp>
          <p:nvGrpSpPr>
            <p:cNvPr id="433" name="Google Shape;433;p56"/>
            <p:cNvGrpSpPr/>
            <p:nvPr/>
          </p:nvGrpSpPr>
          <p:grpSpPr>
            <a:xfrm>
              <a:off x="1320007" y="4538216"/>
              <a:ext cx="3966706" cy="821046"/>
              <a:chOff x="7039149" y="4184041"/>
              <a:chExt cx="3966706" cy="821046"/>
            </a:xfrm>
          </p:grpSpPr>
          <p:sp>
            <p:nvSpPr>
              <p:cNvPr id="434" name="Google Shape;434;p56"/>
              <p:cNvSpPr/>
              <p:nvPr/>
            </p:nvSpPr>
            <p:spPr>
              <a:xfrm>
                <a:off x="7039149" y="4184041"/>
                <a:ext cx="957716" cy="821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600"/>
                  <a:buFont typeface="Arial"/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PATH Red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RGB: 246, 80, 80</a:t>
                </a:r>
                <a:b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HEX: F65050</a:t>
                </a:r>
                <a:endParaRPr/>
              </a:p>
            </p:txBody>
          </p:sp>
          <p:sp>
            <p:nvSpPr>
              <p:cNvPr id="435" name="Google Shape;435;p56"/>
              <p:cNvSpPr/>
              <p:nvPr/>
            </p:nvSpPr>
            <p:spPr>
              <a:xfrm>
                <a:off x="8043449" y="4189109"/>
                <a:ext cx="957716" cy="8021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Purple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RGB: 80, 80, 205</a:t>
                </a:r>
                <a:b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HEX: 5050CD</a:t>
                </a:r>
                <a:endParaRPr/>
              </a:p>
            </p:txBody>
          </p:sp>
          <p:sp>
            <p:nvSpPr>
              <p:cNvPr id="436" name="Google Shape;436;p56"/>
              <p:cNvSpPr/>
              <p:nvPr/>
            </p:nvSpPr>
            <p:spPr>
              <a:xfrm>
                <a:off x="9045794" y="4184041"/>
                <a:ext cx="957716" cy="8021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Teal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RGB: 0, 140, 155</a:t>
                </a:r>
                <a:b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HEX: 008C9B</a:t>
                </a:r>
                <a:endParaRPr/>
              </a:p>
            </p:txBody>
          </p:sp>
          <p:sp>
            <p:nvSpPr>
              <p:cNvPr id="437" name="Google Shape;437;p56"/>
              <p:cNvSpPr/>
              <p:nvPr/>
            </p:nvSpPr>
            <p:spPr>
              <a:xfrm>
                <a:off x="10048139" y="4184041"/>
                <a:ext cx="957716" cy="80213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Green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RGB: 30, 175, 95</a:t>
                </a:r>
                <a:b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HEX: 1EAF5F</a:t>
                </a:r>
                <a:endParaRPr/>
              </a:p>
            </p:txBody>
          </p:sp>
        </p:grpSp>
        <p:grpSp>
          <p:nvGrpSpPr>
            <p:cNvPr id="438" name="Google Shape;438;p56"/>
            <p:cNvGrpSpPr/>
            <p:nvPr/>
          </p:nvGrpSpPr>
          <p:grpSpPr>
            <a:xfrm>
              <a:off x="1320007" y="5434522"/>
              <a:ext cx="3966706" cy="821046"/>
              <a:chOff x="7039149" y="5325993"/>
              <a:chExt cx="3966706" cy="821046"/>
            </a:xfrm>
          </p:grpSpPr>
          <p:sp>
            <p:nvSpPr>
              <p:cNvPr id="439" name="Google Shape;439;p56"/>
              <p:cNvSpPr/>
              <p:nvPr/>
            </p:nvSpPr>
            <p:spPr>
              <a:xfrm>
                <a:off x="7039149" y="5325993"/>
                <a:ext cx="957716" cy="821046"/>
              </a:xfrm>
              <a:prstGeom prst="rect">
                <a:avLst/>
              </a:prstGeom>
              <a:solidFill>
                <a:srgbClr val="FBB9B9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Arial"/>
                  <a:buNone/>
                </a:pP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Pastel Red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RGB: 251, 185, 185</a:t>
                </a:r>
                <a:b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HEX: FBB9B9</a:t>
                </a:r>
                <a:endParaRPr/>
              </a:p>
            </p:txBody>
          </p:sp>
          <p:sp>
            <p:nvSpPr>
              <p:cNvPr id="440" name="Google Shape;440;p56"/>
              <p:cNvSpPr/>
              <p:nvPr/>
            </p:nvSpPr>
            <p:spPr>
              <a:xfrm>
                <a:off x="8043449" y="5331061"/>
                <a:ext cx="957716" cy="802137"/>
              </a:xfrm>
              <a:prstGeom prst="rect">
                <a:avLst/>
              </a:prstGeom>
              <a:solidFill>
                <a:srgbClr val="FFE178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Pastel Yellow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RGB: 255, 225, 120</a:t>
                </a:r>
                <a:b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HEX: FFE178</a:t>
                </a:r>
                <a:endParaRPr/>
              </a:p>
            </p:txBody>
          </p:sp>
          <p:sp>
            <p:nvSpPr>
              <p:cNvPr id="441" name="Google Shape;441;p56"/>
              <p:cNvSpPr/>
              <p:nvPr/>
            </p:nvSpPr>
            <p:spPr>
              <a:xfrm>
                <a:off x="9045794" y="5325993"/>
                <a:ext cx="957716" cy="802137"/>
              </a:xfrm>
              <a:prstGeom prst="rect">
                <a:avLst/>
              </a:prstGeom>
              <a:solidFill>
                <a:srgbClr val="99D1D7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Pastel Teal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RGB: 153, 209, 215</a:t>
                </a:r>
                <a:b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HEX: 99D1D7</a:t>
                </a:r>
                <a:endParaRPr/>
              </a:p>
            </p:txBody>
          </p:sp>
          <p:sp>
            <p:nvSpPr>
              <p:cNvPr id="442" name="Google Shape;442;p56"/>
              <p:cNvSpPr/>
              <p:nvPr/>
            </p:nvSpPr>
            <p:spPr>
              <a:xfrm>
                <a:off x="10048139" y="5325993"/>
                <a:ext cx="957716" cy="802137"/>
              </a:xfrm>
              <a:prstGeom prst="rect">
                <a:avLst/>
              </a:prstGeom>
              <a:solidFill>
                <a:srgbClr val="A5DFBF"/>
              </a:solidFill>
              <a:ln>
                <a:noFill/>
              </a:ln>
            </p:spPr>
            <p:txBody>
              <a:bodyPr anchorCtr="0" anchor="t" bIns="0" lIns="91425" spcFirstLastPara="1" rIns="0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Pastel Green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RGB: 165, 223, 191</a:t>
                </a:r>
                <a:b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HEX: A5DFBF</a:t>
                </a:r>
                <a:endParaRPr/>
              </a:p>
            </p:txBody>
          </p:sp>
        </p:grpSp>
      </p:grpSp>
    </p:spTree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ERENCE ONLY: PATH Data Vis Color Palette">
  <p:cSld name="REFERENCE ONLY: PATH Data Vis Color Palett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/>
        </p:nvSpPr>
        <p:spPr>
          <a:xfrm>
            <a:off x="1528763" y="972595"/>
            <a:ext cx="3290887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54E60"/>
                </a:solidFill>
                <a:latin typeface="Arial"/>
                <a:ea typeface="Arial"/>
                <a:cs typeface="Arial"/>
                <a:sym typeface="Arial"/>
              </a:rPr>
              <a:t>Data Visualization Colors</a:t>
            </a:r>
            <a:endParaRPr/>
          </a:p>
        </p:txBody>
      </p:sp>
      <p:sp>
        <p:nvSpPr>
          <p:cNvPr id="445" name="Google Shape;445;p57"/>
          <p:cNvSpPr/>
          <p:nvPr/>
        </p:nvSpPr>
        <p:spPr>
          <a:xfrm>
            <a:off x="1523207" y="3881003"/>
            <a:ext cx="1085850" cy="756516"/>
          </a:xfrm>
          <a:prstGeom prst="rect">
            <a:avLst/>
          </a:prstGeom>
          <a:solidFill>
            <a:srgbClr val="FCDBDB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Red Tint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253, 220, 220</a:t>
            </a:r>
            <a:b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FDDCDC</a:t>
            </a:r>
            <a:endParaRPr/>
          </a:p>
        </p:txBody>
      </p:sp>
      <p:sp>
        <p:nvSpPr>
          <p:cNvPr id="446" name="Google Shape;446;p57"/>
          <p:cNvSpPr/>
          <p:nvPr/>
        </p:nvSpPr>
        <p:spPr>
          <a:xfrm>
            <a:off x="3737150" y="3881003"/>
            <a:ext cx="1085850" cy="756516"/>
          </a:xfrm>
          <a:prstGeom prst="rect">
            <a:avLst/>
          </a:prstGeom>
          <a:solidFill>
            <a:srgbClr val="FA9B96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Red Tint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250, 155, 150</a:t>
            </a:r>
            <a:b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F99696</a:t>
            </a:r>
            <a:endParaRPr/>
          </a:p>
        </p:txBody>
      </p:sp>
      <p:sp>
        <p:nvSpPr>
          <p:cNvPr id="447" name="Google Shape;447;p57"/>
          <p:cNvSpPr/>
          <p:nvPr/>
        </p:nvSpPr>
        <p:spPr>
          <a:xfrm>
            <a:off x="8133232" y="3881003"/>
            <a:ext cx="1085850" cy="756516"/>
          </a:xfrm>
          <a:prstGeom prst="rect">
            <a:avLst/>
          </a:prstGeom>
          <a:solidFill>
            <a:srgbClr val="933030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Red Tint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147, 48, 48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933030</a:t>
            </a:r>
            <a:endParaRPr/>
          </a:p>
        </p:txBody>
      </p:sp>
      <p:sp>
        <p:nvSpPr>
          <p:cNvPr id="448" name="Google Shape;448;p57"/>
          <p:cNvSpPr/>
          <p:nvPr/>
        </p:nvSpPr>
        <p:spPr>
          <a:xfrm>
            <a:off x="5929166" y="3881003"/>
            <a:ext cx="1085850" cy="756516"/>
          </a:xfrm>
          <a:prstGeom prst="rect">
            <a:avLst/>
          </a:prstGeom>
          <a:solidFill>
            <a:srgbClr val="F65050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Red Tint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246, 80, 80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F65050</a:t>
            </a:r>
            <a:endParaRPr/>
          </a:p>
        </p:txBody>
      </p:sp>
      <p:sp>
        <p:nvSpPr>
          <p:cNvPr id="449" name="Google Shape;449;p57"/>
          <p:cNvSpPr/>
          <p:nvPr/>
        </p:nvSpPr>
        <p:spPr>
          <a:xfrm>
            <a:off x="9238779" y="3881003"/>
            <a:ext cx="1085850" cy="756516"/>
          </a:xfrm>
          <a:prstGeom prst="rect">
            <a:avLst/>
          </a:prstGeom>
          <a:solidFill>
            <a:srgbClr val="622020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Red Tint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98, 32, 32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622020</a:t>
            </a:r>
            <a:endParaRPr/>
          </a:p>
        </p:txBody>
      </p:sp>
      <p:sp>
        <p:nvSpPr>
          <p:cNvPr id="450" name="Google Shape;450;p57"/>
          <p:cNvSpPr/>
          <p:nvPr/>
        </p:nvSpPr>
        <p:spPr>
          <a:xfrm>
            <a:off x="4833158" y="3881003"/>
            <a:ext cx="1085850" cy="756516"/>
          </a:xfrm>
          <a:prstGeom prst="rect">
            <a:avLst/>
          </a:prstGeom>
          <a:solidFill>
            <a:srgbClr val="F77272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Red Tint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247, 114, 114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F77272</a:t>
            </a:r>
            <a:endParaRPr/>
          </a:p>
        </p:txBody>
      </p:sp>
      <p:sp>
        <p:nvSpPr>
          <p:cNvPr id="451" name="Google Shape;451;p57"/>
          <p:cNvSpPr/>
          <p:nvPr/>
        </p:nvSpPr>
        <p:spPr>
          <a:xfrm>
            <a:off x="2625240" y="3881003"/>
            <a:ext cx="1085850" cy="756516"/>
          </a:xfrm>
          <a:prstGeom prst="rect">
            <a:avLst/>
          </a:prstGeom>
          <a:solidFill>
            <a:srgbClr val="FBBAB9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Red Tint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251, 185, 185</a:t>
            </a:r>
            <a:b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FBB9B9</a:t>
            </a:r>
            <a:endParaRPr/>
          </a:p>
        </p:txBody>
      </p:sp>
      <p:sp>
        <p:nvSpPr>
          <p:cNvPr id="452" name="Google Shape;452;p57"/>
          <p:cNvSpPr/>
          <p:nvPr/>
        </p:nvSpPr>
        <p:spPr>
          <a:xfrm>
            <a:off x="7031199" y="3881003"/>
            <a:ext cx="1085850" cy="756516"/>
          </a:xfrm>
          <a:prstGeom prst="rect">
            <a:avLst/>
          </a:prstGeom>
          <a:solidFill>
            <a:srgbClr val="C4403F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Red Tint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196, 64, 64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C44040  </a:t>
            </a:r>
            <a:endParaRPr/>
          </a:p>
        </p:txBody>
      </p:sp>
      <p:sp>
        <p:nvSpPr>
          <p:cNvPr id="453" name="Google Shape;453;p57"/>
          <p:cNvSpPr/>
          <p:nvPr/>
        </p:nvSpPr>
        <p:spPr>
          <a:xfrm>
            <a:off x="1523207" y="2925117"/>
            <a:ext cx="1085850" cy="756516"/>
          </a:xfrm>
          <a:prstGeom prst="rect">
            <a:avLst/>
          </a:prstGeom>
          <a:solidFill>
            <a:srgbClr val="D7EDEF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Teal Tint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215, 237, 239</a:t>
            </a:r>
            <a:b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D7EDEF</a:t>
            </a:r>
            <a:endParaRPr/>
          </a:p>
        </p:txBody>
      </p:sp>
      <p:sp>
        <p:nvSpPr>
          <p:cNvPr id="454" name="Google Shape;454;p57"/>
          <p:cNvSpPr/>
          <p:nvPr/>
        </p:nvSpPr>
        <p:spPr>
          <a:xfrm>
            <a:off x="3737150" y="2925117"/>
            <a:ext cx="1085850" cy="756516"/>
          </a:xfrm>
          <a:prstGeom prst="rect">
            <a:avLst/>
          </a:prstGeom>
          <a:solidFill>
            <a:srgbClr val="66BAC3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Teal Tint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102, 186, 195</a:t>
            </a:r>
            <a:b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66BAC3</a:t>
            </a:r>
            <a:endParaRPr/>
          </a:p>
        </p:txBody>
      </p:sp>
      <p:sp>
        <p:nvSpPr>
          <p:cNvPr id="455" name="Google Shape;455;p57"/>
          <p:cNvSpPr/>
          <p:nvPr/>
        </p:nvSpPr>
        <p:spPr>
          <a:xfrm>
            <a:off x="8134820" y="2922853"/>
            <a:ext cx="1085850" cy="758778"/>
          </a:xfrm>
          <a:prstGeom prst="rect">
            <a:avLst/>
          </a:prstGeom>
          <a:solidFill>
            <a:srgbClr val="005A66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Teal Tint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0, 90, 102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005A66</a:t>
            </a:r>
            <a:endParaRPr/>
          </a:p>
        </p:txBody>
      </p:sp>
      <p:sp>
        <p:nvSpPr>
          <p:cNvPr id="456" name="Google Shape;456;p57"/>
          <p:cNvSpPr/>
          <p:nvPr/>
        </p:nvSpPr>
        <p:spPr>
          <a:xfrm>
            <a:off x="5929166" y="2925117"/>
            <a:ext cx="1085850" cy="756516"/>
          </a:xfrm>
          <a:prstGeom prst="rect">
            <a:avLst/>
          </a:prstGeom>
          <a:solidFill>
            <a:srgbClr val="008C9B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Teal Tint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0, 140, 155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008C9B</a:t>
            </a:r>
            <a:endParaRPr/>
          </a:p>
        </p:txBody>
      </p:sp>
      <p:sp>
        <p:nvSpPr>
          <p:cNvPr id="457" name="Google Shape;457;p57"/>
          <p:cNvSpPr/>
          <p:nvPr/>
        </p:nvSpPr>
        <p:spPr>
          <a:xfrm>
            <a:off x="9238779" y="2925117"/>
            <a:ext cx="1085850" cy="756516"/>
          </a:xfrm>
          <a:prstGeom prst="rect">
            <a:avLst/>
          </a:prstGeom>
          <a:solidFill>
            <a:srgbClr val="003A46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Teal Tint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0, 58, 70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003A46</a:t>
            </a:r>
            <a:endParaRPr/>
          </a:p>
        </p:txBody>
      </p:sp>
      <p:sp>
        <p:nvSpPr>
          <p:cNvPr id="458" name="Google Shape;458;p57"/>
          <p:cNvSpPr/>
          <p:nvPr/>
        </p:nvSpPr>
        <p:spPr>
          <a:xfrm>
            <a:off x="4833158" y="2925117"/>
            <a:ext cx="1085850" cy="756516"/>
          </a:xfrm>
          <a:prstGeom prst="rect">
            <a:avLst/>
          </a:prstGeom>
          <a:solidFill>
            <a:srgbClr val="32A3AF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Teal Tint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50, 163, 175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32A3AF</a:t>
            </a:r>
            <a:endParaRPr/>
          </a:p>
        </p:txBody>
      </p:sp>
      <p:sp>
        <p:nvSpPr>
          <p:cNvPr id="459" name="Google Shape;459;p57"/>
          <p:cNvSpPr/>
          <p:nvPr/>
        </p:nvSpPr>
        <p:spPr>
          <a:xfrm>
            <a:off x="2625240" y="2925117"/>
            <a:ext cx="1085850" cy="756516"/>
          </a:xfrm>
          <a:prstGeom prst="rect">
            <a:avLst/>
          </a:prstGeom>
          <a:solidFill>
            <a:srgbClr val="B2DCE1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Teal Tint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178, 220, 225</a:t>
            </a:r>
            <a:b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B2DCE1</a:t>
            </a:r>
            <a:endParaRPr/>
          </a:p>
        </p:txBody>
      </p:sp>
      <p:sp>
        <p:nvSpPr>
          <p:cNvPr id="460" name="Google Shape;460;p57"/>
          <p:cNvSpPr/>
          <p:nvPr/>
        </p:nvSpPr>
        <p:spPr>
          <a:xfrm>
            <a:off x="7031199" y="2925117"/>
            <a:ext cx="1085850" cy="756516"/>
          </a:xfrm>
          <a:prstGeom prst="rect">
            <a:avLst/>
          </a:prstGeom>
          <a:solidFill>
            <a:srgbClr val="00707C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Teal Tint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0, 112, 124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00707C</a:t>
            </a:r>
            <a:endParaRPr/>
          </a:p>
        </p:txBody>
      </p:sp>
      <p:sp>
        <p:nvSpPr>
          <p:cNvPr id="461" name="Google Shape;461;p57"/>
          <p:cNvSpPr/>
          <p:nvPr/>
        </p:nvSpPr>
        <p:spPr>
          <a:xfrm>
            <a:off x="1523207" y="1244069"/>
            <a:ext cx="1085850" cy="756516"/>
          </a:xfrm>
          <a:prstGeom prst="rect">
            <a:avLst/>
          </a:prstGeom>
          <a:solidFill>
            <a:srgbClr val="DDDCF5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Purple Tint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220, 220, 245</a:t>
            </a:r>
            <a:b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DDDCF5</a:t>
            </a:r>
            <a:endParaRPr/>
          </a:p>
        </p:txBody>
      </p:sp>
      <p:sp>
        <p:nvSpPr>
          <p:cNvPr id="462" name="Google Shape;462;p57"/>
          <p:cNvSpPr/>
          <p:nvPr/>
        </p:nvSpPr>
        <p:spPr>
          <a:xfrm>
            <a:off x="3737150" y="1244069"/>
            <a:ext cx="1085850" cy="756516"/>
          </a:xfrm>
          <a:prstGeom prst="rect">
            <a:avLst/>
          </a:prstGeom>
          <a:solidFill>
            <a:srgbClr val="9697E2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383D"/>
                </a:solidFill>
                <a:latin typeface="Arial"/>
                <a:ea typeface="Arial"/>
                <a:cs typeface="Arial"/>
                <a:sym typeface="Arial"/>
              </a:rPr>
              <a:t>Data Vis Purple Tint </a:t>
            </a: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150, 150, 225</a:t>
            </a:r>
            <a:b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9697E2</a:t>
            </a:r>
            <a:endParaRPr/>
          </a:p>
        </p:txBody>
      </p:sp>
      <p:sp>
        <p:nvSpPr>
          <p:cNvPr id="463" name="Google Shape;463;p57"/>
          <p:cNvSpPr/>
          <p:nvPr/>
        </p:nvSpPr>
        <p:spPr>
          <a:xfrm>
            <a:off x="8133232" y="1244069"/>
            <a:ext cx="1085850" cy="756516"/>
          </a:xfrm>
          <a:prstGeom prst="rect">
            <a:avLst/>
          </a:prstGeom>
          <a:solidFill>
            <a:srgbClr val="2F2F7B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Purple Tint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48, 48, 123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2F2F7B</a:t>
            </a:r>
            <a:endParaRPr/>
          </a:p>
        </p:txBody>
      </p:sp>
      <p:sp>
        <p:nvSpPr>
          <p:cNvPr id="464" name="Google Shape;464;p57"/>
          <p:cNvSpPr/>
          <p:nvPr/>
        </p:nvSpPr>
        <p:spPr>
          <a:xfrm>
            <a:off x="5929166" y="1244069"/>
            <a:ext cx="1085850" cy="756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Purple Tint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80, 80, 205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5050CD</a:t>
            </a:r>
            <a:endParaRPr/>
          </a:p>
        </p:txBody>
      </p:sp>
      <p:sp>
        <p:nvSpPr>
          <p:cNvPr id="465" name="Google Shape;465;p57"/>
          <p:cNvSpPr/>
          <p:nvPr/>
        </p:nvSpPr>
        <p:spPr>
          <a:xfrm>
            <a:off x="9238779" y="1244069"/>
            <a:ext cx="1085850" cy="756516"/>
          </a:xfrm>
          <a:prstGeom prst="rect">
            <a:avLst/>
          </a:prstGeom>
          <a:solidFill>
            <a:srgbClr val="1F2052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Purple Tint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32, 32, 82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1F2052</a:t>
            </a:r>
            <a:endParaRPr/>
          </a:p>
        </p:txBody>
      </p:sp>
      <p:sp>
        <p:nvSpPr>
          <p:cNvPr id="466" name="Google Shape;466;p57"/>
          <p:cNvSpPr/>
          <p:nvPr/>
        </p:nvSpPr>
        <p:spPr>
          <a:xfrm>
            <a:off x="4833158" y="1244069"/>
            <a:ext cx="1085850" cy="756516"/>
          </a:xfrm>
          <a:prstGeom prst="rect">
            <a:avLst/>
          </a:prstGeom>
          <a:solidFill>
            <a:srgbClr val="7272D7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Purple Tint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114, 114, 215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7272D7</a:t>
            </a:r>
            <a:endParaRPr/>
          </a:p>
        </p:txBody>
      </p:sp>
      <p:sp>
        <p:nvSpPr>
          <p:cNvPr id="467" name="Google Shape;467;p57"/>
          <p:cNvSpPr/>
          <p:nvPr/>
        </p:nvSpPr>
        <p:spPr>
          <a:xfrm>
            <a:off x="2625240" y="1244069"/>
            <a:ext cx="1085850" cy="756516"/>
          </a:xfrm>
          <a:prstGeom prst="rect">
            <a:avLst/>
          </a:prstGeom>
          <a:solidFill>
            <a:srgbClr val="B9B9E1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Purple Tint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185, 185, 225</a:t>
            </a:r>
            <a:b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B9B9EB</a:t>
            </a:r>
            <a:endParaRPr/>
          </a:p>
        </p:txBody>
      </p:sp>
      <p:sp>
        <p:nvSpPr>
          <p:cNvPr id="468" name="Google Shape;468;p57"/>
          <p:cNvSpPr/>
          <p:nvPr/>
        </p:nvSpPr>
        <p:spPr>
          <a:xfrm>
            <a:off x="7031199" y="1244069"/>
            <a:ext cx="1085850" cy="756516"/>
          </a:xfrm>
          <a:prstGeom prst="rect">
            <a:avLst/>
          </a:prstGeom>
          <a:solidFill>
            <a:srgbClr val="4040A4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Purple Tint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64, 64, 164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4040A4</a:t>
            </a:r>
            <a:endParaRPr/>
          </a:p>
        </p:txBody>
      </p:sp>
      <p:sp>
        <p:nvSpPr>
          <p:cNvPr id="469" name="Google Shape;469;p57"/>
          <p:cNvSpPr/>
          <p:nvPr/>
        </p:nvSpPr>
        <p:spPr>
          <a:xfrm>
            <a:off x="1523207" y="2084593"/>
            <a:ext cx="1085850" cy="756516"/>
          </a:xfrm>
          <a:prstGeom prst="rect">
            <a:avLst/>
          </a:prstGeom>
          <a:solidFill>
            <a:srgbClr val="D3F0DF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Green Tint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210, 239, 223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D3F0DF</a:t>
            </a:r>
            <a:endParaRPr/>
          </a:p>
        </p:txBody>
      </p:sp>
      <p:sp>
        <p:nvSpPr>
          <p:cNvPr id="470" name="Google Shape;470;p57"/>
          <p:cNvSpPr/>
          <p:nvPr/>
        </p:nvSpPr>
        <p:spPr>
          <a:xfrm>
            <a:off x="3737150" y="2084593"/>
            <a:ext cx="1085850" cy="756516"/>
          </a:xfrm>
          <a:prstGeom prst="rect">
            <a:avLst/>
          </a:prstGeom>
          <a:solidFill>
            <a:srgbClr val="78CF9F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Green Tint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120, 207, 159</a:t>
            </a:r>
            <a:b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78CF9F</a:t>
            </a:r>
            <a:endParaRPr/>
          </a:p>
        </p:txBody>
      </p:sp>
      <p:sp>
        <p:nvSpPr>
          <p:cNvPr id="471" name="Google Shape;471;p57"/>
          <p:cNvSpPr/>
          <p:nvPr/>
        </p:nvSpPr>
        <p:spPr>
          <a:xfrm>
            <a:off x="8133232" y="2084593"/>
            <a:ext cx="1085850" cy="756516"/>
          </a:xfrm>
          <a:prstGeom prst="rect">
            <a:avLst/>
          </a:prstGeom>
          <a:solidFill>
            <a:srgbClr val="126939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Green Tint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18, 105, 57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126939</a:t>
            </a:r>
            <a:endParaRPr/>
          </a:p>
        </p:txBody>
      </p:sp>
      <p:sp>
        <p:nvSpPr>
          <p:cNvPr id="472" name="Google Shape;472;p57"/>
          <p:cNvSpPr/>
          <p:nvPr/>
        </p:nvSpPr>
        <p:spPr>
          <a:xfrm>
            <a:off x="5929166" y="2084593"/>
            <a:ext cx="1085850" cy="756516"/>
          </a:xfrm>
          <a:prstGeom prst="rect">
            <a:avLst/>
          </a:prstGeom>
          <a:solidFill>
            <a:srgbClr val="1EAF5F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Green Tint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30, 175, 95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1EAF5F</a:t>
            </a:r>
            <a:endParaRPr/>
          </a:p>
        </p:txBody>
      </p:sp>
      <p:sp>
        <p:nvSpPr>
          <p:cNvPr id="473" name="Google Shape;473;p57"/>
          <p:cNvSpPr/>
          <p:nvPr/>
        </p:nvSpPr>
        <p:spPr>
          <a:xfrm>
            <a:off x="9238779" y="2084593"/>
            <a:ext cx="1085850" cy="756516"/>
          </a:xfrm>
          <a:prstGeom prst="rect">
            <a:avLst/>
          </a:prstGeom>
          <a:solidFill>
            <a:srgbClr val="0B4625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Green Tint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RGB:12, 70, 38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0B4625</a:t>
            </a:r>
            <a:endParaRPr/>
          </a:p>
        </p:txBody>
      </p:sp>
      <p:sp>
        <p:nvSpPr>
          <p:cNvPr id="474" name="Google Shape;474;p57"/>
          <p:cNvSpPr/>
          <p:nvPr/>
        </p:nvSpPr>
        <p:spPr>
          <a:xfrm>
            <a:off x="4833158" y="2084593"/>
            <a:ext cx="1085850" cy="756516"/>
          </a:xfrm>
          <a:prstGeom prst="rect">
            <a:avLst/>
          </a:prstGeom>
          <a:solidFill>
            <a:srgbClr val="4ABF7E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Green Tint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74, 191, 126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4ABF7E</a:t>
            </a:r>
            <a:endParaRPr/>
          </a:p>
        </p:txBody>
      </p:sp>
      <p:sp>
        <p:nvSpPr>
          <p:cNvPr id="475" name="Google Shape;475;p57"/>
          <p:cNvSpPr/>
          <p:nvPr/>
        </p:nvSpPr>
        <p:spPr>
          <a:xfrm>
            <a:off x="2625240" y="2084593"/>
            <a:ext cx="1085850" cy="756516"/>
          </a:xfrm>
          <a:prstGeom prst="rect">
            <a:avLst/>
          </a:prstGeom>
          <a:solidFill>
            <a:srgbClr val="A6DFBF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Green Tint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165, 223, 191</a:t>
            </a:r>
            <a:b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A6DFBF</a:t>
            </a:r>
            <a:endParaRPr/>
          </a:p>
        </p:txBody>
      </p:sp>
      <p:sp>
        <p:nvSpPr>
          <p:cNvPr id="476" name="Google Shape;476;p57"/>
          <p:cNvSpPr/>
          <p:nvPr/>
        </p:nvSpPr>
        <p:spPr>
          <a:xfrm>
            <a:off x="7031199" y="2084593"/>
            <a:ext cx="1085850" cy="756516"/>
          </a:xfrm>
          <a:prstGeom prst="rect">
            <a:avLst/>
          </a:prstGeom>
          <a:solidFill>
            <a:srgbClr val="188C4B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Green Tint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24, 140, 76</a:t>
            </a:r>
            <a:b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188C4B </a:t>
            </a:r>
            <a:endParaRPr/>
          </a:p>
        </p:txBody>
      </p:sp>
      <p:sp>
        <p:nvSpPr>
          <p:cNvPr id="477" name="Google Shape;477;p57"/>
          <p:cNvSpPr/>
          <p:nvPr/>
        </p:nvSpPr>
        <p:spPr>
          <a:xfrm>
            <a:off x="1523207" y="4728471"/>
            <a:ext cx="1085850" cy="756516"/>
          </a:xfrm>
          <a:prstGeom prst="rect">
            <a:avLst/>
          </a:prstGeom>
          <a:solidFill>
            <a:srgbClr val="E8EAEB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Gray Tint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232,234,235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E8EAEB</a:t>
            </a:r>
            <a:endParaRPr/>
          </a:p>
        </p:txBody>
      </p:sp>
      <p:sp>
        <p:nvSpPr>
          <p:cNvPr id="478" name="Google Shape;478;p57"/>
          <p:cNvSpPr/>
          <p:nvPr/>
        </p:nvSpPr>
        <p:spPr>
          <a:xfrm>
            <a:off x="3737150" y="4728471"/>
            <a:ext cx="1085850" cy="756516"/>
          </a:xfrm>
          <a:prstGeom prst="rect">
            <a:avLst/>
          </a:prstGeom>
          <a:solidFill>
            <a:srgbClr val="B5B8BF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Gray Tint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181,184,191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B5B8BF</a:t>
            </a:r>
            <a:endParaRPr/>
          </a:p>
        </p:txBody>
      </p:sp>
      <p:sp>
        <p:nvSpPr>
          <p:cNvPr id="479" name="Google Shape;479;p57"/>
          <p:cNvSpPr/>
          <p:nvPr/>
        </p:nvSpPr>
        <p:spPr>
          <a:xfrm>
            <a:off x="8133232" y="4728471"/>
            <a:ext cx="1085850" cy="756516"/>
          </a:xfrm>
          <a:prstGeom prst="rect">
            <a:avLst/>
          </a:prstGeom>
          <a:solidFill>
            <a:srgbClr val="383F4C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Gray Tint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56, 63, 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383F4C</a:t>
            </a:r>
            <a:endParaRPr/>
          </a:p>
        </p:txBody>
      </p:sp>
      <p:sp>
        <p:nvSpPr>
          <p:cNvPr id="480" name="Google Shape;480;p57"/>
          <p:cNvSpPr/>
          <p:nvPr/>
        </p:nvSpPr>
        <p:spPr>
          <a:xfrm>
            <a:off x="5929166" y="4728471"/>
            <a:ext cx="1085850" cy="756516"/>
          </a:xfrm>
          <a:prstGeom prst="rect">
            <a:avLst/>
          </a:prstGeom>
          <a:solidFill>
            <a:srgbClr val="6A727F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Gray Tint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106,114,127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6B727F</a:t>
            </a:r>
            <a:endParaRPr/>
          </a:p>
        </p:txBody>
      </p:sp>
      <p:sp>
        <p:nvSpPr>
          <p:cNvPr id="481" name="Google Shape;481;p57"/>
          <p:cNvSpPr/>
          <p:nvPr/>
        </p:nvSpPr>
        <p:spPr>
          <a:xfrm>
            <a:off x="9238779" y="4728471"/>
            <a:ext cx="1085850" cy="756516"/>
          </a:xfrm>
          <a:prstGeom prst="rect">
            <a:avLst/>
          </a:prstGeom>
          <a:solidFill>
            <a:srgbClr val="2A2F39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Gray Tint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42,47,57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2A2F39</a:t>
            </a:r>
            <a:endParaRPr/>
          </a:p>
        </p:txBody>
      </p:sp>
      <p:sp>
        <p:nvSpPr>
          <p:cNvPr id="482" name="Google Shape;482;p57"/>
          <p:cNvSpPr/>
          <p:nvPr/>
        </p:nvSpPr>
        <p:spPr>
          <a:xfrm>
            <a:off x="4833158" y="4728471"/>
            <a:ext cx="1085850" cy="756516"/>
          </a:xfrm>
          <a:prstGeom prst="rect">
            <a:avLst/>
          </a:prstGeom>
          <a:solidFill>
            <a:srgbClr val="90959F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Gray Tint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144,149,159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90959F</a:t>
            </a:r>
            <a:endParaRPr/>
          </a:p>
        </p:txBody>
      </p:sp>
      <p:sp>
        <p:nvSpPr>
          <p:cNvPr id="483" name="Google Shape;483;p57"/>
          <p:cNvSpPr/>
          <p:nvPr/>
        </p:nvSpPr>
        <p:spPr>
          <a:xfrm>
            <a:off x="2625240" y="4728471"/>
            <a:ext cx="1085850" cy="756516"/>
          </a:xfrm>
          <a:prstGeom prst="rect">
            <a:avLst/>
          </a:prstGeom>
          <a:solidFill>
            <a:srgbClr val="DADBDF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 Gray Tint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RGB: 218,219,223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HEX: DADBDF</a:t>
            </a:r>
            <a:endParaRPr/>
          </a:p>
        </p:txBody>
      </p:sp>
      <p:sp>
        <p:nvSpPr>
          <p:cNvPr id="484" name="Google Shape;484;p57"/>
          <p:cNvSpPr/>
          <p:nvPr/>
        </p:nvSpPr>
        <p:spPr>
          <a:xfrm>
            <a:off x="7031199" y="4728471"/>
            <a:ext cx="1085850" cy="756516"/>
          </a:xfrm>
          <a:prstGeom prst="rect">
            <a:avLst/>
          </a:prstGeom>
          <a:solidFill>
            <a:srgbClr val="464F61"/>
          </a:solidFill>
          <a:ln>
            <a:noFill/>
          </a:ln>
        </p:spPr>
        <p:txBody>
          <a:bodyPr anchorCtr="0" anchor="t" bIns="0" lIns="91425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 Gray Tint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RGB: 168,0,30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HEX: 464F61 </a:t>
            </a:r>
            <a:endParaRPr/>
          </a:p>
        </p:txBody>
      </p:sp>
      <p:sp>
        <p:nvSpPr>
          <p:cNvPr id="485" name="Google Shape;485;p57"/>
          <p:cNvSpPr txBox="1"/>
          <p:nvPr/>
        </p:nvSpPr>
        <p:spPr>
          <a:xfrm rot="-5400000">
            <a:off x="18643" y="2357203"/>
            <a:ext cx="2437563" cy="211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Priority Data Vis colors</a:t>
            </a:r>
            <a:endParaRPr/>
          </a:p>
        </p:txBody>
      </p:sp>
      <p:cxnSp>
        <p:nvCxnSpPr>
          <p:cNvPr id="486" name="Google Shape;486;p57"/>
          <p:cNvCxnSpPr/>
          <p:nvPr/>
        </p:nvCxnSpPr>
        <p:spPr>
          <a:xfrm>
            <a:off x="1343072" y="1244069"/>
            <a:ext cx="0" cy="2454372"/>
          </a:xfrm>
          <a:prstGeom prst="straightConnector1">
            <a:avLst/>
          </a:prstGeom>
          <a:noFill/>
          <a:ln cap="flat" cmpd="sng" w="9525">
            <a:solidFill>
              <a:srgbClr val="454E6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Red Title slide w/ editable photo shape">
  <p:cSld name="PATH: Red Title slide w/ editable photo shap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0" y="-5291"/>
            <a:ext cx="12192000" cy="6858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" y="5894337"/>
            <a:ext cx="994416" cy="38119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/>
          <p:nvPr/>
        </p:nvSpPr>
        <p:spPr>
          <a:xfrm>
            <a:off x="8312150" y="1"/>
            <a:ext cx="2927350" cy="1456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8312150" y="5391153"/>
            <a:ext cx="2927350" cy="1466850"/>
          </a:xfrm>
          <a:custGeom>
            <a:rect b="b" l="l" r="r" t="t"/>
            <a:pathLst>
              <a:path extrusionOk="0" h="1100137" w="2195512">
                <a:moveTo>
                  <a:pt x="1097756" y="0"/>
                </a:moveTo>
                <a:cubicBezTo>
                  <a:pt x="1704030" y="0"/>
                  <a:pt x="2195512" y="491127"/>
                  <a:pt x="2195512" y="1096963"/>
                </a:cubicBezTo>
                <a:lnTo>
                  <a:pt x="2195352" y="1100137"/>
                </a:lnTo>
                <a:lnTo>
                  <a:pt x="161" y="1100137"/>
                </a:lnTo>
                <a:lnTo>
                  <a:pt x="0" y="1096963"/>
                </a:lnTo>
                <a:cubicBezTo>
                  <a:pt x="0" y="491127"/>
                  <a:pt x="491482" y="0"/>
                  <a:pt x="10977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8335645" y="1755503"/>
            <a:ext cx="2880360" cy="3336415"/>
          </a:xfrm>
          <a:custGeom>
            <a:rect b="b" l="l" r="r" t="t"/>
            <a:pathLst>
              <a:path extrusionOk="0" h="2542032" w="2194562">
                <a:moveTo>
                  <a:pt x="1097281" y="0"/>
                </a:moveTo>
                <a:lnTo>
                  <a:pt x="2194561" y="548640"/>
                </a:lnTo>
                <a:lnTo>
                  <a:pt x="2194562" y="548640"/>
                </a:lnTo>
                <a:lnTo>
                  <a:pt x="2194562" y="1993392"/>
                </a:lnTo>
                <a:lnTo>
                  <a:pt x="2194560" y="1993392"/>
                </a:lnTo>
                <a:lnTo>
                  <a:pt x="1097280" y="2542032"/>
                </a:lnTo>
                <a:lnTo>
                  <a:pt x="0" y="1993392"/>
                </a:lnTo>
                <a:lnTo>
                  <a:pt x="1" y="1993392"/>
                </a:lnTo>
                <a:lnTo>
                  <a:pt x="1" y="548640"/>
                </a:lnTo>
                <a:close/>
              </a:path>
            </a:pathLst>
          </a:custGeom>
          <a:noFill/>
          <a:ln cap="flat" cmpd="sng" w="1587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-5400000">
            <a:off x="10462323" y="1667478"/>
            <a:ext cx="3065893" cy="147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762000" y="593931"/>
            <a:ext cx="2540000" cy="214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762000" y="4600880"/>
            <a:ext cx="5334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indent="-28575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 sz="9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4" type="body"/>
          </p:nvPr>
        </p:nvSpPr>
        <p:spPr>
          <a:xfrm>
            <a:off x="762000" y="2185988"/>
            <a:ext cx="5333999" cy="1281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5" type="body"/>
          </p:nvPr>
        </p:nvSpPr>
        <p:spPr>
          <a:xfrm>
            <a:off x="762000" y="3650041"/>
            <a:ext cx="5334000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1" name="Google Shape;81;p12"/>
          <p:cNvCxnSpPr/>
          <p:nvPr/>
        </p:nvCxnSpPr>
        <p:spPr>
          <a:xfrm>
            <a:off x="9773055" y="1854740"/>
            <a:ext cx="0" cy="3138792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ot"/>
            <a:round/>
            <a:headEnd len="med" w="med" type="stealth"/>
            <a:tailEnd len="med" w="med" type="stealth"/>
          </a:ln>
        </p:spPr>
      </p:cxnSp>
      <p:sp>
        <p:nvSpPr>
          <p:cNvPr id="82" name="Google Shape;82;p12"/>
          <p:cNvSpPr/>
          <p:nvPr/>
        </p:nvSpPr>
        <p:spPr>
          <a:xfrm>
            <a:off x="9777572" y="2165816"/>
            <a:ext cx="8210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3.71” h 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2"/>
          <p:cNvCxnSpPr/>
          <p:nvPr/>
        </p:nvCxnSpPr>
        <p:spPr>
          <a:xfrm flipH="1">
            <a:off x="8398213" y="3400223"/>
            <a:ext cx="2749685" cy="47827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ot"/>
            <a:round/>
            <a:headEnd len="med" w="med" type="stealth"/>
            <a:tailEnd len="med" w="med" type="stealth"/>
          </a:ln>
        </p:spPr>
      </p:cxnSp>
      <p:sp>
        <p:nvSpPr>
          <p:cNvPr id="84" name="Google Shape;84;p12"/>
          <p:cNvSpPr/>
          <p:nvPr/>
        </p:nvSpPr>
        <p:spPr>
          <a:xfrm>
            <a:off x="10340501" y="3400223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3.2” w 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>
            <p:ph idx="6" type="dgm"/>
          </p:nvPr>
        </p:nvSpPr>
        <p:spPr>
          <a:xfrm rot="-5400000">
            <a:off x="8080248" y="1960670"/>
            <a:ext cx="3392424" cy="2926080"/>
          </a:xfrm>
          <a:prstGeom prst="hexagon">
            <a:avLst>
              <a:gd fmla="val 25000" name="adj"/>
              <a:gd fmla="val 115470" name="vf"/>
            </a:avLst>
          </a:prstGeom>
          <a:blipFill rotWithShape="0">
            <a:blip r:embed="rId3">
              <a:alphaModFix/>
            </a:blip>
            <a:stretch>
              <a:fillRect b="0" l="-45836" r="-8744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6" name="Google Shape;86;p12"/>
          <p:cNvSpPr txBox="1"/>
          <p:nvPr/>
        </p:nvSpPr>
        <p:spPr>
          <a:xfrm>
            <a:off x="8767557" y="2254020"/>
            <a:ext cx="2017760" cy="2339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icon to add SmartArt graphic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blank page">
  <p:cSld name="PATH: blank pag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532737" y="6146358"/>
            <a:ext cx="11131826" cy="5724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TOC, short">
  <p:cSld name="PATH: TOC, shor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680138" y="4767068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BFBFB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2680138" y="5404680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BFBFB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4"/>
          <p:cNvSpPr/>
          <p:nvPr/>
        </p:nvSpPr>
        <p:spPr>
          <a:xfrm>
            <a:off x="532737" y="6257676"/>
            <a:ext cx="11131826" cy="46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3" type="body"/>
          </p:nvPr>
        </p:nvSpPr>
        <p:spPr>
          <a:xfrm>
            <a:off x="2680138" y="3486324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4" type="body"/>
          </p:nvPr>
        </p:nvSpPr>
        <p:spPr>
          <a:xfrm>
            <a:off x="2680138" y="4123487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BFBFB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5" type="body"/>
          </p:nvPr>
        </p:nvSpPr>
        <p:spPr>
          <a:xfrm>
            <a:off x="762000" y="3486324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body"/>
          </p:nvPr>
        </p:nvSpPr>
        <p:spPr>
          <a:xfrm>
            <a:off x="762000" y="4124644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BB8B8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7" type="body"/>
          </p:nvPr>
        </p:nvSpPr>
        <p:spPr>
          <a:xfrm>
            <a:off x="762000" y="4767068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BB8B8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8" type="body"/>
          </p:nvPr>
        </p:nvSpPr>
        <p:spPr>
          <a:xfrm>
            <a:off x="762000" y="5404680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BB8B8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TH: TOC, long">
  <p:cSld name="PATH: TOC, long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62000" y="931587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2680138" y="931587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3" type="body"/>
          </p:nvPr>
        </p:nvSpPr>
        <p:spPr>
          <a:xfrm>
            <a:off x="762000" y="1569907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BB8B8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4" type="body"/>
          </p:nvPr>
        </p:nvSpPr>
        <p:spPr>
          <a:xfrm>
            <a:off x="2680138" y="4767068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BFBFB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5" type="body"/>
          </p:nvPr>
        </p:nvSpPr>
        <p:spPr>
          <a:xfrm>
            <a:off x="762000" y="2213562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BB8B8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6" type="body"/>
          </p:nvPr>
        </p:nvSpPr>
        <p:spPr>
          <a:xfrm>
            <a:off x="2680138" y="5404680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BFBFB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7" type="body"/>
          </p:nvPr>
        </p:nvSpPr>
        <p:spPr>
          <a:xfrm>
            <a:off x="762000" y="2849943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BB8B8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/>
          <p:nvPr/>
        </p:nvSpPr>
        <p:spPr>
          <a:xfrm>
            <a:off x="532737" y="6257676"/>
            <a:ext cx="11131826" cy="46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8" type="body"/>
          </p:nvPr>
        </p:nvSpPr>
        <p:spPr>
          <a:xfrm>
            <a:off x="2680138" y="3486324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BFBFB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9" type="body"/>
          </p:nvPr>
        </p:nvSpPr>
        <p:spPr>
          <a:xfrm>
            <a:off x="2680138" y="4123487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BFBFB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3" type="body"/>
          </p:nvPr>
        </p:nvSpPr>
        <p:spPr>
          <a:xfrm>
            <a:off x="2680138" y="2849943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BFBFB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4" type="body"/>
          </p:nvPr>
        </p:nvSpPr>
        <p:spPr>
          <a:xfrm>
            <a:off x="2680138" y="1569907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BFBFB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5" type="body"/>
          </p:nvPr>
        </p:nvSpPr>
        <p:spPr>
          <a:xfrm>
            <a:off x="2680138" y="2213562"/>
            <a:ext cx="7034924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BFBFBF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6" type="body"/>
          </p:nvPr>
        </p:nvSpPr>
        <p:spPr>
          <a:xfrm>
            <a:off x="762000" y="3486324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BB8B8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7" type="body"/>
          </p:nvPr>
        </p:nvSpPr>
        <p:spPr>
          <a:xfrm>
            <a:off x="762000" y="4124644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BB8B8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8" type="body"/>
          </p:nvPr>
        </p:nvSpPr>
        <p:spPr>
          <a:xfrm>
            <a:off x="762000" y="4767068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BB8B8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9" type="body"/>
          </p:nvPr>
        </p:nvSpPr>
        <p:spPr>
          <a:xfrm>
            <a:off x="762000" y="5404680"/>
            <a:ext cx="633248" cy="5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BB8B8"/>
                </a:solidFill>
              </a:defRPr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86526" y="6286500"/>
            <a:ext cx="685309" cy="294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/>
          <p:nvPr>
            <p:ph type="title"/>
          </p:nvPr>
        </p:nvSpPr>
        <p:spPr>
          <a:xfrm>
            <a:off x="762000" y="838199"/>
            <a:ext cx="10591800" cy="1042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3742"/>
              </a:lnSpc>
              <a:spcBef>
                <a:spcPts val="853"/>
              </a:spcBef>
              <a:spcAft>
                <a:spcPts val="0"/>
              </a:spcAft>
              <a:buClr>
                <a:srgbClr val="454E60"/>
              </a:buClr>
              <a:buSzPts val="4267"/>
              <a:buFont typeface="Arial"/>
              <a:buNone/>
              <a:defRPr b="1" i="0" sz="4267" u="none" cap="none" strike="noStrike">
                <a:solidFill>
                  <a:srgbClr val="454E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800"/>
              </a:spcBef>
              <a:spcAft>
                <a:spcPts val="0"/>
              </a:spcAft>
              <a:buSzPts val="1400"/>
              <a:buNone/>
              <a:defRPr b="1" i="0" sz="4267" u="none" cap="none" strike="noStrike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67" u="none" cap="none" strike="noStrike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67" u="none" cap="none" strike="noStrike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67" u="none" cap="none" strike="noStrike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67" u="none" cap="none" strike="noStrike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67" u="none" cap="none" strike="noStrike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67" u="none" cap="none" strike="noStrike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67" u="none" cap="none" strike="noStrike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762000" y="2019299"/>
            <a:ext cx="10591800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943149" y="6460651"/>
            <a:ext cx="4114800" cy="1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0" type="dt"/>
          </p:nvPr>
        </p:nvSpPr>
        <p:spPr>
          <a:xfrm>
            <a:off x="764623" y="402517"/>
            <a:ext cx="4471852" cy="1737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2" type="sldNum"/>
          </p:nvPr>
        </p:nvSpPr>
        <p:spPr>
          <a:xfrm>
            <a:off x="762000" y="6460651"/>
            <a:ext cx="181149" cy="16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5ACBF0"/>
          </p15:clr>
        </p15:guide>
        <p15:guide id="2" orient="horz" pos="2160">
          <p15:clr>
            <a:srgbClr val="5ACBF0"/>
          </p15:clr>
        </p15:guide>
        <p15:guide id="3" pos="480">
          <p15:clr>
            <a:srgbClr val="FDE53C"/>
          </p15:clr>
        </p15:guide>
        <p15:guide id="4" orient="horz" pos="3744">
          <p15:clr>
            <a:srgbClr val="FDE53C"/>
          </p15:clr>
        </p15:guide>
        <p15:guide id="5" orient="horz" pos="528">
          <p15:clr>
            <a:srgbClr val="FDE53C"/>
          </p15:clr>
        </p15:guide>
        <p15:guide id="6" pos="7224">
          <p15:clr>
            <a:srgbClr val="FDE53C"/>
          </p15:clr>
        </p15:guide>
        <p15:guide id="7" orient="horz" pos="1272">
          <p15:clr>
            <a:srgbClr val="FDE53C"/>
          </p15:clr>
        </p15:guide>
        <p15:guide id="8" pos="3984">
          <p15:clr>
            <a:srgbClr val="FDE53C"/>
          </p15:clr>
        </p15:guide>
        <p15:guide id="9" pos="3696">
          <p15:clr>
            <a:srgbClr val="FDE53C"/>
          </p15:clr>
        </p15:guide>
        <p15:guide id="10" orient="horz" pos="4152">
          <p15:clr>
            <a:srgbClr val="FDE53C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"/>
          <p:cNvSpPr txBox="1"/>
          <p:nvPr>
            <p:ph idx="1" type="body"/>
          </p:nvPr>
        </p:nvSpPr>
        <p:spPr>
          <a:xfrm>
            <a:off x="762000" y="593931"/>
            <a:ext cx="2540000" cy="214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November 2024</a:t>
            </a:r>
            <a:endParaRPr sz="1100"/>
          </a:p>
        </p:txBody>
      </p:sp>
      <p:sp>
        <p:nvSpPr>
          <p:cNvPr id="492" name="Google Shape;492;p1"/>
          <p:cNvSpPr txBox="1"/>
          <p:nvPr>
            <p:ph idx="2" type="body"/>
          </p:nvPr>
        </p:nvSpPr>
        <p:spPr>
          <a:xfrm>
            <a:off x="762000" y="4600880"/>
            <a:ext cx="5334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Serge ZOLA</a:t>
            </a:r>
            <a:endParaRPr sz="13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"/>
          <p:cNvSpPr txBox="1"/>
          <p:nvPr>
            <p:ph idx="3" type="body"/>
          </p:nvPr>
        </p:nvSpPr>
        <p:spPr>
          <a:xfrm>
            <a:off x="762001" y="2185988"/>
            <a:ext cx="7381874" cy="1281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the pre and post of 3 days of training of EPPs on the malaria data management and care</a:t>
            </a:r>
            <a:endParaRPr/>
          </a:p>
        </p:txBody>
      </p:sp>
      <p:sp>
        <p:nvSpPr>
          <p:cNvPr id="494" name="Google Shape;494;p1"/>
          <p:cNvSpPr txBox="1"/>
          <p:nvPr>
            <p:ph idx="4" type="body"/>
          </p:nvPr>
        </p:nvSpPr>
        <p:spPr>
          <a:xfrm>
            <a:off x="762000" y="3650041"/>
            <a:ext cx="5334000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scores obtained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"/>
          <p:cNvSpPr txBox="1"/>
          <p:nvPr>
            <p:ph idx="1" type="body"/>
          </p:nvPr>
        </p:nvSpPr>
        <p:spPr>
          <a:xfrm>
            <a:off x="762000" y="847225"/>
            <a:ext cx="10718800" cy="64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scatter plot</a:t>
            </a:r>
            <a:endParaRPr/>
          </a:p>
        </p:txBody>
      </p:sp>
      <p:sp>
        <p:nvSpPr>
          <p:cNvPr id="500" name="Google Shape;500;p2"/>
          <p:cNvSpPr txBox="1"/>
          <p:nvPr/>
        </p:nvSpPr>
        <p:spPr>
          <a:xfrm>
            <a:off x="658368" y="2197489"/>
            <a:ext cx="10718800" cy="64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8" y="1490472"/>
            <a:ext cx="6940296" cy="4540983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"/>
          <p:cNvSpPr txBox="1"/>
          <p:nvPr>
            <p:ph idx="1" type="body"/>
          </p:nvPr>
        </p:nvSpPr>
        <p:spPr>
          <a:xfrm>
            <a:off x="762000" y="847225"/>
            <a:ext cx="10718800" cy="64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Results with box plot</a:t>
            </a:r>
            <a:endParaRPr/>
          </a:p>
        </p:txBody>
      </p:sp>
      <p:sp>
        <p:nvSpPr>
          <p:cNvPr id="508" name="Google Shape;508;p3"/>
          <p:cNvSpPr txBox="1"/>
          <p:nvPr/>
        </p:nvSpPr>
        <p:spPr>
          <a:xfrm>
            <a:off x="7671816" y="1920240"/>
            <a:ext cx="4047363" cy="397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"/>
          <p:cNvSpPr txBox="1"/>
          <p:nvPr/>
        </p:nvSpPr>
        <p:spPr>
          <a:xfrm>
            <a:off x="8229600" y="1827086"/>
            <a:ext cx="2057400" cy="385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4E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Post-test: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54E60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Min: 9</a:t>
            </a:r>
            <a:endParaRPr sz="1600">
              <a:solidFill>
                <a:srgbClr val="454E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54E60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Max: 20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54E60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Median: 16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54E60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Mode: 17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454E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454E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Post-test: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54E60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Min: 4</a:t>
            </a:r>
            <a:endParaRPr sz="1600">
              <a:solidFill>
                <a:srgbClr val="454E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54E60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Max: 14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54E60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Median: 10.5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54E60"/>
              </a:buClr>
              <a:buSzPts val="1600"/>
              <a:buFont typeface="Noto Sans Symbols"/>
              <a:buChar char="❑"/>
            </a:pPr>
            <a:r>
              <a:rPr lang="en" sz="1600">
                <a:solidFill>
                  <a:srgbClr val="454E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Mode: 12</a:t>
            </a:r>
            <a:endParaRPr sz="1600">
              <a:solidFill>
                <a:srgbClr val="454E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4E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1" name="Google Shape;5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35061"/>
            <a:ext cx="6534801" cy="4262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"/>
          <p:cNvSpPr txBox="1"/>
          <p:nvPr>
            <p:ph idx="1" type="body"/>
          </p:nvPr>
        </p:nvSpPr>
        <p:spPr>
          <a:xfrm>
            <a:off x="584200" y="417793"/>
            <a:ext cx="10718800" cy="64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Paired-samples t-test results</a:t>
            </a:r>
            <a:endParaRPr/>
          </a:p>
        </p:txBody>
      </p:sp>
      <p:sp>
        <p:nvSpPr>
          <p:cNvPr id="517" name="Google Shape;517;p4"/>
          <p:cNvSpPr txBox="1"/>
          <p:nvPr/>
        </p:nvSpPr>
        <p:spPr>
          <a:xfrm>
            <a:off x="7671816" y="1920240"/>
            <a:ext cx="4047363" cy="397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"/>
          <p:cNvSpPr txBox="1"/>
          <p:nvPr/>
        </p:nvSpPr>
        <p:spPr>
          <a:xfrm>
            <a:off x="472821" y="3191927"/>
            <a:ext cx="11246358" cy="2880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4E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Noto Sans Symbols"/>
              <a:buChar char="❑"/>
            </a:pPr>
            <a:r>
              <a:rPr b="0" i="0" lang="en" sz="18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b="1" i="0" lang="en" sz="16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t-statistic (t = -5.7095) </a:t>
            </a:r>
            <a:r>
              <a:rPr b="0" i="0" lang="en" sz="16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The t-value indicates the size of the difference relative to the variation in your data samples.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Noto Sans Symbols"/>
              <a:buChar char="❑"/>
            </a:pPr>
            <a:r>
              <a:rPr b="1" lang="en" sz="16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p-value (p = 7.178e-05) </a:t>
            </a:r>
            <a:r>
              <a:rPr b="0" i="0" lang="en" sz="16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the observed difference is statistically significant because this result indicates that we can reject the null hypothesis.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Noto Sans Symbols"/>
              <a:buChar char="❑"/>
            </a:pPr>
            <a:r>
              <a:rPr b="1" lang="en" sz="16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95% Confidence Interval (-6.694987, -3.019299 </a:t>
            </a:r>
            <a:r>
              <a:rPr lang="en" sz="16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</a:t>
            </a:r>
            <a:r>
              <a:rPr b="0" i="0" lang="en" sz="16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What comforts us with this result is that the confidence interval is 95% and the true mean difference between the pre-test and post-test scores is between -6.695 and -3.019. This interval does not contain zero.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Noto Sans Symbols"/>
              <a:buChar char="❑"/>
            </a:pPr>
            <a:r>
              <a:rPr b="1" i="0" lang="en" sz="16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Average difference ( mean difference = -4.857143) </a:t>
            </a:r>
            <a:r>
              <a:rPr b="0" i="0" lang="en" sz="16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The mean difference indicates that, on average, the post-test scores are about 4.86 points lower than the pre-test scores. However, this seems counterintuitive, as one would expect the post-test scores to be higher after training. This is because two candidates did not complete the post-tests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>
              <a:solidFill>
                <a:srgbClr val="24242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20" name="Google Shape;5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00" y="1211065"/>
            <a:ext cx="6401816" cy="206553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"/>
          <p:cNvSpPr txBox="1"/>
          <p:nvPr/>
        </p:nvSpPr>
        <p:spPr>
          <a:xfrm>
            <a:off x="6986015" y="1211065"/>
            <a:ext cx="3767709" cy="146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results show a significant difference between the pre-test and post-test scores. The training appears to have had an impact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454E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TH 2019 Office Theme">
  <a:themeElements>
    <a:clrScheme name="PATH 2019 Office Colors">
      <a:dk1>
        <a:srgbClr val="000000"/>
      </a:dk1>
      <a:lt1>
        <a:srgbClr val="FFFFFF"/>
      </a:lt1>
      <a:dk2>
        <a:srgbClr val="464F61"/>
      </a:dk2>
      <a:lt2>
        <a:srgbClr val="E8EAEB"/>
      </a:lt2>
      <a:accent1>
        <a:srgbClr val="F65050"/>
      </a:accent1>
      <a:accent2>
        <a:srgbClr val="A8001E"/>
      </a:accent2>
      <a:accent3>
        <a:srgbClr val="008C9B"/>
      </a:accent3>
      <a:accent4>
        <a:srgbClr val="5050CD"/>
      </a:accent4>
      <a:accent5>
        <a:srgbClr val="1EAF5F"/>
      </a:accent5>
      <a:accent6>
        <a:srgbClr val="F4EDE7"/>
      </a:accent6>
      <a:hlink>
        <a:srgbClr val="F65050"/>
      </a:hlink>
      <a:folHlink>
        <a:srgbClr val="F65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2023-10-19T10:50:42Z</dcterms:created>
  <dc:creator>Belendia Serda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0x01010042D96239C7973D468520FF7DB6E09A33</vt:lpwstr>
  </property>
</Properties>
</file>