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sldIdLst>
    <p:sldId id="256" r:id="rId2"/>
    <p:sldId id="262" r:id="rId3"/>
    <p:sldId id="258" r:id="rId4"/>
    <p:sldId id="257" r:id="rId5"/>
    <p:sldId id="259" r:id="rId6"/>
    <p:sldId id="265" r:id="rId7"/>
    <p:sldId id="260" r:id="rId8"/>
    <p:sldId id="261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8619-360D-4F4E-9D74-9A8FFFF3D2F5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B282-525C-4D5D-B94E-D46BF58BFD2B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095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8619-360D-4F4E-9D74-9A8FFFF3D2F5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B282-525C-4D5D-B94E-D46BF58BF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433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8619-360D-4F4E-9D74-9A8FFFF3D2F5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B282-525C-4D5D-B94E-D46BF58BF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9157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8619-360D-4F4E-9D74-9A8FFFF3D2F5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B282-525C-4D5D-B94E-D46BF58BFD2B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40320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8619-360D-4F4E-9D74-9A8FFFF3D2F5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B282-525C-4D5D-B94E-D46BF58BF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766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8619-360D-4F4E-9D74-9A8FFFF3D2F5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B282-525C-4D5D-B94E-D46BF58BFD2B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8289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8619-360D-4F4E-9D74-9A8FFFF3D2F5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B282-525C-4D5D-B94E-D46BF58BF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0070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8619-360D-4F4E-9D74-9A8FFFF3D2F5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B282-525C-4D5D-B94E-D46BF58BF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72441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8619-360D-4F4E-9D74-9A8FFFF3D2F5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B282-525C-4D5D-B94E-D46BF58BF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363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8619-360D-4F4E-9D74-9A8FFFF3D2F5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B282-525C-4D5D-B94E-D46BF58BF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8135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8619-360D-4F4E-9D74-9A8FFFF3D2F5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B282-525C-4D5D-B94E-D46BF58BF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088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8619-360D-4F4E-9D74-9A8FFFF3D2F5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B282-525C-4D5D-B94E-D46BF58BF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2011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8619-360D-4F4E-9D74-9A8FFFF3D2F5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B282-525C-4D5D-B94E-D46BF58BF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2859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8619-360D-4F4E-9D74-9A8FFFF3D2F5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B282-525C-4D5D-B94E-D46BF58BF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406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8619-360D-4F4E-9D74-9A8FFFF3D2F5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B282-525C-4D5D-B94E-D46BF58BF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590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8619-360D-4F4E-9D74-9A8FFFF3D2F5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B282-525C-4D5D-B94E-D46BF58BF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864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8619-360D-4F4E-9D74-9A8FFFF3D2F5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B282-525C-4D5D-B94E-D46BF58BF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50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0EA8619-360D-4F4E-9D74-9A8FFFF3D2F5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C74B282-525C-4D5D-B94E-D46BF58BF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76631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2.wdp"/><Relationship Id="rId10" Type="http://schemas.openxmlformats.org/officeDocument/2006/relationships/image" Target="../media/image12.jpg"/><Relationship Id="rId4" Type="http://schemas.openxmlformats.org/officeDocument/2006/relationships/image" Target="../media/image9.png"/><Relationship Id="rId9" Type="http://schemas.microsoft.com/office/2007/relationships/hdphoto" Target="../media/hdphoto4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2427A-39B6-4AD4-A65F-33AD8D97E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630" y="201883"/>
            <a:ext cx="8001000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 err="1"/>
              <a:t>Projeto</a:t>
            </a:r>
            <a:r>
              <a:rPr lang="en-US" b="1" dirty="0"/>
              <a:t> </a:t>
            </a:r>
            <a:r>
              <a:rPr lang="en-US" b="1" dirty="0" err="1"/>
              <a:t>Interdisciplinar</a:t>
            </a:r>
            <a:endParaRPr lang="en-US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BAC0A0-0F5F-4537-BFDE-0BD7E3166F58}"/>
              </a:ext>
            </a:extLst>
          </p:cNvPr>
          <p:cNvSpPr>
            <a:spLocks/>
          </p:cNvSpPr>
          <p:nvPr/>
        </p:nvSpPr>
        <p:spPr>
          <a:xfrm>
            <a:off x="297630" y="3359951"/>
            <a:ext cx="6400800" cy="1947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2100" dirty="0"/>
              <a:t>SEFI – Sistema de </a:t>
            </a:r>
            <a:r>
              <a:rPr lang="en-US" sz="2100" dirty="0" err="1"/>
              <a:t>Estágio</a:t>
            </a:r>
            <a:r>
              <a:rPr lang="en-US" sz="2100" dirty="0"/>
              <a:t> da </a:t>
            </a:r>
            <a:r>
              <a:rPr lang="en-US" sz="2100" dirty="0" err="1"/>
              <a:t>Fatec</a:t>
            </a:r>
            <a:r>
              <a:rPr lang="en-US" sz="2100" dirty="0"/>
              <a:t> de </a:t>
            </a:r>
            <a:r>
              <a:rPr lang="en-US" sz="2100" dirty="0" err="1"/>
              <a:t>Itapira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423511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70952A-2AC5-41B0-A2C6-808F2CE39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5800"/>
            <a:ext cx="12192000" cy="100852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5000" b="1" dirty="0">
                <a:solidFill>
                  <a:schemeClr val="tx1"/>
                </a:solidFill>
              </a:rPr>
              <a:t>OBRIGADO POR ASSISTIR 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15CE1C9-5F1B-4BFF-8CF5-CA380065D4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7013" y="5133322"/>
            <a:ext cx="8534400" cy="15065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/>
          <a:p>
            <a:pPr indent="-192024" defTabSz="384048">
              <a:lnSpc>
                <a:spcPct val="90000"/>
              </a:lnSpc>
              <a:spcAft>
                <a:spcPts val="504"/>
              </a:spcAft>
              <a:buFont typeface="Arial" panose="020B0604020202020204" pitchFamily="34" charset="0"/>
              <a:buChar char="•"/>
            </a:pPr>
            <a:r>
              <a:rPr lang="en-US" sz="2016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Membros</a:t>
            </a:r>
            <a:r>
              <a:rPr lang="en-US" sz="2016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indent="-192024" defTabSz="384048">
              <a:lnSpc>
                <a:spcPct val="90000"/>
              </a:lnSpc>
              <a:spcAft>
                <a:spcPts val="504"/>
              </a:spcAft>
              <a:buFont typeface="Arial" panose="020B0604020202020204" pitchFamily="34" charset="0"/>
              <a:buChar char="•"/>
            </a:pPr>
            <a:r>
              <a:rPr lang="en-US" sz="2016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Alexandre Oliveira</a:t>
            </a:r>
          </a:p>
          <a:p>
            <a:pPr indent="-192024" defTabSz="384048">
              <a:lnSpc>
                <a:spcPct val="90000"/>
              </a:lnSpc>
              <a:spcAft>
                <a:spcPts val="504"/>
              </a:spcAft>
              <a:buFont typeface="Arial" panose="020B0604020202020204" pitchFamily="34" charset="0"/>
              <a:buChar char="•"/>
            </a:pPr>
            <a:r>
              <a:rPr lang="en-US" sz="2016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Guilherme Antônio </a:t>
            </a:r>
          </a:p>
          <a:p>
            <a:pPr indent="-192024" defTabSz="384048">
              <a:lnSpc>
                <a:spcPct val="90000"/>
              </a:lnSpc>
              <a:spcAft>
                <a:spcPts val="504"/>
              </a:spcAft>
              <a:buFont typeface="Arial" panose="020B0604020202020204" pitchFamily="34" charset="0"/>
              <a:buChar char="•"/>
            </a:pPr>
            <a:r>
              <a:rPr lang="en-US" sz="2016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Guilherme Ribeiro</a:t>
            </a:r>
          </a:p>
          <a:p>
            <a:pPr indent="-192024" defTabSz="384048">
              <a:lnSpc>
                <a:spcPct val="90000"/>
              </a:lnSpc>
              <a:spcAft>
                <a:spcPts val="504"/>
              </a:spcAft>
              <a:buFont typeface="Arial" panose="020B0604020202020204" pitchFamily="34" charset="0"/>
              <a:buChar char="•"/>
            </a:pPr>
            <a:r>
              <a:rPr lang="en-US" sz="2016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José Victor</a:t>
            </a:r>
          </a:p>
          <a:p>
            <a:pPr indent="-192024" defTabSz="384048">
              <a:lnSpc>
                <a:spcPct val="90000"/>
              </a:lnSpc>
              <a:spcAft>
                <a:spcPts val="504"/>
              </a:spcAft>
              <a:buFont typeface="Arial" panose="020B0604020202020204" pitchFamily="34" charset="0"/>
              <a:buChar char="•"/>
            </a:pPr>
            <a:r>
              <a:rPr lang="en-US" sz="2016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Yuri Pimentel</a:t>
            </a: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6" name="Gráfico 5" descr="Aperto de mãos">
            <a:extLst>
              <a:ext uri="{FF2B5EF4-FFF2-40B4-BE49-F238E27FC236}">
                <a16:creationId xmlns:a16="http://schemas.microsoft.com/office/drawing/2014/main" id="{A199B7F8-44A9-4E45-80C6-3E49518D2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3541" y="5080511"/>
            <a:ext cx="914400" cy="914400"/>
          </a:xfrm>
          <a:prstGeom prst="rect">
            <a:avLst/>
          </a:prstGeom>
        </p:spPr>
      </p:pic>
      <p:pic>
        <p:nvPicPr>
          <p:cNvPr id="10" name="Gráfico 9" descr="Professor">
            <a:extLst>
              <a:ext uri="{FF2B5EF4-FFF2-40B4-BE49-F238E27FC236}">
                <a16:creationId xmlns:a16="http://schemas.microsoft.com/office/drawing/2014/main" id="{89D3D01B-6BD9-4130-8CF3-A00C80E9D3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07176" y="3521699"/>
            <a:ext cx="2016012" cy="2016012"/>
          </a:xfrm>
          <a:prstGeom prst="rect">
            <a:avLst/>
          </a:prstGeom>
        </p:spPr>
      </p:pic>
      <p:pic>
        <p:nvPicPr>
          <p:cNvPr id="12" name="Gráfico 11" descr="Usuários">
            <a:extLst>
              <a:ext uri="{FF2B5EF4-FFF2-40B4-BE49-F238E27FC236}">
                <a16:creationId xmlns:a16="http://schemas.microsoft.com/office/drawing/2014/main" id="{5B0065FD-9B91-4012-BFDD-659720A09C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01094" y="5233194"/>
            <a:ext cx="1878012" cy="1878012"/>
          </a:xfrm>
          <a:prstGeom prst="rect">
            <a:avLst/>
          </a:prstGeom>
        </p:spPr>
      </p:pic>
      <p:pic>
        <p:nvPicPr>
          <p:cNvPr id="13" name="Gráfico 12" descr="Usuários">
            <a:extLst>
              <a:ext uri="{FF2B5EF4-FFF2-40B4-BE49-F238E27FC236}">
                <a16:creationId xmlns:a16="http://schemas.microsoft.com/office/drawing/2014/main" id="{054B06F1-9F5F-4807-BFEC-8EFF286591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50443" y="5346573"/>
            <a:ext cx="1878012" cy="1878012"/>
          </a:xfrm>
          <a:prstGeom prst="rect">
            <a:avLst/>
          </a:prstGeom>
        </p:spPr>
      </p:pic>
      <p:pic>
        <p:nvPicPr>
          <p:cNvPr id="14" name="Gráfico 13" descr="Usuários">
            <a:extLst>
              <a:ext uri="{FF2B5EF4-FFF2-40B4-BE49-F238E27FC236}">
                <a16:creationId xmlns:a16="http://schemas.microsoft.com/office/drawing/2014/main" id="{6772E1BE-9560-4A4A-A2A2-D48257771A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04023" y="5434362"/>
            <a:ext cx="1878012" cy="187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691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7A59323-4F9A-402F-A5A6-DB70F50D7A26}"/>
              </a:ext>
            </a:extLst>
          </p:cNvPr>
          <p:cNvSpPr txBox="1">
            <a:spLocks/>
          </p:cNvSpPr>
          <p:nvPr/>
        </p:nvSpPr>
        <p:spPr>
          <a:xfrm>
            <a:off x="838200" y="284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Como funciona atualmente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B430AF47-7B0E-41E2-8DC6-8E9AD86983B2}"/>
              </a:ext>
            </a:extLst>
          </p:cNvPr>
          <p:cNvSpPr txBox="1">
            <a:spLocks/>
          </p:cNvSpPr>
          <p:nvPr/>
        </p:nvSpPr>
        <p:spPr>
          <a:xfrm>
            <a:off x="264458" y="1719042"/>
            <a:ext cx="10515600" cy="5110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Baixar documento Word (termo de compromisso e plano de atividades) no site oficial da Fatec de Itapira para o curso de Desenvolvimento de Software Multiplataforma</a:t>
            </a:r>
          </a:p>
          <a:p>
            <a:r>
              <a:rPr lang="pt-BR" b="1" dirty="0"/>
              <a:t>Aluno preenche todos os vazios do documento com seus dados e entrega para o professor orientador avaliar se está preenchido corretamente</a:t>
            </a:r>
          </a:p>
          <a:p>
            <a:r>
              <a:rPr lang="pt-BR" b="1" dirty="0"/>
              <a:t>Se aprovado o aluno imprime 3 cópias deste documento e coleta assinatura também dos 3 documentos do seu supervisor de estágio, a própria assinatura e entrega para o professor para a assinatura do diretor.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676FFFC5-C9BF-4520-B776-5FDE6E46F893}"/>
              </a:ext>
            </a:extLst>
          </p:cNvPr>
          <p:cNvSpPr txBox="1">
            <a:spLocks/>
          </p:cNvSpPr>
          <p:nvPr/>
        </p:nvSpPr>
        <p:spPr>
          <a:xfrm>
            <a:off x="838200" y="4628524"/>
            <a:ext cx="105918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635909BE-EFF0-4CC2-9943-067341050F8B}"/>
              </a:ext>
            </a:extLst>
          </p:cNvPr>
          <p:cNvSpPr txBox="1">
            <a:spLocks/>
          </p:cNvSpPr>
          <p:nvPr/>
        </p:nvSpPr>
        <p:spPr>
          <a:xfrm>
            <a:off x="838200" y="5836830"/>
            <a:ext cx="10515600" cy="970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1882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56F7A5-62D5-4551-936A-43FF80392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601" y="301440"/>
            <a:ext cx="10515600" cy="625511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tx1"/>
                </a:solidFill>
              </a:rPr>
              <a:t>Após tudo assinado, fica uma cópia com o aluno, uma com a empresa e uma com a Fatec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tx1"/>
                </a:solidFill>
              </a:rPr>
              <a:t>Após aprovado o primeiro documento de termo de compromisso, ao final de cada semestre, o aluno deverá baixar um documento de relatório parcial no site da Fatec ,preencher e enviar para o professor orientador avaliar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tx1"/>
                </a:solidFill>
              </a:rPr>
              <a:t>Caso o Aluno termine o estágio, deverá baixar e preencher o relatório final , e enviar para o professor orientador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tx1"/>
                </a:solidFill>
              </a:rPr>
              <a:t>Caso aprovado relatório final, a Fatec emite um certificado de conclusão de estágio do aluno </a:t>
            </a:r>
          </a:p>
        </p:txBody>
      </p:sp>
    </p:spTree>
    <p:extLst>
      <p:ext uri="{BB962C8B-B14F-4D97-AF65-F5344CB8AC3E}">
        <p14:creationId xmlns:p14="http://schemas.microsoft.com/office/powerpoint/2010/main" val="1714584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FCE149-5646-4548-8022-547317913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pt-BR" b="1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8300FA-6FFF-47AF-B9F2-EB061C4E6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2778"/>
            <a:ext cx="10515600" cy="970738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chemeClr val="tx1"/>
                </a:solidFill>
              </a:rPr>
              <a:t>Fazer sistema de gerenciamento de estágio afim de facilitar os processos de estágio para os alunos da Fatec de </a:t>
            </a:r>
            <a:r>
              <a:rPr lang="pt-BR">
                <a:solidFill>
                  <a:schemeClr val="tx1"/>
                </a:solidFill>
              </a:rPr>
              <a:t>Itapira que fazem </a:t>
            </a:r>
            <a:r>
              <a:rPr lang="pt-BR" dirty="0">
                <a:solidFill>
                  <a:schemeClr val="tx1"/>
                </a:solidFill>
              </a:rPr>
              <a:t>o curso de Desenvolvimento de Software Multiplataforma</a:t>
            </a:r>
          </a:p>
        </p:txBody>
      </p:sp>
      <p:pic>
        <p:nvPicPr>
          <p:cNvPr id="5" name="Gráfico 4" descr="Alvo">
            <a:extLst>
              <a:ext uri="{FF2B5EF4-FFF2-40B4-BE49-F238E27FC236}">
                <a16:creationId xmlns:a16="http://schemas.microsoft.com/office/drawing/2014/main" id="{9FF6BB9B-E7E2-4390-9E9A-ED90A4A6A2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25924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964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8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10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2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4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6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18">
            <a:extLst>
              <a:ext uri="{FF2B5EF4-FFF2-40B4-BE49-F238E27FC236}">
                <a16:creationId xmlns:a16="http://schemas.microsoft.com/office/drawing/2014/main" id="{762362DE-7747-4D8B-99FA-8E36F0B15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4A7200-489A-488D-8FCD-549599924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5012" y="-651188"/>
            <a:ext cx="4953000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 err="1"/>
              <a:t>Modelagem</a:t>
            </a:r>
            <a:r>
              <a:rPr lang="en-US" sz="4800" b="1" dirty="0"/>
              <a:t> do </a:t>
            </a:r>
            <a:r>
              <a:rPr lang="en-US" sz="4800" b="1" dirty="0" err="1"/>
              <a:t>sistema</a:t>
            </a:r>
            <a:endParaRPr lang="en-US" sz="4800" b="1" dirty="0"/>
          </a:p>
        </p:txBody>
      </p:sp>
      <p:grpSp>
        <p:nvGrpSpPr>
          <p:cNvPr id="36" name="Group 20">
            <a:extLst>
              <a:ext uri="{FF2B5EF4-FFF2-40B4-BE49-F238E27FC236}">
                <a16:creationId xmlns:a16="http://schemas.microsoft.com/office/drawing/2014/main" id="{25123E6E-F713-4254-A6BF-358CC8EC6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F690FE0-5412-4598-8AD6-769BB36E2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22">
              <a:extLst>
                <a:ext uri="{FF2B5EF4-FFF2-40B4-BE49-F238E27FC236}">
                  <a16:creationId xmlns:a16="http://schemas.microsoft.com/office/drawing/2014/main" id="{B4850BB6-6709-408E-BEFD-24DC5E3C2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A03B410-983E-40D8-A4EA-2BB747CB0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2B92421-6A58-4A51-AB7D-B97EA85E3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D092B0B-C6FB-4CDC-ABE8-5C817CAC69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165DD436-23EB-438D-A187-F042BAF1F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50" y="-9261"/>
            <a:ext cx="6242242" cy="6858000"/>
          </a:xfrm>
          <a:prstGeom prst="rect">
            <a:avLst/>
          </a:prstGeom>
        </p:spPr>
      </p:pic>
      <p:pic>
        <p:nvPicPr>
          <p:cNvPr id="7" name="Gráfico 6" descr="Hierarquia">
            <a:extLst>
              <a:ext uri="{FF2B5EF4-FFF2-40B4-BE49-F238E27FC236}">
                <a16:creationId xmlns:a16="http://schemas.microsoft.com/office/drawing/2014/main" id="{F5C7119C-4981-49E0-9D7C-ADB6616D6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8719869" y="3128116"/>
            <a:ext cx="1597821" cy="159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458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8E3B2-A5E3-4448-A380-97779DEE3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57262"/>
            <a:ext cx="12192000" cy="1507067"/>
          </a:xfrm>
        </p:spPr>
        <p:txBody>
          <a:bodyPr/>
          <a:lstStyle/>
          <a:p>
            <a:pPr algn="ctr"/>
            <a:r>
              <a:rPr lang="pt-BR" b="1" dirty="0"/>
              <a:t>Apresentação do sistema</a:t>
            </a:r>
          </a:p>
        </p:txBody>
      </p:sp>
      <p:pic>
        <p:nvPicPr>
          <p:cNvPr id="5" name="Gráfico 4" descr="Programador">
            <a:extLst>
              <a:ext uri="{FF2B5EF4-FFF2-40B4-BE49-F238E27FC236}">
                <a16:creationId xmlns:a16="http://schemas.microsoft.com/office/drawing/2014/main" id="{22C006B2-7F68-4E49-8DAF-F02C2B8D7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205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61CC86-D3A7-46EA-937B-01F240959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7EA64B-E5B0-4D90-8F5C-BB1233880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965" y="685800"/>
            <a:ext cx="8534400" cy="94577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b="1" dirty="0">
                <a:solidFill>
                  <a:schemeClr val="tx1"/>
                </a:solidFill>
              </a:rPr>
              <a:t>HTML                                  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9A03A27-ACBE-4823-81B9-9595C71D0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952" y="493059"/>
            <a:ext cx="2366683" cy="1331259"/>
          </a:xfrm>
          <a:prstGeom prst="rect">
            <a:avLst/>
          </a:prstGeom>
        </p:spPr>
      </p:pic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B824F667-1338-452C-9E07-9A224AE2B32E}"/>
              </a:ext>
            </a:extLst>
          </p:cNvPr>
          <p:cNvSpPr txBox="1">
            <a:spLocks/>
          </p:cNvSpPr>
          <p:nvPr/>
        </p:nvSpPr>
        <p:spPr>
          <a:xfrm>
            <a:off x="4071260" y="685800"/>
            <a:ext cx="1368705" cy="945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pt-BR" b="1" dirty="0">
                <a:solidFill>
                  <a:schemeClr val="tx1"/>
                </a:solidFill>
              </a:rPr>
              <a:t>CSS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EE4EF889-1F72-4A83-A098-21BC40CC64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444" y1="28333" x2="66944" y2="35278"/>
                        <a14:foregroundMark x1="66944" y1="35278" x2="38333" y2="52778"/>
                        <a14:foregroundMark x1="38333" y1="52778" x2="59444" y2="74444"/>
                        <a14:foregroundMark x1="59444" y1="74444" x2="50833" y2="62500"/>
                        <a14:foregroundMark x1="50833" y1="62500" x2="61389" y2="53056"/>
                        <a14:foregroundMark x1="61389" y1="53056" x2="61667" y2="49444"/>
                        <a14:foregroundMark x1="35278" y1="29722" x2="72500" y2="31944"/>
                        <a14:foregroundMark x1="72500" y1="31944" x2="58611" y2="31111"/>
                        <a14:foregroundMark x1="58611" y1="31111" x2="46111" y2="46389"/>
                        <a14:foregroundMark x1="46111" y1="46389" x2="30556" y2="48333"/>
                        <a14:foregroundMark x1="30556" y1="48333" x2="42222" y2="37778"/>
                        <a14:foregroundMark x1="42222" y1="37778" x2="42222" y2="52500"/>
                        <a14:foregroundMark x1="42222" y1="52500" x2="59722" y2="46389"/>
                        <a14:foregroundMark x1="59722" y1="46389" x2="46944" y2="53333"/>
                        <a14:foregroundMark x1="46944" y1="53333" x2="49444" y2="68333"/>
                        <a14:foregroundMark x1="49444" y1="68333" x2="31111" y2="62222"/>
                        <a14:foregroundMark x1="31111" y1="62222" x2="52778" y2="51111"/>
                        <a14:foregroundMark x1="52778" y1="51111" x2="39167" y2="70833"/>
                        <a14:foregroundMark x1="39167" y1="70833" x2="38889" y2="50556"/>
                        <a14:foregroundMark x1="38889" y1="50556" x2="38889" y2="67500"/>
                        <a14:foregroundMark x1="38889" y1="67500" x2="54444" y2="70000"/>
                        <a14:foregroundMark x1="54444" y1="70000" x2="66944" y2="61111"/>
                        <a14:foregroundMark x1="66944" y1="61111" x2="61944" y2="41944"/>
                        <a14:foregroundMark x1="61944" y1="41944" x2="50556" y2="33611"/>
                        <a14:foregroundMark x1="50556" y1="33611" x2="47778" y2="29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807" y="493059"/>
            <a:ext cx="1318465" cy="131846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5B9BB28B-427E-4DD9-821E-B38D9F6147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360" y="581355"/>
            <a:ext cx="1154665" cy="1154665"/>
          </a:xfrm>
          <a:prstGeom prst="rect">
            <a:avLst/>
          </a:prstGeom>
        </p:spPr>
      </p:pic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CE852F15-6776-41ED-BB70-2BABB04543B0}"/>
              </a:ext>
            </a:extLst>
          </p:cNvPr>
          <p:cNvSpPr txBox="1">
            <a:spLocks/>
          </p:cNvSpPr>
          <p:nvPr/>
        </p:nvSpPr>
        <p:spPr>
          <a:xfrm>
            <a:off x="7025194" y="685800"/>
            <a:ext cx="1824166" cy="945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pt-BR" b="1" dirty="0" err="1">
                <a:solidFill>
                  <a:schemeClr val="tx1"/>
                </a:solidFill>
              </a:rPr>
              <a:t>JavaScript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E9C8EF0B-62A9-4920-9868-F31BC106AD24}"/>
              </a:ext>
            </a:extLst>
          </p:cNvPr>
          <p:cNvSpPr txBox="1">
            <a:spLocks/>
          </p:cNvSpPr>
          <p:nvPr/>
        </p:nvSpPr>
        <p:spPr>
          <a:xfrm>
            <a:off x="2372565" y="2568448"/>
            <a:ext cx="8534400" cy="945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pt-BR" b="1" dirty="0">
                <a:solidFill>
                  <a:schemeClr val="tx1"/>
                </a:solidFill>
              </a:rPr>
              <a:t>PHP                                  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40224F63-65BF-489A-A7C2-EC22D8A59A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778" b="89778" l="1333" r="98667">
                        <a14:foregroundMark x1="9333" y1="36000" x2="4889" y2="58222"/>
                        <a14:foregroundMark x1="4889" y1="58222" x2="12000" y2="63111"/>
                        <a14:foregroundMark x1="90222" y1="64000" x2="95111" y2="42222"/>
                        <a14:foregroundMark x1="95111" y1="42222" x2="88444" y2="34667"/>
                        <a14:foregroundMark x1="97778" y1="48889" x2="97778" y2="48889"/>
                        <a14:foregroundMark x1="98667" y1="49333" x2="98667" y2="49333"/>
                        <a14:foregroundMark x1="1333" y1="49333" x2="1333" y2="49333"/>
                        <a14:foregroundMark x1="16000" y1="32000" x2="16000" y2="32000"/>
                        <a14:foregroundMark x1="24000" y1="28444" x2="24000" y2="28444"/>
                        <a14:foregroundMark x1="31556" y1="26667" x2="31556" y2="26667"/>
                        <a14:foregroundMark x1="40444" y1="24889" x2="40444" y2="24889"/>
                        <a14:foregroundMark x1="37333" y1="25333" x2="37333" y2="25333"/>
                        <a14:foregroundMark x1="30222" y1="27111" x2="30222" y2="27111"/>
                        <a14:foregroundMark x1="20889" y1="37778" x2="28000" y2="45778"/>
                        <a14:foregroundMark x1="17778" y1="36889" x2="15556" y2="59111"/>
                        <a14:foregroundMark x1="15556" y1="59111" x2="37333" y2="52889"/>
                        <a14:foregroundMark x1="37333" y1="52889" x2="47111" y2="32444"/>
                        <a14:foregroundMark x1="47111" y1="32444" x2="62222" y2="49333"/>
                        <a14:foregroundMark x1="62222" y1="49333" x2="72889" y2="47556"/>
                        <a14:foregroundMark x1="69333" y1="48444" x2="69333" y2="48444"/>
                        <a14:foregroundMark x1="70222" y1="46667" x2="69778" y2="50222"/>
                        <a14:foregroundMark x1="70222" y1="43556" x2="66667" y2="53333"/>
                        <a14:foregroundMark x1="69333" y1="52889" x2="69333" y2="52889"/>
                        <a14:foregroundMark x1="75556" y1="52000" x2="75556" y2="52000"/>
                        <a14:foregroundMark x1="78222" y1="50222" x2="78222" y2="50222"/>
                        <a14:foregroundMark x1="78222" y1="46222" x2="78222" y2="46222"/>
                        <a14:foregroundMark x1="76889" y1="44444" x2="76444" y2="44444"/>
                        <a14:foregroundMark x1="80444" y1="38222" x2="80444" y2="38222"/>
                        <a14:foregroundMark x1="84000" y1="43111" x2="84000" y2="43111"/>
                        <a14:foregroundMark x1="84000" y1="40444" x2="84000" y2="40444"/>
                        <a14:foregroundMark x1="84000" y1="42667" x2="84444" y2="43111"/>
                        <a14:foregroundMark x1="84889" y1="44000" x2="84889" y2="44889"/>
                        <a14:foregroundMark x1="85333" y1="43111" x2="85333" y2="43111"/>
                        <a14:foregroundMark x1="85333" y1="46222" x2="85333" y2="46222"/>
                        <a14:foregroundMark x1="85333" y1="47556" x2="85333" y2="47556"/>
                        <a14:foregroundMark x1="85333" y1="48444" x2="85333" y2="48444"/>
                        <a14:foregroundMark x1="84889" y1="49333" x2="84889" y2="49333"/>
                        <a14:foregroundMark x1="84889" y1="50222" x2="84444" y2="51111"/>
                        <a14:foregroundMark x1="84444" y1="51556" x2="84000" y2="52000"/>
                        <a14:foregroundMark x1="83556" y1="52889" x2="83111" y2="53778"/>
                        <a14:foregroundMark x1="82222" y1="54222" x2="82222" y2="55111"/>
                        <a14:foregroundMark x1="81333" y1="55111" x2="80889" y2="55556"/>
                        <a14:foregroundMark x1="80000" y1="55556" x2="79556" y2="55556"/>
                        <a14:foregroundMark x1="79111" y1="55556" x2="78667" y2="56000"/>
                        <a14:foregroundMark x1="77333" y1="56000" x2="77333" y2="56000"/>
                        <a14:foregroundMark x1="75556" y1="57333" x2="75556" y2="57333"/>
                        <a14:foregroundMark x1="74222" y1="57333" x2="73333" y2="57778"/>
                        <a14:foregroundMark x1="72444" y1="57778" x2="72000" y2="57778"/>
                        <a14:foregroundMark x1="71111" y1="57778" x2="70667" y2="57778"/>
                        <a14:foregroundMark x1="69778" y1="57778" x2="69333" y2="58222"/>
                        <a14:foregroundMark x1="69333" y1="58222" x2="69333" y2="58222"/>
                        <a14:foregroundMark x1="68444" y1="58222" x2="68444" y2="58222"/>
                        <a14:foregroundMark x1="66222" y1="59556" x2="66222" y2="60000"/>
                        <a14:foregroundMark x1="66222" y1="60889" x2="66222" y2="61778"/>
                        <a14:foregroundMark x1="66222" y1="62222" x2="66222" y2="62667"/>
                        <a14:foregroundMark x1="66222" y1="62667" x2="66222" y2="62667"/>
                        <a14:foregroundMark x1="64889" y1="64889" x2="64889" y2="64889"/>
                        <a14:foregroundMark x1="64000" y1="65333" x2="63556" y2="65333"/>
                        <a14:foregroundMark x1="61333" y1="64889" x2="61333" y2="64889"/>
                        <a14:foregroundMark x1="60889" y1="63556" x2="60889" y2="61333"/>
                        <a14:foregroundMark x1="62222" y1="44889" x2="62667" y2="45333"/>
                        <a14:foregroundMark x1="62667" y1="46667" x2="62667" y2="46667"/>
                        <a14:foregroundMark x1="60889" y1="40444" x2="60889" y2="40444"/>
                        <a14:foregroundMark x1="60444" y1="40444" x2="60000" y2="41778"/>
                        <a14:foregroundMark x1="60444" y1="43111" x2="60444" y2="43111"/>
                        <a14:foregroundMark x1="49333" y1="32444" x2="49333" y2="32444"/>
                        <a14:foregroundMark x1="48889" y1="31556" x2="48889" y2="31556"/>
                        <a14:foregroundMark x1="47111" y1="31556" x2="47111" y2="31556"/>
                        <a14:foregroundMark x1="47111" y1="31111" x2="47111" y2="31111"/>
                        <a14:foregroundMark x1="40889" y1="49778" x2="40889" y2="49778"/>
                        <a14:foregroundMark x1="39556" y1="49778" x2="39556" y2="49778"/>
                        <a14:foregroundMark x1="40000" y1="51111" x2="40000" y2="51111"/>
                        <a14:foregroundMark x1="38222" y1="52000" x2="35111" y2="55556"/>
                        <a14:foregroundMark x1="32444" y1="56000" x2="32444" y2="56000"/>
                        <a14:foregroundMark x1="24000" y1="59111" x2="28444" y2="59111"/>
                        <a14:foregroundMark x1="28444" y1="58222" x2="24444" y2="60000"/>
                        <a14:foregroundMark x1="24444" y1="56444" x2="23111" y2="60444"/>
                        <a14:foregroundMark x1="23111" y1="57333" x2="23111" y2="57333"/>
                        <a14:foregroundMark x1="23556" y1="57333" x2="33333" y2="51111"/>
                        <a14:foregroundMark x1="36889" y1="59111" x2="56444" y2="47556"/>
                        <a14:foregroundMark x1="49333" y1="60000" x2="60444" y2="56444"/>
                        <a14:foregroundMark x1="54667" y1="52000" x2="48889" y2="38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152" y="2141089"/>
            <a:ext cx="1803083" cy="1803083"/>
          </a:xfrm>
          <a:prstGeom prst="rect">
            <a:avLst/>
          </a:prstGeom>
        </p:spPr>
      </p:pic>
      <p:sp>
        <p:nvSpPr>
          <p:cNvPr id="24" name="Espaço Reservado para Conteúdo 2">
            <a:extLst>
              <a:ext uri="{FF2B5EF4-FFF2-40B4-BE49-F238E27FC236}">
                <a16:creationId xmlns:a16="http://schemas.microsoft.com/office/drawing/2014/main" id="{7F2250B6-8A4C-4466-8AFD-D21A6CED151B}"/>
              </a:ext>
            </a:extLst>
          </p:cNvPr>
          <p:cNvSpPr txBox="1">
            <a:spLocks/>
          </p:cNvSpPr>
          <p:nvPr/>
        </p:nvSpPr>
        <p:spPr>
          <a:xfrm>
            <a:off x="6340841" y="2586566"/>
            <a:ext cx="1368705" cy="945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pt-BR" b="1" dirty="0">
                <a:solidFill>
                  <a:schemeClr val="tx1"/>
                </a:solidFill>
              </a:rPr>
              <a:t>MySQL</a:t>
            </a: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6E828C3A-0563-4FA7-9506-97B86BA640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460" y="2515090"/>
            <a:ext cx="1139814" cy="113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603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3BCAEC-C8D2-401C-A45F-E735793A4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pt-BR" b="1" dirty="0"/>
              <a:t>Pontos de melhoria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0C84CD-7C02-495F-9F75-EBEA69930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38680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pt-BR" b="1" dirty="0">
                <a:solidFill>
                  <a:schemeClr val="tx1"/>
                </a:solidFill>
              </a:rPr>
              <a:t>Otimização </a:t>
            </a:r>
          </a:p>
          <a:p>
            <a:r>
              <a:rPr lang="pt-BR" b="1" dirty="0">
                <a:solidFill>
                  <a:schemeClr val="tx1"/>
                </a:solidFill>
              </a:rPr>
              <a:t>Fazer instanciação de andamento de estágio</a:t>
            </a:r>
          </a:p>
          <a:p>
            <a:r>
              <a:rPr lang="pt-BR" b="1" dirty="0">
                <a:solidFill>
                  <a:schemeClr val="tx1"/>
                </a:solidFill>
              </a:rPr>
              <a:t>Assinatura digital</a:t>
            </a:r>
          </a:p>
          <a:p>
            <a:pPr marL="0" indent="0">
              <a:buNone/>
            </a:pPr>
            <a:endParaRPr lang="pt-BR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b="1" dirty="0">
                <a:solidFill>
                  <a:schemeClr val="tx1"/>
                </a:solidFill>
              </a:rPr>
              <a:t>Segurança:</a:t>
            </a:r>
          </a:p>
          <a:p>
            <a:r>
              <a:rPr lang="pt-BR" b="1" dirty="0">
                <a:solidFill>
                  <a:schemeClr val="tx1"/>
                </a:solidFill>
              </a:rPr>
              <a:t>Codificação de senha no banco de dados</a:t>
            </a:r>
          </a:p>
          <a:p>
            <a:r>
              <a:rPr lang="pt-BR" b="1" dirty="0">
                <a:solidFill>
                  <a:schemeClr val="tx1"/>
                </a:solidFill>
              </a:rPr>
              <a:t>Criação de níveis de permissão no banco de dados</a:t>
            </a:r>
          </a:p>
          <a:p>
            <a:r>
              <a:rPr lang="pt-BR" b="1" dirty="0">
                <a:solidFill>
                  <a:schemeClr val="tx1"/>
                </a:solidFill>
              </a:rPr>
              <a:t>Modificar senha do perfil</a:t>
            </a:r>
          </a:p>
          <a:p>
            <a:endParaRPr lang="pt-BR" dirty="0"/>
          </a:p>
        </p:txBody>
      </p:sp>
      <p:pic>
        <p:nvPicPr>
          <p:cNvPr id="5" name="Gráfico 4" descr="Tendência ascendente">
            <a:extLst>
              <a:ext uri="{FF2B5EF4-FFF2-40B4-BE49-F238E27FC236}">
                <a16:creationId xmlns:a16="http://schemas.microsoft.com/office/drawing/2014/main" id="{60C7879A-4AD1-43E2-A499-69503CC09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71647" y="753533"/>
            <a:ext cx="1882588" cy="188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85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53D540-4AB0-4B59-BD67-926D6064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07067"/>
          </a:xfrm>
        </p:spPr>
        <p:txBody>
          <a:bodyPr/>
          <a:lstStyle/>
          <a:p>
            <a:pPr algn="ctr"/>
            <a:r>
              <a:rPr lang="pt-BR" b="1" dirty="0" err="1"/>
              <a:t>CoNclusão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DF89B6-5982-4043-AAEF-54C2DF3B8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599" y="1317813"/>
            <a:ext cx="10521671" cy="5206502"/>
          </a:xfrm>
        </p:spPr>
        <p:txBody>
          <a:bodyPr/>
          <a:lstStyle/>
          <a:p>
            <a:pPr marL="0" indent="0">
              <a:buNone/>
            </a:pPr>
            <a:r>
              <a:rPr lang="pt-BR" b="1" dirty="0">
                <a:solidFill>
                  <a:schemeClr val="tx1"/>
                </a:solidFill>
              </a:rPr>
              <a:t>Trabalho importante para evoluirmos academicamente, junto com um passo necessário durante nossos estudos que é o estágio</a:t>
            </a:r>
          </a:p>
          <a:p>
            <a:pPr marL="0" indent="0">
              <a:buNone/>
            </a:pPr>
            <a:endParaRPr lang="pt-BR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b="1" dirty="0">
                <a:solidFill>
                  <a:schemeClr val="tx1"/>
                </a:solidFill>
              </a:rPr>
              <a:t>Objetivo realizado, o sistema conta com diversas interações/funções que são: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b="1" dirty="0">
                <a:solidFill>
                  <a:schemeClr val="tx1"/>
                </a:solidFill>
              </a:rPr>
              <a:t>Ágil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b="1" dirty="0">
                <a:solidFill>
                  <a:schemeClr val="tx1"/>
                </a:solidFill>
              </a:rPr>
              <a:t>Simples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b="1" dirty="0">
                <a:solidFill>
                  <a:schemeClr val="tx1"/>
                </a:solidFill>
              </a:rPr>
              <a:t>Fácil de usar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b="1" dirty="0">
                <a:solidFill>
                  <a:schemeClr val="tx1"/>
                </a:solidFill>
              </a:rPr>
              <a:t>Intuitivo</a:t>
            </a:r>
          </a:p>
          <a:p>
            <a:pPr marL="0" indent="0">
              <a:buNone/>
            </a:pPr>
            <a:endParaRPr lang="pt-BR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pt-BR" dirty="0"/>
          </a:p>
          <a:p>
            <a:pPr>
              <a:buFont typeface="Wingdings" panose="05000000000000000000" pitchFamily="2" charset="2"/>
              <a:buChar char="ü"/>
            </a:pPr>
            <a:endParaRPr lang="pt-BR" dirty="0"/>
          </a:p>
        </p:txBody>
      </p:sp>
      <p:pic>
        <p:nvPicPr>
          <p:cNvPr id="5" name="Gráfico 4" descr="Cabeça com engrenagens">
            <a:extLst>
              <a:ext uri="{FF2B5EF4-FFF2-40B4-BE49-F238E27FC236}">
                <a16:creationId xmlns:a16="http://schemas.microsoft.com/office/drawing/2014/main" id="{5E3D85FC-62ED-446C-BCBD-2D94002F9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9400" y="150706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200680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323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Fatia</vt:lpstr>
      <vt:lpstr>Projeto Interdisciplinar</vt:lpstr>
      <vt:lpstr>Apresentação do PowerPoint</vt:lpstr>
      <vt:lpstr>Apresentação do PowerPoint</vt:lpstr>
      <vt:lpstr>Objetivo</vt:lpstr>
      <vt:lpstr>Modelagem do sistema</vt:lpstr>
      <vt:lpstr>Apresentação do sistema</vt:lpstr>
      <vt:lpstr>Ferramentas</vt:lpstr>
      <vt:lpstr>Pontos de melhoria</vt:lpstr>
      <vt:lpstr>CoNclusão</vt:lpstr>
      <vt:lpstr>Membros: Alexandre Oliveira Guilherme Antônio  Guilherme Ribeiro José Victor Yuri Pimentel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Interdisciplinar</dc:title>
  <dc:creator>ALEXANDRE OLIVEIRA</dc:creator>
  <cp:lastModifiedBy>ALEXANDRE OLIVEIRA</cp:lastModifiedBy>
  <cp:revision>7</cp:revision>
  <dcterms:created xsi:type="dcterms:W3CDTF">2024-06-24T18:43:20Z</dcterms:created>
  <dcterms:modified xsi:type="dcterms:W3CDTF">2024-06-26T03:17:41Z</dcterms:modified>
</cp:coreProperties>
</file>