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charts/chart4.xml" ContentType="application/vnd.openxmlformats-officedocument.drawingml.chart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
</Relationships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Column 3</c:v>
                </c:pt>
              </c:strCache>
            </c:strRef>
          </c:tx>
          <c:spPr>
            <a:solidFill>
              <a:srgbClr val="aea79f"/>
            </a:solidFill>
            <a:ln>
              <a:noFill/>
            </a:ln>
          </c:spPr>
          <c:cat>
            <c:strRef>
              <c:f>categories</c:f>
              <c:strCach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0"/>
                <c:pt idx="0">
                  <c:v>929</c:v>
                </c:pt>
                <c:pt idx="1">
                  <c:v>852</c:v>
                </c:pt>
                <c:pt idx="2">
                  <c:v>580</c:v>
                </c:pt>
                <c:pt idx="3">
                  <c:v>559</c:v>
                </c:pt>
                <c:pt idx="4">
                  <c:v>531</c:v>
                </c:pt>
                <c:pt idx="5">
                  <c:v>427</c:v>
                </c:pt>
                <c:pt idx="6">
                  <c:v>372</c:v>
                </c:pt>
                <c:pt idx="7">
                  <c:v>368</c:v>
                </c:pt>
                <c:pt idx="8">
                  <c:v>348</c:v>
                </c:pt>
                <c:pt idx="9">
                  <c:v>338</c:v>
                </c:pt>
                <c:pt idx="10">
                  <c:v>326</c:v>
                </c:pt>
                <c:pt idx="11">
                  <c:v>325</c:v>
                </c:pt>
                <c:pt idx="12">
                  <c:v>279</c:v>
                </c:pt>
                <c:pt idx="13">
                  <c:v>245</c:v>
                </c:pt>
                <c:pt idx="14">
                  <c:v>243</c:v>
                </c:pt>
                <c:pt idx="15">
                  <c:v>239</c:v>
                </c:pt>
                <c:pt idx="16">
                  <c:v>202</c:v>
                </c:pt>
                <c:pt idx="17">
                  <c:v>201</c:v>
                </c:pt>
                <c:pt idx="18">
                  <c:v>196</c:v>
                </c:pt>
                <c:pt idx="19">
                  <c:v>190</c:v>
                </c:pt>
              </c:numCache>
            </c:numRef>
          </c:val>
        </c:ser>
        <c:gapWidth val="100"/>
        <c:axId val="79603575"/>
        <c:axId val="69784134"/>
      </c:barChart>
      <c:catAx>
        <c:axId val="79603575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69784134"/>
        <c:crossesAt val="0"/>
        <c:auto val="1"/>
        <c:lblAlgn val="ctr"/>
        <c:lblOffset val="100"/>
      </c:catAx>
      <c:valAx>
        <c:axId val="69784134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79603575"/>
        <c:crossesAt val="0"/>
      </c:valAx>
      <c:spPr>
        <a:noFill/>
        <a:ln>
          <a:solidFill>
            <a:srgbClr val="b3b3b3"/>
          </a:solidFill>
        </a:ln>
      </c:spPr>
    </c:plotArea>
    <c:plotVisOnly val="1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2EC02519-3B80-4847-AEB0-AEDFEC283B05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3356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Orvosi szövegértelmező rendszer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3749040"/>
            <a:ext cx="9071640" cy="240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Aszalos Zoltán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SPARQL példa</a:t>
            </a:r>
            <a:endParaRPr/>
          </a:p>
        </p:txBody>
      </p:sp>
      <p:sp>
        <p:nvSpPr>
          <p:cNvPr id="61" name="TextShape 2"/>
          <p:cNvSpPr txBox="1"/>
          <p:nvPr/>
        </p:nvSpPr>
        <p:spPr>
          <a:xfrm>
            <a:off x="504000" y="1769040"/>
            <a:ext cx="9071640" cy="57290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PREFIX dbo: &lt;http://dbpedia.org/ontology/&gt;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PREFIX terms: &lt;http://purl.org/dc/terms/&gt;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SELECT DISTINCT *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WHERE {" +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</a:t>
            </a:r>
            <a:r>
              <a:rPr lang="en-US" sz="3200">
                <a:latin typeface="Arial"/>
              </a:rPr>
              <a:t>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    </a:t>
            </a:r>
            <a:r>
              <a:rPr lang="en-US" sz="3200">
                <a:latin typeface="Arial"/>
              </a:rPr>
              <a:t>?s skos:broader &lt;http://dbpedia.org/resource/Category:Symptoms_and_signs&gt;  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    </a:t>
            </a:r>
            <a:r>
              <a:rPr lang="en-US" sz="3200">
                <a:latin typeface="Arial"/>
              </a:rPr>
              <a:t>?s2 terms:subject ?s 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    </a:t>
            </a:r>
            <a:r>
              <a:rPr lang="en-US" sz="3200">
                <a:latin typeface="Arial"/>
              </a:rPr>
              <a:t>?s2 rdfs:label ?label 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    </a:t>
            </a:r>
            <a:r>
              <a:rPr lang="en-US" sz="3200">
                <a:latin typeface="Arial"/>
              </a:rPr>
              <a:t>?s2 rdfs:comment ?comment 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    </a:t>
            </a:r>
            <a:r>
              <a:rPr lang="en-US" sz="3200">
                <a:latin typeface="Arial"/>
              </a:rPr>
              <a:t>FILTER (regex(?label, 'KEYWORD', 'I'))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    </a:t>
            </a:r>
            <a:r>
              <a:rPr lang="en-US" sz="3200">
                <a:latin typeface="Arial"/>
              </a:rPr>
              <a:t>FILTER (lang(?label) = 'en')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    </a:t>
            </a:r>
            <a:r>
              <a:rPr lang="en-US" sz="3200">
                <a:latin typeface="Arial"/>
              </a:rPr>
              <a:t>FILTER (lang(?comment) = 'en')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</a:t>
            </a:r>
            <a:r>
              <a:rPr lang="en-US" sz="3200">
                <a:latin typeface="Arial"/>
              </a:rPr>
              <a:t>}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...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 rendszer áttekintése</a:t>
            </a:r>
            <a:endParaRPr/>
          </a:p>
        </p:txBody>
      </p:sp>
      <p:pic>
        <p:nvPicPr>
          <p:cNvPr id="6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96240" y="1768680"/>
            <a:ext cx="688644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 rendszer architektúrája</a:t>
            </a:r>
            <a:endParaRPr/>
          </a:p>
        </p:txBody>
      </p:sp>
      <p:sp>
        <p:nvSpPr>
          <p:cNvPr id="6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Adatfeldolgozó komponens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Szerver komponens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Hadoop HDFS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MongoDB adatbázis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Kliens komponens</a:t>
            </a:r>
            <a:endParaRPr/>
          </a:p>
        </p:txBody>
      </p:sp>
      <p:pic>
        <p:nvPicPr>
          <p:cNvPr id="6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40200" y="4975920"/>
            <a:ext cx="9235440" cy="246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 rendszer szekvenciadiagramja</a:t>
            </a:r>
            <a:endParaRPr/>
          </a:p>
        </p:txBody>
      </p:sp>
      <p:pic>
        <p:nvPicPr>
          <p:cNvPr id="6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828800"/>
            <a:ext cx="10079640" cy="566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Adatfeldolgozó komponens funkciói</a:t>
            </a:r>
            <a:endParaRPr/>
          </a:p>
        </p:txBody>
      </p:sp>
      <p:sp>
        <p:nvSpPr>
          <p:cNvPr id="7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XML dokumentumok beolvasása, kitömörítése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adatok elemzése: gyógyszer, gyártó, alapanyagok, útmutatók, figyelmeztetések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adatok beszúrása az adatbázisba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MetaMap eszköz futtatása és eredmények elemzése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adatbázis frissítése a találatokkal 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Szerver komponens funkciói</a:t>
            </a:r>
            <a:endParaRPr/>
          </a:p>
        </p:txBody>
      </p:sp>
      <p:sp>
        <p:nvSpPr>
          <p:cNvPr id="7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Elérhetővé teszi az alkalmazást az Interneten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REST végpontok fenntartása: user, main, search entry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adatfeldolgozó komponens aktiválása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Pig lekérdezések futtatása 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Kliens (frontend) komponens </a:t>
            </a:r>
            <a:endParaRPr/>
          </a:p>
        </p:txBody>
      </p:sp>
      <p:sp>
        <p:nvSpPr>
          <p:cNvPr id="74" name="TextShape 2"/>
          <p:cNvSpPr txBox="1"/>
          <p:nvPr/>
        </p:nvSpPr>
        <p:spPr>
          <a:xfrm>
            <a:off x="504000" y="1769040"/>
            <a:ext cx="9071640" cy="5454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Böngészőben futó alkalmazást valósítja meg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SPA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Moduláris architektúrát követ: admin, common, main, users, widgets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Funkciói: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 felhasználó regisztrálása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 keresések biztosítása: gyógyszer, gyártó, alapanyag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 gyógyszerkölcsönhatások kimutatása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 előzmények megjelenítése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Main modul road map diagramja</a:t>
            </a:r>
            <a:endParaRPr/>
          </a:p>
        </p:txBody>
      </p:sp>
      <p:pic>
        <p:nvPicPr>
          <p:cNvPr id="7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5840" y="1585800"/>
            <a:ext cx="8167680" cy="554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Adatfeldolgozás aktiválása</a:t>
            </a:r>
            <a:endParaRPr/>
          </a:p>
        </p:txBody>
      </p:sp>
      <p:pic>
        <p:nvPicPr>
          <p:cNvPr id="7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3640" y="2720880"/>
            <a:ext cx="9071640" cy="248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Gyógyszer keresése</a:t>
            </a:r>
            <a:endParaRPr/>
          </a:p>
        </p:txBody>
      </p:sp>
      <p:pic>
        <p:nvPicPr>
          <p:cNvPr id="8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42280" y="2145600"/>
            <a:ext cx="7794720" cy="363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Célkitűzések 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Gyógyszerek közötti kölcsönhatások kimutatása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Nagy mennyiségű gyógyszer adathalmaz feldolgozása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Orvosi kifejezések meghatározása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Különböző szerepű rendszerek integrálása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Webalkalmazás megvalósítása 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Gyógyszerkölcsönhatások megjelenítése</a:t>
            </a:r>
            <a:endParaRPr/>
          </a:p>
        </p:txBody>
      </p:sp>
      <p:pic>
        <p:nvPicPr>
          <p:cNvPr id="8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3640" y="1968480"/>
            <a:ext cx="9071640" cy="398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9071640" cy="978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Eredmények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504000" y="1188720"/>
            <a:ext cx="9071640" cy="30175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Találatok mínősítése: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 true positive (TP)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 true negative (TN)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 false positive (FP)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 false negative (FN)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graphicFrame>
        <p:nvGraphicFramePr>
          <p:cNvPr id="85" name="Table 3"/>
          <p:cNvGraphicFramePr/>
          <p:nvPr/>
        </p:nvGraphicFramePr>
        <p:xfrm>
          <a:off x="1735200" y="4141800"/>
          <a:ext cx="6119640" cy="1561320"/>
        </p:xfrm>
        <a:graphic>
          <a:graphicData uri="http://schemas.openxmlformats.org/drawingml/2006/table">
            <a:tbl>
              <a:tblPr/>
              <a:tblGrid>
                <a:gridCol w="2039760"/>
                <a:gridCol w="2040120"/>
                <a:gridCol w="2040120"/>
              </a:tblGrid>
              <a:tr h="349920">
                <a:tc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Helyes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Helytelen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Kiválasztott gyógyszerek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TP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FP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Kihagyott gyógyszerek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FN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TN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6" name="TextShape 4"/>
          <p:cNvSpPr txBox="1"/>
          <p:nvPr/>
        </p:nvSpPr>
        <p:spPr>
          <a:xfrm>
            <a:off x="457200" y="5952960"/>
            <a:ext cx="9319320" cy="14536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Példa: „Aspirin has adverse effects if administered in combination with Arava but it is safe to take it with multivitamins.”</a:t>
            </a:r>
            <a:r>
              <a:rPr lang="en-US" sz="3200">
                <a:latin typeface="Arial"/>
              </a:rPr>
              <a:t> 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Eredmények: kölcsönhatások felismerése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Adatforrás: 10 gyógyszer számos kölcsönhatás- sal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graphicFrame>
        <p:nvGraphicFramePr>
          <p:cNvPr id="89" name="Table 3"/>
          <p:cNvGraphicFramePr/>
          <p:nvPr/>
        </p:nvGraphicFramePr>
        <p:xfrm>
          <a:off x="1487160" y="3000960"/>
          <a:ext cx="6951960" cy="2423160"/>
        </p:xfrm>
        <a:graphic>
          <a:graphicData uri="http://schemas.openxmlformats.org/drawingml/2006/table">
            <a:tbl>
              <a:tblPr/>
              <a:tblGrid>
                <a:gridCol w="2316600"/>
                <a:gridCol w="2317320"/>
                <a:gridCol w="2384640"/>
              </a:tblGrid>
              <a:tr h="349920"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Típus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Képlet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Érték</a:t>
                      </a:r>
                      <a:endParaRPr/>
                    </a:p>
                  </a:txBody>
                  <a:tcPr/>
                </a:tc>
              </a:tr>
              <a:tr h="605880"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Teljes pontosság</a:t>
                      </a:r>
                      <a:endParaRPr/>
                    </a:p>
                    <a:p>
                      <a:pPr algn="ctr"/>
                      <a:r>
                        <a:rPr lang="hu-HU">
                          <a:latin typeface="Arial"/>
                        </a:rPr>
                        <a:t>(accurracy) 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81%</a:t>
                      </a:r>
                      <a:endParaRPr/>
                    </a:p>
                  </a:txBody>
                  <a:tcPr/>
                </a:tc>
              </a:tr>
              <a:tr h="860760"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Szelektív precizitás</a:t>
                      </a:r>
                      <a:endParaRPr/>
                    </a:p>
                    <a:p>
                      <a:pPr algn="ctr"/>
                      <a:r>
                        <a:rPr lang="hu-HU">
                          <a:latin typeface="Arial"/>
                        </a:rPr>
                        <a:t>(precision)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82%</a:t>
                      </a:r>
                      <a:endParaRPr/>
                    </a:p>
                  </a:txBody>
                  <a:tcPr/>
                </a:tc>
              </a:tr>
              <a:tr h="606600"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Helyesség </a:t>
                      </a:r>
                      <a:endParaRPr/>
                    </a:p>
                    <a:p>
                      <a:pPr algn="ctr"/>
                      <a:r>
                        <a:rPr lang="hu-HU">
                          <a:latin typeface="Arial"/>
                        </a:rPr>
                        <a:t>(recall)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96%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Eredmények: betegségek és tünetek felismerése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504000" y="1769040"/>
            <a:ext cx="9071640" cy="1614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Adatforrás: 10 gyógyszer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Választott mérték: </a:t>
            </a:r>
            <a:endParaRPr/>
          </a:p>
        </p:txBody>
      </p:sp>
      <p:graphicFrame>
        <p:nvGraphicFramePr>
          <p:cNvPr id="92" name="Table 3"/>
          <p:cNvGraphicFramePr/>
          <p:nvPr/>
        </p:nvGraphicFramePr>
        <p:xfrm>
          <a:off x="1805760" y="3322440"/>
          <a:ext cx="6120000" cy="1081800"/>
        </p:xfrm>
        <a:graphic>
          <a:graphicData uri="http://schemas.openxmlformats.org/drawingml/2006/table">
            <a:tbl>
              <a:tblPr/>
              <a:tblGrid>
                <a:gridCol w="3059280"/>
                <a:gridCol w="3060720"/>
              </a:tblGrid>
              <a:tr h="-66960"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Típus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Precizitás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MedlinePlus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82%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DBPedia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56%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Eredmények: betegségek és tünetek előfordulása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504000" y="1769040"/>
            <a:ext cx="9071640" cy="882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Adatforrás: a DailyMed portál 2016. januárjában kiadott gyógyszer adathalmaza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pic>
        <p:nvPicPr>
          <p:cNvPr id="9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77440" y="2651760"/>
            <a:ext cx="5577840" cy="466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Eredmények: betegségek és tünetek előfordulása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457200" y="5669280"/>
            <a:ext cx="9071640" cy="15814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Leggyakrabban előfordulő kifejezések: ophtalmia, rash, ill, vomiting, nausea, swelling, asthma, stb.    </a:t>
            </a:r>
            <a:endParaRPr/>
          </a:p>
        </p:txBody>
      </p:sp>
      <p:graphicFrame>
        <p:nvGraphicFramePr>
          <p:cNvPr id="98" name=""/>
          <p:cNvGraphicFramePr/>
          <p:nvPr/>
        </p:nvGraphicFramePr>
        <p:xfrm>
          <a:off x="1559520" y="2012040"/>
          <a:ext cx="6121800" cy="34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Eredmények: kliens komponens  tesztelése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504000" y="1769040"/>
            <a:ext cx="9071640" cy="21628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Felhasznált mérték: kódbázis lefedettségének a vizsgálata egység tesztek által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Kritériumok: utasítások, elágazások, függvé-nyek, sorok </a:t>
            </a:r>
            <a:endParaRPr/>
          </a:p>
        </p:txBody>
      </p:sp>
      <p:graphicFrame>
        <p:nvGraphicFramePr>
          <p:cNvPr id="101" name="Table 3"/>
          <p:cNvGraphicFramePr/>
          <p:nvPr/>
        </p:nvGraphicFramePr>
        <p:xfrm>
          <a:off x="1856880" y="4146120"/>
          <a:ext cx="6120000" cy="1442520"/>
        </p:xfrm>
        <a:graphic>
          <a:graphicData uri="http://schemas.openxmlformats.org/drawingml/2006/table">
            <a:tbl>
              <a:tblPr/>
              <a:tblGrid>
                <a:gridCol w="2039760"/>
                <a:gridCol w="2040120"/>
                <a:gridCol w="2040120"/>
              </a:tblGrid>
              <a:tr h="343440"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Kifejezések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84.29%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118/140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Elágazások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70.59%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24/34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Függvények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72.73%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32/44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Sorok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84.29%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118/140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Következtetések és tervek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504000" y="1769040"/>
            <a:ext cx="9280080" cy="5363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Technológiák sikeres integrálása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MetaMap eszköz alkalmazása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Nyílt forrású eszközök használata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Javascript nyelv széleskörű támogatása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MetaMap találatok szűrése, feketelista bevonása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Orvosi kifejezések keresésének optimalizálása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Tesztesetek definiálása a teljes kódbázisra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Offline mód támogatása</a:t>
            </a: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Bevezetés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5454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Gyógyszerkölcsönhatások szerepe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Adatforrás: a DailyMed portál által publikált XML dokumentumok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&lt;document&gt;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latin typeface="Arial"/>
              </a:rPr>
              <a:t>&lt;manufacturedProduct&gt;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&lt;code code="50066-374" codeSystem="2.16.840.1.113883.6.69"/&gt;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latin typeface="Arial"/>
              </a:rPr>
              <a:t>          </a:t>
            </a:r>
            <a:r>
              <a:rPr lang="en-US" sz="1200">
                <a:latin typeface="Arial"/>
              </a:rPr>
              <a:t>&lt;name&gt;Dragon&lt;suffix&gt;Tabs&lt;/suffix&gt;&lt;/name&gt; 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...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&lt;ingredientSubstance&gt;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latin typeface="Arial"/>
              </a:rPr>
              <a:t>&lt;code code="WK2XYI10QM" codeSystem="2.16.840.1.113883.4.9"/&gt;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          </a:t>
            </a:r>
            <a:r>
              <a:rPr lang="en-US" sz="1200">
                <a:latin typeface="Arial"/>
              </a:rPr>
              <a:t>&lt;name&gt;IBUPROFEN&lt;/name&gt;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&lt;/ingredientSubstance&gt;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…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latin typeface="Arial"/>
              </a:rPr>
              <a:t>&lt;component&gt;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&lt;section ID="ID_71cd2e00-0c94-4b47-8f16-96ef2f99fb53"&gt;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latin typeface="Arial"/>
              </a:rPr>
              <a:t>&lt;id root="71cd2e00-0c94-4b47-8f16-96ef2f99fb53"/&gt;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&lt;code code="34071-1" codeSystem="2.16.840.1.113883.6.1" displayName="WARNINGS SECTION"/&gt;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               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&lt;title&gt;Warnings&lt;/title&gt;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               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&lt;text&gt;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latin typeface="Arial"/>
              </a:rPr>
              <a:t>                  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&lt;paragraph&gt;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                     </a:t>
            </a:r>
            <a:r>
              <a:rPr lang="en-US" sz="1200">
                <a:latin typeface="Arial"/>
              </a:rPr>
              <a:t>&lt;content styleCode="bold"&gt;Allergy alert&lt;/content&gt;: </a:t>
            </a:r>
            <a:r>
              <a:rPr b="1" lang="en-US" sz="1200">
                <a:latin typeface="Arial"/>
              </a:rPr>
              <a:t>Ibuprofen</a:t>
            </a:r>
            <a:r>
              <a:rPr lang="en-US" sz="1200">
                <a:latin typeface="Arial"/>
              </a:rPr>
              <a:t> may cause a severe allergic reaction, especially in people allergic to </a:t>
            </a:r>
            <a:r>
              <a:rPr b="1" lang="en-US" sz="1200">
                <a:latin typeface="Arial"/>
              </a:rPr>
              <a:t>aspirin</a:t>
            </a:r>
            <a:r>
              <a:rPr lang="en-US" sz="1200">
                <a:latin typeface="Arial"/>
              </a:rPr>
              <a:t>.  Symptoms  may include:   ■ hives ■ facial swelling  ■ asthma (wheezing) ■ shock&lt;content styleCode="bold"/&gt;■ skin reddening  &lt;br/&gt;■ rash  ■ blisters&lt;br/&gt;If an allergic reaction occurs, stop use and seek medical help right away.&lt;br/&gt;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...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Eszközök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UMLS (Unified Medical Language System)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Az UMLS komponensei: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 Metathesaurus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 Semantic Network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 SPECIALIST Lexicon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MetaMap: eszköz UMLS kifejezések felismerésére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Hadoop Pig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SPARQL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MetaMap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56376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Futtatás: terminálból vagy Java API által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Példa: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echo “Ibuprofen may cause a severe allergic reaction, especially in people allergic to aspirin.” | ./metamap14 -J sosy,dsyn,orch,phsu,inpo --XMLf &gt; out.xml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graphicFrame>
        <p:nvGraphicFramePr>
          <p:cNvPr id="49" name="Table 3"/>
          <p:cNvGraphicFramePr/>
          <p:nvPr/>
        </p:nvGraphicFramePr>
        <p:xfrm>
          <a:off x="1942920" y="4066560"/>
          <a:ext cx="6120000" cy="1803240"/>
        </p:xfrm>
        <a:graphic>
          <a:graphicData uri="http://schemas.openxmlformats.org/drawingml/2006/table">
            <a:tbl>
              <a:tblPr/>
              <a:tblGrid>
                <a:gridCol w="3059280"/>
                <a:gridCol w="3060720"/>
              </a:tblGrid>
              <a:tr h="343440">
                <a:tc>
                  <a:txBody>
                    <a:bodyPr lIns="90000" rIns="90000" tIns="46800" bIns="46800"/>
                    <a:p>
                      <a:r>
                        <a:rPr lang="hu-HU">
                          <a:latin typeface="Arial"/>
                        </a:rPr>
                        <a:t>sosy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hu-HU">
                          <a:latin typeface="Arial"/>
                        </a:rPr>
                        <a:t>Sign or Symptom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hu-HU">
                          <a:latin typeface="Arial"/>
                        </a:rPr>
                        <a:t>dsyn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hu-HU">
                          <a:latin typeface="Arial"/>
                        </a:rPr>
                        <a:t>Disease or Syndrome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hu-HU">
                          <a:latin typeface="Arial"/>
                        </a:rPr>
                        <a:t>orch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hu-HU">
                          <a:latin typeface="Arial"/>
                        </a:rPr>
                        <a:t>Organic Chemical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hu-HU">
                          <a:latin typeface="Arial"/>
                        </a:rPr>
                        <a:t>phsu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hu-HU">
                          <a:latin typeface="Arial"/>
                        </a:rPr>
                        <a:t>Pharmacologic Substance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hu-HU">
                          <a:latin typeface="Arial"/>
                        </a:rPr>
                        <a:t>inpo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hu-HU">
                          <a:latin typeface="Arial"/>
                        </a:rPr>
                        <a:t>Injury or Poisoning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MetaMap eredménye</a:t>
            </a:r>
            <a:endParaRPr/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050">
                <a:latin typeface="Arial"/>
              </a:rPr>
              <a:t>…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050">
                <a:latin typeface="Arial"/>
              </a:rPr>
              <a:t>&lt;Mappings Count="1"&gt;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050">
                <a:latin typeface="Arial"/>
              </a:rPr>
              <a:t>&lt;Mapping&gt;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050">
                <a:latin typeface="Arial"/>
              </a:rPr>
              <a:t>      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&lt;MappingScore&gt;-623&lt;/MappingScore&gt;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050">
                <a:latin typeface="Arial"/>
              </a:rPr>
              <a:t>       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&lt;MappingCandidates Total="1"&gt;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050">
                <a:latin typeface="Arial"/>
              </a:rPr>
              <a:t>        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&lt;Candidate&gt;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050">
                <a:latin typeface="Arial"/>
              </a:rPr>
              <a:t>         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&lt;CandidateScore&gt;-623&lt;/CandidateScore&gt;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050">
                <a:latin typeface="Arial"/>
              </a:rPr>
              <a:t>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 </a:t>
            </a:r>
            <a:r>
              <a:rPr lang="en-US" sz="1050">
                <a:latin typeface="Arial"/>
              </a:rPr>
              <a:t>&lt;CandidateCUI&gt;C0004057&lt;/CandidateCUI&gt;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050">
                <a:latin typeface="Arial"/>
              </a:rPr>
              <a:t>           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 </a:t>
            </a:r>
            <a:r>
              <a:rPr lang="en-US" sz="1050">
                <a:latin typeface="Arial"/>
              </a:rPr>
              <a:t>&lt;CandidateMatched&gt;Aspirin&lt;/CandidateMatched&gt;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050">
                <a:latin typeface="Arial"/>
              </a:rPr>
              <a:t>           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 </a:t>
            </a:r>
            <a:r>
              <a:rPr lang="en-US" sz="1050">
                <a:latin typeface="Arial"/>
              </a:rPr>
              <a:t>&lt;CandidatePreferred&gt;Aspirin&lt;/CandidatePreferred&gt;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050">
                <a:latin typeface="Arial"/>
              </a:rPr>
              <a:t>           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 </a:t>
            </a:r>
            <a:r>
              <a:rPr lang="en-US" sz="1050">
                <a:latin typeface="Arial"/>
              </a:rPr>
              <a:t>&lt;MatchedWords Count="1"&gt;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050">
                <a:latin typeface="Arial"/>
              </a:rPr>
              <a:t>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&lt;MatchedWord&gt;aspirin&lt;/MatchedWord&gt;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050">
                <a:latin typeface="Arial"/>
              </a:rPr>
              <a:t>           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 </a:t>
            </a:r>
            <a:r>
              <a:rPr lang="en-US" sz="1050">
                <a:latin typeface="Arial"/>
              </a:rPr>
              <a:t>&lt;/MatchedWords&gt;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050">
                <a:latin typeface="Arial"/>
              </a:rPr>
              <a:t>           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 </a:t>
            </a:r>
            <a:r>
              <a:rPr lang="en-US" sz="1050">
                <a:latin typeface="Arial"/>
              </a:rPr>
              <a:t>&lt;SemTypes Count="2"&gt;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050">
                <a:latin typeface="Arial"/>
              </a:rPr>
              <a:t>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&lt;SemType&gt;orch&lt;/SemType&gt;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050">
                <a:latin typeface="Arial"/>
              </a:rPr>
              <a:t>           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&lt;SemType&gt;phsu&lt;/SemType&gt;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050">
                <a:latin typeface="Arial"/>
              </a:rPr>
              <a:t>... 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Hadoop</a:t>
            </a:r>
            <a:endParaRPr/>
          </a:p>
        </p:txBody>
      </p:sp>
      <p:sp>
        <p:nvSpPr>
          <p:cNvPr id="53" name="TextShape 2"/>
          <p:cNvSpPr txBox="1"/>
          <p:nvPr/>
        </p:nvSpPr>
        <p:spPr>
          <a:xfrm>
            <a:off x="504000" y="1769040"/>
            <a:ext cx="9071640" cy="57290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Keretrendszer nagy mennyiségű adat (big data) kezelésére és feldolgozására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Komponensei: Common, HDFS, YARN, MapReduce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Pig: eszköz MapReduce feladatok (job) definiál- ására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Pig Latin: szkriptnyelv, adatforrása a HDFS, adatfolyamokat határoz meg 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Pig szkript példa</a:t>
            </a:r>
            <a:endParaRPr/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9071640" cy="55461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drugs = LOAD 'mongodb://localhost:27017/drugsdb.drugs'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         </a:t>
            </a:r>
            <a:r>
              <a:rPr lang="en-US" sz="3200">
                <a:latin typeface="Arial"/>
              </a:rPr>
              <a:t>USING com.mongodb.hadoop.pig.MongoLoader('name: chararray, producerId: chararray, producerName: chararray, ingredients'); 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drugs2 = FOREACH drugs GENERATE name, producerId, producerName, js.createSubstancesBag(ingredients) AS ingredients:{t:(id, name, code)};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producersGrouped = GROUP drugs2 BY producerId;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producersDrugs = FOREACH producersGrouped GENERATE       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</a:t>
            </a:r>
            <a:r>
              <a:rPr lang="en-US" sz="3200">
                <a:latin typeface="Arial"/>
              </a:rPr>
              <a:t>MIN(drugs2.producerId) AS producerId,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</a:t>
            </a:r>
            <a:r>
              <a:rPr lang="en-US" sz="3200">
                <a:latin typeface="Arial"/>
              </a:rPr>
              <a:t>MIN(drugs2.producerName) AS producerName,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</a:t>
            </a:r>
            <a:r>
              <a:rPr lang="en-US" sz="3200">
                <a:latin typeface="Arial"/>
              </a:rPr>
              <a:t>drugs2.(name, ingredients) AS drugs:{t:(name, ingredients)};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STORE producersDrugs INTO 'mongodb://localhost:27017/drugsdb.producers' USING com.mongodb.hadoop.pig.MongoStorage(); 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SPARQL</a:t>
            </a:r>
            <a:endParaRPr/>
          </a:p>
        </p:txBody>
      </p:sp>
      <p:pic>
        <p:nvPicPr>
          <p:cNvPr id="5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3840480"/>
            <a:ext cx="9071640" cy="2780280"/>
          </a:xfrm>
          <a:prstGeom prst="rect">
            <a:avLst/>
          </a:prstGeom>
          <a:ln>
            <a:noFill/>
          </a:ln>
        </p:spPr>
      </p:pic>
      <p:sp>
        <p:nvSpPr>
          <p:cNvPr id="58" name="TextShape 2"/>
          <p:cNvSpPr txBox="1"/>
          <p:nvPr/>
        </p:nvSpPr>
        <p:spPr>
          <a:xfrm>
            <a:off x="457200" y="1563480"/>
            <a:ext cx="8961120" cy="207504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SPARQL Protocol and RDF Query Language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Része a szemantikus webnek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SPARQL csomópont </a:t>
            </a:r>
            <a:r>
              <a:rPr lang="en-US" sz="3200">
                <a:latin typeface="Arial"/>
              </a:rPr>
              <a:t>http://dbpedia.org/snorql/</a:t>
            </a:r>
            <a:endParaRPr/>
          </a:p>
          <a:p>
            <a:endParaRPr/>
          </a:p>
        </p:txBody>
      </p:sp>
      <p:sp>
        <p:nvSpPr>
          <p:cNvPr id="59" name="TextShape 3"/>
          <p:cNvSpPr txBox="1"/>
          <p:nvPr/>
        </p:nvSpPr>
        <p:spPr>
          <a:xfrm>
            <a:off x="1371600" y="1920240"/>
            <a:ext cx="180720" cy="346320"/>
          </a:xfrm>
          <a:prstGeom prst="rect">
            <a:avLst/>
          </a:prstGeom>
        </p:spPr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