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63" r:id="rId4"/>
    <p:sldId id="258" r:id="rId5"/>
    <p:sldId id="264" r:id="rId6"/>
    <p:sldId id="259" r:id="rId7"/>
    <p:sldId id="265" r:id="rId8"/>
    <p:sldId id="260" r:id="rId9"/>
    <p:sldId id="261" r:id="rId10"/>
    <p:sldId id="262" r:id="rId1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052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305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440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5518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346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9905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2757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8010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657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908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4411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64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86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181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561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455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334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2760880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5" r:id="rId12"/>
    <p:sldLayoutId id="2147483710" r:id="rId13"/>
    <p:sldLayoutId id="2147483711" r:id="rId14"/>
    <p:sldLayoutId id="2147483712" r:id="rId15"/>
    <p:sldLayoutId id="2147483713" r:id="rId16"/>
    <p:sldLayoutId id="2147483714"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6D4FFCE-5D0A-4A6D-98E7-DE2DFF40A1B3}"/>
              </a:ext>
            </a:extLst>
          </p:cNvPr>
          <p:cNvSpPr>
            <a:spLocks noGrp="1"/>
          </p:cNvSpPr>
          <p:nvPr>
            <p:ph type="ctrTitle"/>
          </p:nvPr>
        </p:nvSpPr>
        <p:spPr>
          <a:xfrm>
            <a:off x="1158948" y="1233378"/>
            <a:ext cx="5441285" cy="2364964"/>
          </a:xfrm>
        </p:spPr>
        <p:txBody>
          <a:bodyPr>
            <a:normAutofit/>
          </a:bodyPr>
          <a:lstStyle/>
          <a:p>
            <a:r>
              <a:rPr lang="hu-HU" sz="4400" dirty="0"/>
              <a:t>Gyakorlati alkalmazások</a:t>
            </a:r>
            <a:br>
              <a:rPr lang="hu-HU" sz="3000" dirty="0"/>
            </a:br>
            <a:endParaRPr lang="hu-HU" sz="3000" dirty="0"/>
          </a:p>
        </p:txBody>
      </p:sp>
      <p:sp>
        <p:nvSpPr>
          <p:cNvPr id="3" name="Alcím 2">
            <a:extLst>
              <a:ext uri="{FF2B5EF4-FFF2-40B4-BE49-F238E27FC236}">
                <a16:creationId xmlns:a16="http://schemas.microsoft.com/office/drawing/2014/main" id="{1B6DDE30-5D9B-26CB-5B9B-7DFB966678F0}"/>
              </a:ext>
            </a:extLst>
          </p:cNvPr>
          <p:cNvSpPr>
            <a:spLocks noGrp="1"/>
          </p:cNvSpPr>
          <p:nvPr>
            <p:ph type="subTitle" idx="1"/>
          </p:nvPr>
        </p:nvSpPr>
        <p:spPr>
          <a:xfrm>
            <a:off x="1158948" y="3598339"/>
            <a:ext cx="5441286" cy="1675335"/>
          </a:xfrm>
        </p:spPr>
        <p:txBody>
          <a:bodyPr>
            <a:normAutofit/>
          </a:bodyPr>
          <a:lstStyle/>
          <a:p>
            <a:r>
              <a:rPr lang="hu-HU" dirty="0">
                <a:solidFill>
                  <a:srgbClr val="4FB748"/>
                </a:solidFill>
              </a:rPr>
              <a:t>Készítette: Nagy Zoltán</a:t>
            </a:r>
          </a:p>
        </p:txBody>
      </p:sp>
      <p:pic>
        <p:nvPicPr>
          <p:cNvPr id="9" name="Picture 8">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a:extLst>
              <a:ext uri="{FF2B5EF4-FFF2-40B4-BE49-F238E27FC236}">
                <a16:creationId xmlns:a16="http://schemas.microsoft.com/office/drawing/2014/main" id="{551414E5-117B-F136-7CF5-91A98DF3CC97}"/>
              </a:ext>
            </a:extLst>
          </p:cNvPr>
          <p:cNvPicPr>
            <a:picLocks noChangeAspect="1"/>
          </p:cNvPicPr>
          <p:nvPr/>
        </p:nvPicPr>
        <p:blipFill rotWithShape="1">
          <a:blip r:embed="rId4"/>
          <a:srcRect l="52436" r="6067"/>
          <a:stretch/>
        </p:blipFill>
        <p:spPr>
          <a:xfrm>
            <a:off x="7620351" y="10"/>
            <a:ext cx="4571649" cy="6857990"/>
          </a:xfrm>
          <a:prstGeom prst="rect">
            <a:avLst/>
          </a:prstGeom>
        </p:spPr>
      </p:pic>
    </p:spTree>
    <p:extLst>
      <p:ext uri="{BB962C8B-B14F-4D97-AF65-F5344CB8AC3E}">
        <p14:creationId xmlns:p14="http://schemas.microsoft.com/office/powerpoint/2010/main" val="1380945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EB3B7F-6DB2-142C-1753-05C746408969}"/>
              </a:ext>
            </a:extLst>
          </p:cNvPr>
          <p:cNvSpPr>
            <a:spLocks noGrp="1"/>
          </p:cNvSpPr>
          <p:nvPr>
            <p:ph type="ctrTitle"/>
          </p:nvPr>
        </p:nvSpPr>
        <p:spPr/>
        <p:txBody>
          <a:bodyPr/>
          <a:lstStyle/>
          <a:p>
            <a:r>
              <a:rPr lang="hu-HU" dirty="0"/>
              <a:t>Köszönöm a figyelmet!</a:t>
            </a:r>
          </a:p>
        </p:txBody>
      </p:sp>
    </p:spTree>
    <p:extLst>
      <p:ext uri="{BB962C8B-B14F-4D97-AF65-F5344CB8AC3E}">
        <p14:creationId xmlns:p14="http://schemas.microsoft.com/office/powerpoint/2010/main" val="1552572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A793C9-C995-0C19-B03C-900914EC94DE}"/>
              </a:ext>
            </a:extLst>
          </p:cNvPr>
          <p:cNvSpPr>
            <a:spLocks noGrp="1"/>
          </p:cNvSpPr>
          <p:nvPr>
            <p:ph type="title"/>
          </p:nvPr>
        </p:nvSpPr>
        <p:spPr/>
        <p:txBody>
          <a:bodyPr/>
          <a:lstStyle/>
          <a:p>
            <a:r>
              <a:rPr lang="hu-HU" sz="4000" b="1" i="1" dirty="0">
                <a:latin typeface="Arial" panose="020B0604020202020204" pitchFamily="34" charset="0"/>
                <a:cs typeface="Arial" panose="020B0604020202020204" pitchFamily="34" charset="0"/>
              </a:rPr>
              <a:t>Teheremelő Mágnes</a:t>
            </a:r>
            <a:endParaRPr lang="hu-HU" b="1" i="1" dirty="0">
              <a:latin typeface="Arial" panose="020B0604020202020204" pitchFamily="34" charset="0"/>
              <a:cs typeface="Arial" panose="020B0604020202020204" pitchFamily="34" charset="0"/>
            </a:endParaRPr>
          </a:p>
        </p:txBody>
      </p:sp>
      <p:sp>
        <p:nvSpPr>
          <p:cNvPr id="3" name="Tartalom helye 2">
            <a:extLst>
              <a:ext uri="{FF2B5EF4-FFF2-40B4-BE49-F238E27FC236}">
                <a16:creationId xmlns:a16="http://schemas.microsoft.com/office/drawing/2014/main" id="{84573A50-48BE-BC93-C597-296350BD438F}"/>
              </a:ext>
            </a:extLst>
          </p:cNvPr>
          <p:cNvSpPr>
            <a:spLocks noGrp="1"/>
          </p:cNvSpPr>
          <p:nvPr>
            <p:ph idx="1"/>
          </p:nvPr>
        </p:nvSpPr>
        <p:spPr>
          <a:xfrm>
            <a:off x="913795" y="2076450"/>
            <a:ext cx="6932347" cy="3714749"/>
          </a:xfrm>
        </p:spPr>
        <p:txBody>
          <a:bodyPr/>
          <a:lstStyle/>
          <a:p>
            <a:pPr algn="just"/>
            <a:r>
              <a:rPr lang="hu-HU" dirty="0">
                <a:latin typeface="Arial" panose="020B0604020202020204" pitchFamily="34" charset="0"/>
                <a:cs typeface="Arial" panose="020B0604020202020204" pitchFamily="34" charset="0"/>
              </a:rPr>
              <a:t>A teheremelő mágnes olyan eszköz, amely elektromágneses elven alapul, és képes vonzani vagy tartani a fém tárgyakat, amikor bekapcsolják. </a:t>
            </a:r>
          </a:p>
          <a:p>
            <a:pPr algn="just"/>
            <a:r>
              <a:rPr lang="hu-HU" dirty="0">
                <a:latin typeface="Arial" panose="020B0604020202020204" pitchFamily="34" charset="0"/>
                <a:cs typeface="Arial" panose="020B0604020202020204" pitchFamily="34" charset="0"/>
              </a:rPr>
              <a:t>Ezt az eszközt különféle iparágakban használják a terhek könnyű és hatékony emelésére.</a:t>
            </a:r>
          </a:p>
          <a:p>
            <a:pPr algn="just"/>
            <a:r>
              <a:rPr lang="hu-HU" dirty="0">
                <a:latin typeface="Arial" panose="020B0604020202020204" pitchFamily="34" charset="0"/>
                <a:cs typeface="Arial" panose="020B0604020202020204" pitchFamily="34" charset="0"/>
              </a:rPr>
              <a:t>A teheremelő mágneseknek számos változata létezik, beleértve a különböző méretű és kapacitású változatokat. A mágnes erőssége és hatékonysága az alkalmazásnak megfelelően változhat.</a:t>
            </a:r>
          </a:p>
        </p:txBody>
      </p:sp>
      <p:pic>
        <p:nvPicPr>
          <p:cNvPr id="1026" name="Picture 2" descr="Egyéb gépek - Aselec Kft. - Villamosgép javítás">
            <a:extLst>
              <a:ext uri="{FF2B5EF4-FFF2-40B4-BE49-F238E27FC236}">
                <a16:creationId xmlns:a16="http://schemas.microsoft.com/office/drawing/2014/main" id="{519EE993-C7D9-FD74-313C-191F34828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6960" y="2151000"/>
            <a:ext cx="3408000" cy="2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1924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8B0A1088-90FF-26B9-393E-D5E56D1672C6}"/>
              </a:ext>
            </a:extLst>
          </p:cNvPr>
          <p:cNvSpPr>
            <a:spLocks noGrp="1"/>
          </p:cNvSpPr>
          <p:nvPr>
            <p:ph idx="1"/>
          </p:nvPr>
        </p:nvSpPr>
        <p:spPr>
          <a:xfrm>
            <a:off x="913795" y="2074985"/>
            <a:ext cx="6003053" cy="3716215"/>
          </a:xfrm>
        </p:spPr>
        <p:txBody>
          <a:bodyPr anchor="t">
            <a:normAutofit/>
          </a:bodyPr>
          <a:lstStyle/>
          <a:p>
            <a:pPr>
              <a:buClr>
                <a:srgbClr val="4FB748"/>
              </a:buClr>
            </a:pPr>
            <a:r>
              <a:rPr lang="hu-HU" sz="2000" dirty="0">
                <a:latin typeface="Arial" panose="020B0604020202020204" pitchFamily="34" charset="0"/>
                <a:cs typeface="Arial" panose="020B0604020202020204" pitchFamily="34" charset="0"/>
              </a:rPr>
              <a:t>Használható: </a:t>
            </a:r>
          </a:p>
          <a:p>
            <a:pPr marL="36900" indent="0">
              <a:buClr>
                <a:srgbClr val="4FB748"/>
              </a:buClr>
              <a:buNone/>
            </a:pPr>
            <a:r>
              <a:rPr lang="hu-HU" sz="2000" dirty="0">
                <a:latin typeface="Arial" panose="020B0604020202020204" pitchFamily="34" charset="0"/>
                <a:cs typeface="Arial" panose="020B0604020202020204" pitchFamily="34" charset="0"/>
              </a:rPr>
              <a:t>- Anyagmozgatás/emelés</a:t>
            </a:r>
          </a:p>
          <a:p>
            <a:pPr marL="36900" indent="0">
              <a:buClr>
                <a:srgbClr val="4FB748"/>
              </a:buClr>
              <a:buNone/>
            </a:pPr>
            <a:r>
              <a:rPr lang="hu-HU" sz="2000" dirty="0">
                <a:latin typeface="Arial" panose="020B0604020202020204" pitchFamily="34" charset="0"/>
                <a:cs typeface="Arial" panose="020B0604020202020204" pitchFamily="34" charset="0"/>
              </a:rPr>
              <a:t>- Konténermozgatás</a:t>
            </a:r>
          </a:p>
          <a:p>
            <a:pPr marL="36900" indent="0">
              <a:buClr>
                <a:srgbClr val="4FB748"/>
              </a:buClr>
              <a:buNone/>
            </a:pPr>
            <a:r>
              <a:rPr lang="hu-HU" sz="2000" dirty="0">
                <a:latin typeface="Arial" panose="020B0604020202020204" pitchFamily="34" charset="0"/>
                <a:cs typeface="Arial" panose="020B0604020202020204" pitchFamily="34" charset="0"/>
              </a:rPr>
              <a:t>- Autóipar (Karosszériaelemek emelése)</a:t>
            </a:r>
          </a:p>
          <a:p>
            <a:pPr marL="36900" indent="0">
              <a:buClr>
                <a:srgbClr val="4FB748"/>
              </a:buClr>
              <a:buNone/>
            </a:pPr>
            <a:r>
              <a:rPr lang="hu-HU" sz="2000" dirty="0">
                <a:latin typeface="Arial" panose="020B0604020202020204" pitchFamily="34" charset="0"/>
                <a:cs typeface="Arial" panose="020B0604020202020204" pitchFamily="34" charset="0"/>
              </a:rPr>
              <a:t>- Építőipar (Acélszerkezetek mozgatása)</a:t>
            </a:r>
          </a:p>
          <a:p>
            <a:pPr marL="36900" indent="0">
              <a:buClr>
                <a:srgbClr val="4FB748"/>
              </a:buClr>
              <a:buNone/>
            </a:pPr>
            <a:r>
              <a:rPr lang="hu-HU" sz="2000" dirty="0">
                <a:latin typeface="Arial" panose="020B0604020202020204" pitchFamily="34" charset="0"/>
                <a:cs typeface="Arial" panose="020B0604020202020204" pitchFamily="34" charset="0"/>
              </a:rPr>
              <a:t>- Hulladékok feldolgozása/különválogatása</a:t>
            </a:r>
          </a:p>
        </p:txBody>
      </p:sp>
      <p:sp>
        <p:nvSpPr>
          <p:cNvPr id="2059" name="Rectangle 2058">
            <a:extLst>
              <a:ext uri="{FF2B5EF4-FFF2-40B4-BE49-F238E27FC236}">
                <a16:creationId xmlns:a16="http://schemas.microsoft.com/office/drawing/2014/main" id="{604CD510-02D6-4E6B-8CC5-E085B5EB2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4847" y="651436"/>
            <a:ext cx="4225365" cy="5095402"/>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izika 8. - III. Elektromágneses indukció - 2. Az elektromos áram mágneses  hatása">
            <a:extLst>
              <a:ext uri="{FF2B5EF4-FFF2-40B4-BE49-F238E27FC236}">
                <a16:creationId xmlns:a16="http://schemas.microsoft.com/office/drawing/2014/main" id="{1279D6B5-7812-1A33-3FC6-10A210508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5" r="4149" b="1"/>
          <a:stretch/>
        </p:blipFill>
        <p:spPr bwMode="auto">
          <a:xfrm>
            <a:off x="7547785" y="812302"/>
            <a:ext cx="3933513" cy="28154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eher-emelő állandó mágnes, terhelhetőség lapos anyagnál: max.100 kg,  terhelhetőség kerek anyagnál: 30 kg">
            <a:extLst>
              <a:ext uri="{FF2B5EF4-FFF2-40B4-BE49-F238E27FC236}">
                <a16:creationId xmlns:a16="http://schemas.microsoft.com/office/drawing/2014/main" id="{4CF30D3E-E151-2C5E-3B51-2BCC4A5F9A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201"/>
          <a:stretch/>
        </p:blipFill>
        <p:spPr bwMode="auto">
          <a:xfrm>
            <a:off x="7586660" y="3778683"/>
            <a:ext cx="1847448" cy="18172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zika 10. - VIII. Az elektromos energia előállítása - 30. Az  elektromágnesek">
            <a:extLst>
              <a:ext uri="{FF2B5EF4-FFF2-40B4-BE49-F238E27FC236}">
                <a16:creationId xmlns:a16="http://schemas.microsoft.com/office/drawing/2014/main" id="{A6515323-C373-C00C-652F-722305CB92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685" r="20743"/>
          <a:stretch/>
        </p:blipFill>
        <p:spPr bwMode="auto">
          <a:xfrm>
            <a:off x="9594975" y="3778683"/>
            <a:ext cx="1886323" cy="181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23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anim calcmode="lin" valueType="num">
                                      <p:cBhvr additive="base">
                                        <p:cTn id="43" dur="500" fill="hold"/>
                                        <p:tgtEl>
                                          <p:spTgt spid="2050"/>
                                        </p:tgtEl>
                                        <p:attrNameLst>
                                          <p:attrName>ppt_x</p:attrName>
                                        </p:attrNameLst>
                                      </p:cBhvr>
                                      <p:tavLst>
                                        <p:tav tm="0">
                                          <p:val>
                                            <p:strVal val="#ppt_x"/>
                                          </p:val>
                                        </p:tav>
                                        <p:tav tm="100000">
                                          <p:val>
                                            <p:strVal val="#ppt_x"/>
                                          </p:val>
                                        </p:tav>
                                      </p:tavLst>
                                    </p:anim>
                                    <p:anim calcmode="lin" valueType="num">
                                      <p:cBhvr additive="base">
                                        <p:cTn id="4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4"/>
                                        </p:tgtEl>
                                        <p:attrNameLst>
                                          <p:attrName>style.visibility</p:attrName>
                                        </p:attrNameLst>
                                      </p:cBhvr>
                                      <p:to>
                                        <p:strVal val="visible"/>
                                      </p:to>
                                    </p:set>
                                    <p:anim calcmode="lin" valueType="num">
                                      <p:cBhvr additive="base">
                                        <p:cTn id="49" dur="500" fill="hold"/>
                                        <p:tgtEl>
                                          <p:spTgt spid="2054"/>
                                        </p:tgtEl>
                                        <p:attrNameLst>
                                          <p:attrName>ppt_x</p:attrName>
                                        </p:attrNameLst>
                                      </p:cBhvr>
                                      <p:tavLst>
                                        <p:tav tm="0">
                                          <p:val>
                                            <p:strVal val="#ppt_x"/>
                                          </p:val>
                                        </p:tav>
                                        <p:tav tm="100000">
                                          <p:val>
                                            <p:strVal val="#ppt_x"/>
                                          </p:val>
                                        </p:tav>
                                      </p:tavLst>
                                    </p:anim>
                                    <p:anim calcmode="lin" valueType="num">
                                      <p:cBhvr additive="base">
                                        <p:cTn id="50"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52"/>
                                        </p:tgtEl>
                                        <p:attrNameLst>
                                          <p:attrName>style.visibility</p:attrName>
                                        </p:attrNameLst>
                                      </p:cBhvr>
                                      <p:to>
                                        <p:strVal val="visible"/>
                                      </p:to>
                                    </p:set>
                                    <p:anim calcmode="lin" valueType="num">
                                      <p:cBhvr additive="base">
                                        <p:cTn id="55" dur="500" fill="hold"/>
                                        <p:tgtEl>
                                          <p:spTgt spid="2052"/>
                                        </p:tgtEl>
                                        <p:attrNameLst>
                                          <p:attrName>ppt_x</p:attrName>
                                        </p:attrNameLst>
                                      </p:cBhvr>
                                      <p:tavLst>
                                        <p:tav tm="0">
                                          <p:val>
                                            <p:strVal val="#ppt_x"/>
                                          </p:val>
                                        </p:tav>
                                        <p:tav tm="100000">
                                          <p:val>
                                            <p:strVal val="#ppt_x"/>
                                          </p:val>
                                        </p:tav>
                                      </p:tavLst>
                                    </p:anim>
                                    <p:anim calcmode="lin" valueType="num">
                                      <p:cBhvr additive="base">
                                        <p:cTn id="56"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F486E2F-D0C1-4083-88AE-1015B8F6E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372C3E90-88CD-4FFB-F68A-CF726B124A67}"/>
              </a:ext>
            </a:extLst>
          </p:cNvPr>
          <p:cNvSpPr>
            <a:spLocks noGrp="1"/>
          </p:cNvSpPr>
          <p:nvPr>
            <p:ph type="title"/>
          </p:nvPr>
        </p:nvSpPr>
        <p:spPr>
          <a:xfrm>
            <a:off x="913795" y="609600"/>
            <a:ext cx="10353762" cy="1257300"/>
          </a:xfrm>
        </p:spPr>
        <p:txBody>
          <a:bodyPr>
            <a:normAutofit/>
          </a:bodyPr>
          <a:lstStyle/>
          <a:p>
            <a:r>
              <a:rPr lang="hu-HU" b="1" i="1" dirty="0">
                <a:latin typeface="Arial" panose="020B0604020202020204" pitchFamily="34" charset="0"/>
                <a:cs typeface="Arial" panose="020B0604020202020204" pitchFamily="34" charset="0"/>
              </a:rPr>
              <a:t>Elektromágneses jelfogó (relé)</a:t>
            </a:r>
          </a:p>
        </p:txBody>
      </p:sp>
      <p:sp>
        <p:nvSpPr>
          <p:cNvPr id="3" name="Tartalom helye 2">
            <a:extLst>
              <a:ext uri="{FF2B5EF4-FFF2-40B4-BE49-F238E27FC236}">
                <a16:creationId xmlns:a16="http://schemas.microsoft.com/office/drawing/2014/main" id="{C51513CD-4580-27EB-AA3C-12E635EDAB29}"/>
              </a:ext>
            </a:extLst>
          </p:cNvPr>
          <p:cNvSpPr>
            <a:spLocks noGrp="1"/>
          </p:cNvSpPr>
          <p:nvPr>
            <p:ph idx="1"/>
          </p:nvPr>
        </p:nvSpPr>
        <p:spPr>
          <a:xfrm>
            <a:off x="913795" y="2132822"/>
            <a:ext cx="5546272" cy="3658378"/>
          </a:xfrm>
        </p:spPr>
        <p:txBody>
          <a:bodyPr anchor="ctr">
            <a:normAutofit/>
          </a:bodyPr>
          <a:lstStyle/>
          <a:p>
            <a:pPr algn="just">
              <a:lnSpc>
                <a:spcPct val="100000"/>
              </a:lnSpc>
            </a:pPr>
            <a:r>
              <a:rPr lang="hu-HU" sz="1900" dirty="0">
                <a:latin typeface="Arial" panose="020B0604020202020204" pitchFamily="34" charset="0"/>
                <a:cs typeface="Arial" panose="020B0604020202020204" pitchFamily="34" charset="0"/>
              </a:rPr>
              <a:t>A jelfogó vagy relé elektromos áram mágneses hatására elektromos érintkezőket működtető kapcsolóelem. A vezérlő feszültség jellemzően kisebb, mint a kapcsolt oldali feszültség.</a:t>
            </a:r>
          </a:p>
          <a:p>
            <a:pPr algn="just">
              <a:lnSpc>
                <a:spcPct val="100000"/>
              </a:lnSpc>
            </a:pPr>
            <a:r>
              <a:rPr lang="hu-HU" sz="1900" dirty="0">
                <a:latin typeface="Arial" panose="020B0604020202020204" pitchFamily="34" charset="0"/>
                <a:cs typeface="Arial" panose="020B0604020202020204" pitchFamily="34" charset="0"/>
              </a:rPr>
              <a:t>A híradástechnikában általában csak a kisebb működtető teljesítményű jelfogókat használják (néhány wattig), amelyek maximálisan néhány száz voltos feszültséget szakítanak meg, és legfeljebb 1–2 amper tartós áramot kapcsolnak.</a:t>
            </a:r>
          </a:p>
        </p:txBody>
      </p:sp>
      <p:pic>
        <p:nvPicPr>
          <p:cNvPr id="3081" name="Picture 308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3074" name="Picture 2">
            <a:extLst>
              <a:ext uri="{FF2B5EF4-FFF2-40B4-BE49-F238E27FC236}">
                <a16:creationId xmlns:a16="http://schemas.microsoft.com/office/drawing/2014/main" id="{78D2F1C2-D3EB-9461-C49E-966171FF85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71" r="3" b="3"/>
          <a:stretch/>
        </p:blipFill>
        <p:spPr bwMode="auto">
          <a:xfrm>
            <a:off x="7066560" y="2132822"/>
            <a:ext cx="4065464" cy="32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56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F486E2F-D0C1-4083-88AE-1015B8F6E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5807EDBD-C649-DDD6-0E0F-0082E16E60A9}"/>
              </a:ext>
            </a:extLst>
          </p:cNvPr>
          <p:cNvSpPr>
            <a:spLocks noGrp="1"/>
          </p:cNvSpPr>
          <p:nvPr>
            <p:ph type="title"/>
          </p:nvPr>
        </p:nvSpPr>
        <p:spPr>
          <a:xfrm>
            <a:off x="913795" y="609600"/>
            <a:ext cx="10353762" cy="1257300"/>
          </a:xfrm>
        </p:spPr>
        <p:txBody>
          <a:bodyPr>
            <a:normAutofit/>
          </a:bodyPr>
          <a:lstStyle/>
          <a:p>
            <a:r>
              <a:rPr lang="hu-HU" b="1" i="1" dirty="0">
                <a:latin typeface="Arial" panose="020B0604020202020204" pitchFamily="34" charset="0"/>
                <a:cs typeface="Arial" panose="020B0604020202020204" pitchFamily="34" charset="0"/>
              </a:rPr>
              <a:t>Reed-relé</a:t>
            </a:r>
          </a:p>
        </p:txBody>
      </p:sp>
      <p:sp>
        <p:nvSpPr>
          <p:cNvPr id="3" name="Tartalom helye 2">
            <a:extLst>
              <a:ext uri="{FF2B5EF4-FFF2-40B4-BE49-F238E27FC236}">
                <a16:creationId xmlns:a16="http://schemas.microsoft.com/office/drawing/2014/main" id="{8E97E855-004F-9692-7085-9E1996AB007B}"/>
              </a:ext>
            </a:extLst>
          </p:cNvPr>
          <p:cNvSpPr>
            <a:spLocks noGrp="1"/>
          </p:cNvSpPr>
          <p:nvPr>
            <p:ph idx="1"/>
          </p:nvPr>
        </p:nvSpPr>
        <p:spPr>
          <a:xfrm>
            <a:off x="913795" y="2132822"/>
            <a:ext cx="5546272" cy="3658378"/>
          </a:xfrm>
        </p:spPr>
        <p:txBody>
          <a:bodyPr anchor="ctr">
            <a:normAutofit/>
          </a:bodyPr>
          <a:lstStyle/>
          <a:p>
            <a:pPr algn="just"/>
            <a:r>
              <a:rPr lang="hu-HU" dirty="0">
                <a:latin typeface="Arial" panose="020B0604020202020204" pitchFamily="34" charset="0"/>
                <a:cs typeface="Arial" panose="020B0604020202020204" pitchFamily="34" charset="0"/>
              </a:rPr>
              <a:t>A </a:t>
            </a:r>
            <a:r>
              <a:rPr lang="hu-HU" dirty="0" err="1">
                <a:latin typeface="Arial" panose="020B0604020202020204" pitchFamily="34" charset="0"/>
                <a:cs typeface="Arial" panose="020B0604020202020204" pitchFamily="34" charset="0"/>
              </a:rPr>
              <a:t>reed</a:t>
            </a:r>
            <a:r>
              <a:rPr lang="hu-HU" dirty="0">
                <a:latin typeface="Arial" panose="020B0604020202020204" pitchFamily="34" charset="0"/>
                <a:cs typeface="Arial" panose="020B0604020202020204" pitchFamily="34" charset="0"/>
              </a:rPr>
              <a:t>-relé a jelfogó egy fajtája, egy kisméretű, védőgázzal töltött zárt üvegcső, amelyben két, egymáshoz közel lévő, de egymással nem érintkező ferromágneses elektróda található. Az elektródák nemesfém bevonatúak, de van higannyal nedvesített változata is a nagy sebességű jelfeldolgozó elektronikák bemenetei céljára.</a:t>
            </a:r>
          </a:p>
        </p:txBody>
      </p:sp>
      <p:pic>
        <p:nvPicPr>
          <p:cNvPr id="4105" name="Picture 4104">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4098" name="Picture 2">
            <a:extLst>
              <a:ext uri="{FF2B5EF4-FFF2-40B4-BE49-F238E27FC236}">
                <a16:creationId xmlns:a16="http://schemas.microsoft.com/office/drawing/2014/main" id="{17AA259A-E6C5-6C25-AA8B-48037EFC63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64" r="3647"/>
          <a:stretch/>
        </p:blipFill>
        <p:spPr bwMode="auto">
          <a:xfrm>
            <a:off x="7066560" y="2132822"/>
            <a:ext cx="4065464" cy="32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381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additive="base">
                                        <p:cTn id="19" dur="500" fill="hold"/>
                                        <p:tgtEl>
                                          <p:spTgt spid="4098"/>
                                        </p:tgtEl>
                                        <p:attrNameLst>
                                          <p:attrName>ppt_x</p:attrName>
                                        </p:attrNameLst>
                                      </p:cBhvr>
                                      <p:tavLst>
                                        <p:tav tm="0">
                                          <p:val>
                                            <p:strVal val="#ppt_x"/>
                                          </p:val>
                                        </p:tav>
                                        <p:tav tm="100000">
                                          <p:val>
                                            <p:strVal val="#ppt_x"/>
                                          </p:val>
                                        </p:tav>
                                      </p:tavLst>
                                    </p:anim>
                                    <p:anim calcmode="lin" valueType="num">
                                      <p:cBhvr additive="base">
                                        <p:cTn id="2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A12FE39D-87AD-4970-FD54-6A7C3819271C}"/>
              </a:ext>
            </a:extLst>
          </p:cNvPr>
          <p:cNvSpPr>
            <a:spLocks noGrp="1"/>
          </p:cNvSpPr>
          <p:nvPr>
            <p:ph type="title"/>
          </p:nvPr>
        </p:nvSpPr>
        <p:spPr>
          <a:xfrm>
            <a:off x="913795" y="609600"/>
            <a:ext cx="10353762" cy="1257300"/>
          </a:xfrm>
        </p:spPr>
        <p:txBody>
          <a:bodyPr>
            <a:normAutofit/>
          </a:bodyPr>
          <a:lstStyle/>
          <a:p>
            <a:r>
              <a:rPr lang="hu-HU" b="1" i="1" dirty="0">
                <a:latin typeface="Arial" panose="020B0604020202020204" pitchFamily="34" charset="0"/>
                <a:cs typeface="Arial" panose="020B0604020202020204" pitchFamily="34" charset="0"/>
              </a:rPr>
              <a:t>Elektromos csengő</a:t>
            </a:r>
          </a:p>
        </p:txBody>
      </p:sp>
      <p:sp>
        <p:nvSpPr>
          <p:cNvPr id="3" name="Tartalom helye 2">
            <a:extLst>
              <a:ext uri="{FF2B5EF4-FFF2-40B4-BE49-F238E27FC236}">
                <a16:creationId xmlns:a16="http://schemas.microsoft.com/office/drawing/2014/main" id="{A22BEFFD-04EE-3F62-D04E-103A6FDCA2BB}"/>
              </a:ext>
            </a:extLst>
          </p:cNvPr>
          <p:cNvSpPr>
            <a:spLocks noGrp="1"/>
          </p:cNvSpPr>
          <p:nvPr>
            <p:ph idx="1"/>
          </p:nvPr>
        </p:nvSpPr>
        <p:spPr>
          <a:xfrm>
            <a:off x="913795" y="1866900"/>
            <a:ext cx="5546272" cy="3924300"/>
          </a:xfrm>
        </p:spPr>
        <p:txBody>
          <a:bodyPr anchor="ctr">
            <a:normAutofit/>
          </a:bodyPr>
          <a:lstStyle/>
          <a:p>
            <a:pPr>
              <a:lnSpc>
                <a:spcPct val="100000"/>
              </a:lnSpc>
            </a:pPr>
            <a:r>
              <a:rPr lang="hu-HU" sz="1800" dirty="0">
                <a:latin typeface="Arial" panose="020B0604020202020204" pitchFamily="34" charset="0"/>
                <a:cs typeface="Arial" panose="020B0604020202020204" pitchFamily="34" charset="0"/>
              </a:rPr>
              <a:t>Az elektromos csengő egy mechanikus harang, ami egy elektromágnes segítségével működik. </a:t>
            </a:r>
          </a:p>
          <a:p>
            <a:pPr>
              <a:lnSpc>
                <a:spcPct val="100000"/>
              </a:lnSpc>
            </a:pPr>
            <a:r>
              <a:rPr lang="hu-HU" sz="1800" dirty="0">
                <a:latin typeface="Arial" panose="020B0604020202020204" pitchFamily="34" charset="0"/>
                <a:cs typeface="Arial" panose="020B0604020202020204" pitchFamily="34" charset="0"/>
              </a:rPr>
              <a:t>Amikor feszültség alá kerül, akkor előállít egy bizonyos hangot: ez lehet ismétlődő zümmögő vagy kongó hang. </a:t>
            </a:r>
          </a:p>
          <a:p>
            <a:pPr>
              <a:lnSpc>
                <a:spcPct val="100000"/>
              </a:lnSpc>
            </a:pPr>
            <a:r>
              <a:rPr lang="hu-HU" sz="1800" dirty="0">
                <a:latin typeface="Arial" panose="020B0604020202020204" pitchFamily="34" charset="0"/>
                <a:cs typeface="Arial" panose="020B0604020202020204" pitchFamily="34" charset="0"/>
              </a:rPr>
              <a:t>A villamos csengőket széles körben használják a vasúti kereszteződéseknél, a telefonoknál, tűz- és riasztórendszereknél, iskolai csengőként, kapucsengőként, riasztónak ipari üzemekben, illetve jelenleg sok helyen helyettesítik az elektronikus szirénákat.</a:t>
            </a:r>
          </a:p>
        </p:txBody>
      </p:sp>
      <p:pic>
        <p:nvPicPr>
          <p:cNvPr id="5122" name="Picture 2">
            <a:extLst>
              <a:ext uri="{FF2B5EF4-FFF2-40B4-BE49-F238E27FC236}">
                <a16:creationId xmlns:a16="http://schemas.microsoft.com/office/drawing/2014/main" id="{F3630C4E-FF67-A566-CE78-F37C571B82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726980"/>
            <a:ext cx="4065464" cy="206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156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2"/>
                                        </p:tgtEl>
                                        <p:attrNameLst>
                                          <p:attrName>style.visibility</p:attrName>
                                        </p:attrNameLst>
                                      </p:cBhvr>
                                      <p:to>
                                        <p:strVal val="visible"/>
                                      </p:to>
                                    </p:set>
                                    <p:anim calcmode="lin" valueType="num">
                                      <p:cBhvr additive="base">
                                        <p:cTn id="31" dur="500" fill="hold"/>
                                        <p:tgtEl>
                                          <p:spTgt spid="5122"/>
                                        </p:tgtEl>
                                        <p:attrNameLst>
                                          <p:attrName>ppt_x</p:attrName>
                                        </p:attrNameLst>
                                      </p:cBhvr>
                                      <p:tavLst>
                                        <p:tav tm="0">
                                          <p:val>
                                            <p:strVal val="#ppt_x"/>
                                          </p:val>
                                        </p:tav>
                                        <p:tav tm="100000">
                                          <p:val>
                                            <p:strVal val="#ppt_x"/>
                                          </p:val>
                                        </p:tav>
                                      </p:tavLst>
                                    </p:anim>
                                    <p:anim calcmode="lin" valueType="num">
                                      <p:cBhvr additive="base">
                                        <p:cTn id="32"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A3E51CD-FE77-3AB4-2536-7F9895DDB88B}"/>
              </a:ext>
            </a:extLst>
          </p:cNvPr>
          <p:cNvSpPr>
            <a:spLocks noGrp="1"/>
          </p:cNvSpPr>
          <p:nvPr>
            <p:ph type="title"/>
          </p:nvPr>
        </p:nvSpPr>
        <p:spPr>
          <a:xfrm>
            <a:off x="913795" y="609600"/>
            <a:ext cx="10353762" cy="1257300"/>
          </a:xfrm>
        </p:spPr>
        <p:txBody>
          <a:bodyPr>
            <a:normAutofit/>
          </a:bodyPr>
          <a:lstStyle/>
          <a:p>
            <a:r>
              <a:rPr lang="hu-HU" b="1" i="1" dirty="0">
                <a:latin typeface="Arial" panose="020B0604020202020204" pitchFamily="34" charset="0"/>
                <a:cs typeface="Arial" panose="020B0604020202020204" pitchFamily="34" charset="0"/>
              </a:rPr>
              <a:t>Részletes működése</a:t>
            </a:r>
          </a:p>
        </p:txBody>
      </p:sp>
      <p:sp>
        <p:nvSpPr>
          <p:cNvPr id="3" name="Tartalom helye 2">
            <a:extLst>
              <a:ext uri="{FF2B5EF4-FFF2-40B4-BE49-F238E27FC236}">
                <a16:creationId xmlns:a16="http://schemas.microsoft.com/office/drawing/2014/main" id="{3D0059E4-AAEF-3F08-43E6-7EC99D704705}"/>
              </a:ext>
            </a:extLst>
          </p:cNvPr>
          <p:cNvSpPr>
            <a:spLocks noGrp="1"/>
          </p:cNvSpPr>
          <p:nvPr>
            <p:ph idx="1"/>
          </p:nvPr>
        </p:nvSpPr>
        <p:spPr>
          <a:xfrm>
            <a:off x="913795" y="2132822"/>
            <a:ext cx="5546272" cy="3658378"/>
          </a:xfrm>
        </p:spPr>
        <p:txBody>
          <a:bodyPr anchor="ctr">
            <a:normAutofit/>
          </a:bodyPr>
          <a:lstStyle/>
          <a:p>
            <a:pPr>
              <a:lnSpc>
                <a:spcPct val="100000"/>
              </a:lnSpc>
            </a:pPr>
            <a:r>
              <a:rPr lang="hu-HU" sz="1900" dirty="0">
                <a:latin typeface="Arial" panose="020B0604020202020204" pitchFamily="34" charset="0"/>
                <a:cs typeface="Arial" panose="020B0604020202020204" pitchFamily="34" charset="0"/>
              </a:rPr>
              <a:t>Az elektromágnes előtt található egy lágyvas test, amelyet egy rugalmas fémlemez tart. Ha a tekercsben áram folyik, magához vonzza a lágyvasat, és a vele összekötött kalapácsot ami megszólaltatja a csengőt. De össze van kötve egy érintkezővel is, ami ilyenkor meg is szakítja az áramkört. Az elektromágnes elveszti mágnesességét, a lágyvas visszatér eredeti pozíciójába, az áramkör újra záródik, ez a mozgás addig ismétlődik amíg a csengőgombot elengedve a táplálás meg nem szűnik.</a:t>
            </a:r>
          </a:p>
        </p:txBody>
      </p:sp>
      <p:pic>
        <p:nvPicPr>
          <p:cNvPr id="6146" name="Picture 2" descr="A képen kör, képernyőkép, diagram látható&#10;&#10;Automatikusan generált leírás">
            <a:extLst>
              <a:ext uri="{FF2B5EF4-FFF2-40B4-BE49-F238E27FC236}">
                <a16:creationId xmlns:a16="http://schemas.microsoft.com/office/drawing/2014/main" id="{D22D3949-F6A4-8076-CA7B-5D0B462C40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616103"/>
            <a:ext cx="4065464" cy="2291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963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additive="base">
                                        <p:cTn id="19" dur="500" fill="hold"/>
                                        <p:tgtEl>
                                          <p:spTgt spid="6146"/>
                                        </p:tgtEl>
                                        <p:attrNameLst>
                                          <p:attrName>ppt_x</p:attrName>
                                        </p:attrNameLst>
                                      </p:cBhvr>
                                      <p:tavLst>
                                        <p:tav tm="0">
                                          <p:val>
                                            <p:strVal val="#ppt_x"/>
                                          </p:val>
                                        </p:tav>
                                        <p:tav tm="100000">
                                          <p:val>
                                            <p:strVal val="#ppt_x"/>
                                          </p:val>
                                        </p:tav>
                                      </p:tavLst>
                                    </p:anim>
                                    <p:anim calcmode="lin" valueType="num">
                                      <p:cBhvr additive="base">
                                        <p:cTn id="2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EBFEF6-A323-6A75-5DA5-FBEC77227DFC}"/>
              </a:ext>
            </a:extLst>
          </p:cNvPr>
          <p:cNvSpPr>
            <a:spLocks noGrp="1"/>
          </p:cNvSpPr>
          <p:nvPr>
            <p:ph type="title"/>
          </p:nvPr>
        </p:nvSpPr>
        <p:spPr/>
        <p:txBody>
          <a:bodyPr/>
          <a:lstStyle/>
          <a:p>
            <a:r>
              <a:rPr lang="hu-HU" b="1" i="1" dirty="0">
                <a:latin typeface="Arial" panose="020B0604020202020204" pitchFamily="34" charset="0"/>
                <a:cs typeface="Arial" panose="020B0604020202020204" pitchFamily="34" charset="0"/>
              </a:rPr>
              <a:t>A</a:t>
            </a:r>
            <a:r>
              <a:rPr lang="hu-HU" sz="4000" b="1" i="1" dirty="0">
                <a:latin typeface="Arial" panose="020B0604020202020204" pitchFamily="34" charset="0"/>
                <a:cs typeface="Arial" panose="020B0604020202020204" pitchFamily="34" charset="0"/>
              </a:rPr>
              <a:t>utomata biztosíték (megszakító)</a:t>
            </a:r>
            <a:endParaRPr lang="hu-HU" b="1" i="1" dirty="0">
              <a:latin typeface="Arial" panose="020B0604020202020204" pitchFamily="34" charset="0"/>
              <a:cs typeface="Arial" panose="020B0604020202020204" pitchFamily="34" charset="0"/>
            </a:endParaRPr>
          </a:p>
        </p:txBody>
      </p:sp>
      <p:sp>
        <p:nvSpPr>
          <p:cNvPr id="3" name="Tartalom helye 2">
            <a:extLst>
              <a:ext uri="{FF2B5EF4-FFF2-40B4-BE49-F238E27FC236}">
                <a16:creationId xmlns:a16="http://schemas.microsoft.com/office/drawing/2014/main" id="{0336D377-B60C-90F5-9771-E302EE1E9849}"/>
              </a:ext>
            </a:extLst>
          </p:cNvPr>
          <p:cNvSpPr>
            <a:spLocks noGrp="1"/>
          </p:cNvSpPr>
          <p:nvPr>
            <p:ph idx="1"/>
          </p:nvPr>
        </p:nvSpPr>
        <p:spPr/>
        <p:txBody>
          <a:bodyPr/>
          <a:lstStyle/>
          <a:p>
            <a:r>
              <a:rPr lang="hu-HU" dirty="0">
                <a:latin typeface="Arial" panose="020B0604020202020204" pitchFamily="34" charset="0"/>
                <a:cs typeface="Arial" panose="020B0604020202020204" pitchFamily="34" charset="0"/>
              </a:rPr>
              <a:t>A megszakító olyan elektromos eszköz, ami lekapcsol, ha az adott áramkörön nagy áram folyik keresztül. </a:t>
            </a:r>
          </a:p>
          <a:p>
            <a:r>
              <a:rPr lang="hu-HU" dirty="0">
                <a:latin typeface="Arial" panose="020B0604020202020204" pitchFamily="34" charset="0"/>
                <a:cs typeface="Arial" panose="020B0604020202020204" pitchFamily="34" charset="0"/>
              </a:rPr>
              <a:t>Ez általában olyankor fordul elő, ha túl sok eszköz van egyidőben rácsatlakoztatva, vagy jelentős áramigényű gépet működtetnek, illetve rövidzárlat esetén. </a:t>
            </a:r>
          </a:p>
          <a:p>
            <a:r>
              <a:rPr lang="hu-HU" dirty="0">
                <a:latin typeface="Arial" panose="020B0604020202020204" pitchFamily="34" charset="0"/>
                <a:cs typeface="Arial" panose="020B0604020202020204" pitchFamily="34" charset="0"/>
              </a:rPr>
              <a:t>A megszakítót villamos elosztószekrénybe szerelik. </a:t>
            </a:r>
          </a:p>
          <a:p>
            <a:r>
              <a:rPr lang="hu-HU" dirty="0">
                <a:latin typeface="Arial" panose="020B0604020202020204" pitchFamily="34" charset="0"/>
                <a:cs typeface="Arial" panose="020B0604020202020204" pitchFamily="34" charset="0"/>
              </a:rPr>
              <a:t>Néhány speciális megszakító figyelemmel kíséri a feszültségszintet, és kikapcsolja a berendezést, ha túl magas feszültséget észlel.</a:t>
            </a:r>
          </a:p>
          <a:p>
            <a:endParaRPr lang="hu-H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1246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85" name="Rectangle 7184">
            <a:extLst>
              <a:ext uri="{FF2B5EF4-FFF2-40B4-BE49-F238E27FC236}">
                <a16:creationId xmlns:a16="http://schemas.microsoft.com/office/drawing/2014/main" id="{4608E264-926B-434A-8D58-87ACA185D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DEF84EA7-688C-87AD-E857-56100FF3B77B}"/>
              </a:ext>
            </a:extLst>
          </p:cNvPr>
          <p:cNvSpPr>
            <a:spLocks noGrp="1"/>
          </p:cNvSpPr>
          <p:nvPr>
            <p:ph type="title"/>
          </p:nvPr>
        </p:nvSpPr>
        <p:spPr>
          <a:xfrm>
            <a:off x="5279472" y="609600"/>
            <a:ext cx="5844759" cy="970450"/>
          </a:xfrm>
        </p:spPr>
        <p:txBody>
          <a:bodyPr>
            <a:normAutofit/>
          </a:bodyPr>
          <a:lstStyle/>
          <a:p>
            <a:r>
              <a:rPr lang="hu-HU" b="1" i="1" dirty="0">
                <a:latin typeface="Arial" panose="020B0604020202020204" pitchFamily="34" charset="0"/>
                <a:cs typeface="Arial" panose="020B0604020202020204" pitchFamily="34" charset="0"/>
              </a:rPr>
              <a:t>Kismegszakító</a:t>
            </a:r>
          </a:p>
        </p:txBody>
      </p:sp>
      <p:pic>
        <p:nvPicPr>
          <p:cNvPr id="7187" name="Picture 7186">
            <a:extLst>
              <a:ext uri="{FF2B5EF4-FFF2-40B4-BE49-F238E27FC236}">
                <a16:creationId xmlns:a16="http://schemas.microsoft.com/office/drawing/2014/main" id="{E67A036B-F109-477D-A092-D947533E27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170" name="Picture 2" descr="A képen gép, Elektrontechnika, Elektronikus alkatrész, áramkör látható&#10;&#10;Automatikusan generált leírás">
            <a:extLst>
              <a:ext uri="{FF2B5EF4-FFF2-40B4-BE49-F238E27FC236}">
                <a16:creationId xmlns:a16="http://schemas.microsoft.com/office/drawing/2014/main" id="{6D978116-A1D3-644B-FB68-7208EED05A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578" b="2"/>
          <a:stretch/>
        </p:blipFill>
        <p:spPr bwMode="auto">
          <a:xfrm>
            <a:off x="632815" y="643465"/>
            <a:ext cx="4003193" cy="5103372"/>
          </a:xfrm>
          <a:prstGeom prst="rect">
            <a:avLst/>
          </a:prstGeom>
          <a:noFill/>
          <a:extLst>
            <a:ext uri="{909E8E84-426E-40DD-AFC4-6F175D3DCCD1}">
              <a14:hiddenFill xmlns:a14="http://schemas.microsoft.com/office/drawing/2010/main">
                <a:solidFill>
                  <a:srgbClr val="FFFFFF"/>
                </a:solidFill>
              </a14:hiddenFill>
            </a:ext>
          </a:extLst>
        </p:spPr>
      </p:pic>
      <p:sp>
        <p:nvSpPr>
          <p:cNvPr id="3" name="Tartalom helye 2">
            <a:extLst>
              <a:ext uri="{FF2B5EF4-FFF2-40B4-BE49-F238E27FC236}">
                <a16:creationId xmlns:a16="http://schemas.microsoft.com/office/drawing/2014/main" id="{D5361D69-F9B8-ED87-73A1-179EF604F951}"/>
              </a:ext>
            </a:extLst>
          </p:cNvPr>
          <p:cNvSpPr>
            <a:spLocks noGrp="1"/>
          </p:cNvSpPr>
          <p:nvPr>
            <p:ph idx="1"/>
          </p:nvPr>
        </p:nvSpPr>
        <p:spPr>
          <a:xfrm>
            <a:off x="5279472" y="1828801"/>
            <a:ext cx="5844760" cy="3866048"/>
          </a:xfrm>
        </p:spPr>
        <p:txBody>
          <a:bodyPr anchor="ctr">
            <a:normAutofit/>
          </a:bodyPr>
          <a:lstStyle/>
          <a:p>
            <a:pPr marL="494100" indent="-457200">
              <a:lnSpc>
                <a:spcPct val="100000"/>
              </a:lnSpc>
              <a:buFont typeface="+mj-lt"/>
              <a:buAutoNum type="arabicPeriod"/>
            </a:pPr>
            <a:r>
              <a:rPr lang="hu-HU" sz="1600" dirty="0">
                <a:latin typeface="Arial" panose="020B0604020202020204" pitchFamily="34" charset="0"/>
                <a:cs typeface="Arial" panose="020B0604020202020204" pitchFamily="34" charset="0"/>
              </a:rPr>
              <a:t>Működtető kar</a:t>
            </a:r>
          </a:p>
          <a:p>
            <a:pPr marL="494100" indent="-457200">
              <a:lnSpc>
                <a:spcPct val="100000"/>
              </a:lnSpc>
              <a:buFont typeface="+mj-lt"/>
              <a:buAutoNum type="arabicPeriod"/>
            </a:pPr>
            <a:r>
              <a:rPr lang="hu-HU" sz="1600" dirty="0">
                <a:latin typeface="Arial" panose="020B0604020202020204" pitchFamily="34" charset="0"/>
                <a:cs typeface="Arial" panose="020B0604020202020204" pitchFamily="34" charset="0"/>
              </a:rPr>
              <a:t>Működtetőszerkezet</a:t>
            </a:r>
          </a:p>
          <a:p>
            <a:pPr marL="494100" indent="-457200">
              <a:lnSpc>
                <a:spcPct val="100000"/>
              </a:lnSpc>
              <a:buFont typeface="+mj-lt"/>
              <a:buAutoNum type="arabicPeriod"/>
            </a:pPr>
            <a:r>
              <a:rPr lang="hu-HU" sz="1600" dirty="0">
                <a:latin typeface="Arial" panose="020B0604020202020204" pitchFamily="34" charset="0"/>
                <a:cs typeface="Arial" panose="020B0604020202020204" pitchFamily="34" charset="0"/>
              </a:rPr>
              <a:t>Érintkezések</a:t>
            </a:r>
          </a:p>
          <a:p>
            <a:pPr marL="494100" indent="-457200">
              <a:lnSpc>
                <a:spcPct val="100000"/>
              </a:lnSpc>
              <a:buFont typeface="+mj-lt"/>
              <a:buAutoNum type="arabicPeriod"/>
            </a:pPr>
            <a:r>
              <a:rPr lang="hu-HU" sz="1600" dirty="0">
                <a:latin typeface="Arial" panose="020B0604020202020204" pitchFamily="34" charset="0"/>
                <a:cs typeface="Arial" panose="020B0604020202020204" pitchFamily="34" charset="0"/>
              </a:rPr>
              <a:t>Csatlakozó csavarok</a:t>
            </a:r>
          </a:p>
          <a:p>
            <a:pPr marL="494100" indent="-457200">
              <a:lnSpc>
                <a:spcPct val="100000"/>
              </a:lnSpc>
              <a:buFont typeface="+mj-lt"/>
              <a:buAutoNum type="arabicPeriod"/>
            </a:pPr>
            <a:r>
              <a:rPr lang="hu-HU" sz="1600" dirty="0">
                <a:latin typeface="Arial" panose="020B0604020202020204" pitchFamily="34" charset="0"/>
                <a:cs typeface="Arial" panose="020B0604020202020204" pitchFamily="34" charset="0"/>
              </a:rPr>
              <a:t>Bimetál – leválasztja az érintkezést reagálva kisebb, hosszabb távú túlterhelésekre</a:t>
            </a:r>
          </a:p>
          <a:p>
            <a:pPr marL="494100" indent="-457200">
              <a:lnSpc>
                <a:spcPct val="100000"/>
              </a:lnSpc>
              <a:buFont typeface="+mj-lt"/>
              <a:buAutoNum type="arabicPeriod"/>
            </a:pPr>
            <a:r>
              <a:rPr lang="hu-HU" sz="1600" dirty="0">
                <a:latin typeface="Arial" panose="020B0604020202020204" pitchFamily="34" charset="0"/>
                <a:cs typeface="Arial" panose="020B0604020202020204" pitchFamily="34" charset="0"/>
              </a:rPr>
              <a:t>Kalibráló csavar – lehetővé teszi a gyártónak, hogy pontosan beállítsa a kioldóáramot az eszköz összeszerelése után</a:t>
            </a:r>
          </a:p>
          <a:p>
            <a:pPr marL="494100" indent="-457200">
              <a:lnSpc>
                <a:spcPct val="100000"/>
              </a:lnSpc>
              <a:buFont typeface="+mj-lt"/>
              <a:buAutoNum type="arabicPeriod"/>
            </a:pPr>
            <a:r>
              <a:rPr lang="hu-HU" sz="1600" dirty="0">
                <a:latin typeface="Arial" panose="020B0604020202020204" pitchFamily="34" charset="0"/>
                <a:cs typeface="Arial" panose="020B0604020202020204" pitchFamily="34" charset="0"/>
              </a:rPr>
              <a:t>Zárlati kioldó tekercs</a:t>
            </a:r>
          </a:p>
          <a:p>
            <a:pPr marL="494100" indent="-457200">
              <a:lnSpc>
                <a:spcPct val="100000"/>
              </a:lnSpc>
              <a:buFont typeface="+mj-lt"/>
              <a:buAutoNum type="arabicPeriod"/>
            </a:pPr>
            <a:r>
              <a:rPr lang="hu-HU" sz="1600" dirty="0">
                <a:latin typeface="Arial" panose="020B0604020202020204" pitchFamily="34" charset="0"/>
                <a:cs typeface="Arial" panose="020B0604020202020204" pitchFamily="34" charset="0"/>
              </a:rPr>
              <a:t>Ívoltókamra</a:t>
            </a:r>
          </a:p>
        </p:txBody>
      </p:sp>
    </p:spTree>
    <p:extLst>
      <p:ext uri="{BB962C8B-B14F-4D97-AF65-F5344CB8AC3E}">
        <p14:creationId xmlns:p14="http://schemas.microsoft.com/office/powerpoint/2010/main" val="5236268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RightStep">
      <a:dk1>
        <a:srgbClr val="000000"/>
      </a:dk1>
      <a:lt1>
        <a:srgbClr val="FFFFFF"/>
      </a:lt1>
      <a:dk2>
        <a:srgbClr val="1D311B"/>
      </a:dk2>
      <a:lt2>
        <a:srgbClr val="F3F0F3"/>
      </a:lt2>
      <a:accent1>
        <a:srgbClr val="4FB748"/>
      </a:accent1>
      <a:accent2>
        <a:srgbClr val="3BB165"/>
      </a:accent2>
      <a:accent3>
        <a:srgbClr val="46B199"/>
      </a:accent3>
      <a:accent4>
        <a:srgbClr val="3B9BB1"/>
      </a:accent4>
      <a:accent5>
        <a:srgbClr val="4D7CC3"/>
      </a:accent5>
      <a:accent6>
        <a:srgbClr val="4E4BB8"/>
      </a:accent6>
      <a:hlink>
        <a:srgbClr val="BF773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67</TotalTime>
  <Words>474</Words>
  <Application>Microsoft Office PowerPoint</Application>
  <PresentationFormat>Szélesvásznú</PresentationFormat>
  <Paragraphs>38</Paragraphs>
  <Slides>10</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10</vt:i4>
      </vt:variant>
    </vt:vector>
  </HeadingPairs>
  <TitlesOfParts>
    <vt:vector size="15" baseType="lpstr">
      <vt:lpstr>Arial</vt:lpstr>
      <vt:lpstr>Georgia Pro Cond Light</vt:lpstr>
      <vt:lpstr>Speak Pro</vt:lpstr>
      <vt:lpstr>Wingdings 2</vt:lpstr>
      <vt:lpstr>SlateVTI</vt:lpstr>
      <vt:lpstr>Gyakorlati alkalmazások </vt:lpstr>
      <vt:lpstr>Teheremelő Mágnes</vt:lpstr>
      <vt:lpstr>PowerPoint-bemutató</vt:lpstr>
      <vt:lpstr>Elektromágneses jelfogó (relé)</vt:lpstr>
      <vt:lpstr>Reed-relé</vt:lpstr>
      <vt:lpstr>Elektromos csengő</vt:lpstr>
      <vt:lpstr>Részletes működése</vt:lpstr>
      <vt:lpstr>Automata biztosíték (megszakító)</vt:lpstr>
      <vt:lpstr>Kismegszakító</vt:lpstr>
      <vt:lpstr>Köszönöm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Gyakorlati alkalmazások </dc:title>
  <dc:creator>Mihály Nagy</dc:creator>
  <cp:lastModifiedBy>Mihály Nagy</cp:lastModifiedBy>
  <cp:revision>1</cp:revision>
  <dcterms:created xsi:type="dcterms:W3CDTF">2024-01-11T19:08:58Z</dcterms:created>
  <dcterms:modified xsi:type="dcterms:W3CDTF">2024-01-11T20:16:51Z</dcterms:modified>
</cp:coreProperties>
</file>