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7565A7B-CCB3-4D4F-A5E0-CD335D330E0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ED96431-6D3F-47E6-A8C3-F191693D11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Метод простых обменов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«пузырька» («камня»)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Производится последовательное упорядочение смежных пар элементов </a:t>
            </a:r>
            <a:r>
              <a:rPr lang="ru-RU" dirty="0" smtClean="0"/>
              <a:t>массива по убыванию: </a:t>
            </a:r>
          </a:p>
          <a:p>
            <a:pPr algn="just"/>
            <a:r>
              <a:rPr lang="en-US" i="1" dirty="0" smtClean="0"/>
              <a:t>x</a:t>
            </a:r>
            <a:r>
              <a:rPr lang="ru-RU" dirty="0"/>
              <a:t>[1] и </a:t>
            </a:r>
            <a:r>
              <a:rPr lang="en-US" i="1" dirty="0"/>
              <a:t>x</a:t>
            </a:r>
            <a:r>
              <a:rPr lang="ru-RU" dirty="0"/>
              <a:t>[2], </a:t>
            </a:r>
            <a:r>
              <a:rPr lang="en-US" i="1" dirty="0"/>
              <a:t>x</a:t>
            </a:r>
            <a:r>
              <a:rPr lang="ru-RU" dirty="0"/>
              <a:t>[2] и </a:t>
            </a:r>
            <a:r>
              <a:rPr lang="en-US" i="1" dirty="0"/>
              <a:t>x</a:t>
            </a:r>
            <a:r>
              <a:rPr lang="ru-RU" dirty="0"/>
              <a:t>[3], …</a:t>
            </a:r>
            <a:r>
              <a:rPr lang="en-US" i="1" dirty="0"/>
              <a:t>x</a:t>
            </a:r>
            <a:r>
              <a:rPr lang="ru-RU" dirty="0"/>
              <a:t>[</a:t>
            </a:r>
            <a:r>
              <a:rPr lang="en-US" i="1" dirty="0"/>
              <a:t>N</a:t>
            </a:r>
            <a:r>
              <a:rPr lang="ru-RU" dirty="0"/>
              <a:t>-1] и </a:t>
            </a:r>
            <a:r>
              <a:rPr lang="en-US" i="1" dirty="0"/>
              <a:t>x</a:t>
            </a:r>
            <a:r>
              <a:rPr lang="ru-RU" dirty="0"/>
              <a:t>[</a:t>
            </a:r>
            <a:r>
              <a:rPr lang="en-US" i="1" dirty="0"/>
              <a:t>N</a:t>
            </a:r>
            <a:r>
              <a:rPr lang="ru-RU" dirty="0"/>
              <a:t>].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в паре первый элемент </a:t>
            </a:r>
            <a:r>
              <a:rPr lang="ru-RU" dirty="0" smtClean="0"/>
              <a:t>меньше </a:t>
            </a:r>
            <a:r>
              <a:rPr lang="ru-RU" dirty="0"/>
              <a:t>второго, то элементы меняются местами. Далее, таким же образом, обрабатываем следующую пару. В итоге, после </a:t>
            </a:r>
            <a:r>
              <a:rPr lang="en-US" i="1" dirty="0"/>
              <a:t>N</a:t>
            </a:r>
            <a:r>
              <a:rPr lang="ru-RU" dirty="0"/>
              <a:t>–1 сравнения </a:t>
            </a:r>
            <a:r>
              <a:rPr lang="ru-RU" dirty="0" smtClean="0"/>
              <a:t>минимальное </a:t>
            </a:r>
            <a:r>
              <a:rPr lang="ru-RU" dirty="0"/>
              <a:t>значение переместится на место элемента </a:t>
            </a:r>
            <a:r>
              <a:rPr lang="en-US" i="1" dirty="0"/>
              <a:t>X</a:t>
            </a:r>
            <a:r>
              <a:rPr lang="ru-RU" dirty="0"/>
              <a:t>[</a:t>
            </a:r>
            <a:r>
              <a:rPr lang="en-US" i="1" dirty="0"/>
              <a:t>N</a:t>
            </a:r>
            <a:r>
              <a:rPr lang="ru-RU" dirty="0"/>
              <a:t>], т.е. "вверху" окажется самый "легкий" элемент – отсюда аналогия с пузырьком.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Следующий </a:t>
            </a:r>
            <a:r>
              <a:rPr lang="ru-RU" dirty="0"/>
              <a:t>проход делается аналогичным образом до второго сверху элемента (</a:t>
            </a:r>
            <a:r>
              <a:rPr lang="en-US" i="1" dirty="0"/>
              <a:t>X</a:t>
            </a:r>
            <a:r>
              <a:rPr lang="ru-RU" dirty="0"/>
              <a:t>[</a:t>
            </a:r>
            <a:r>
              <a:rPr lang="en-US" i="1" dirty="0"/>
              <a:t>N</a:t>
            </a:r>
            <a:r>
              <a:rPr lang="ru-RU" dirty="0"/>
              <a:t>–1]), в результате второй по величине элемент поднимется на правильную позицию и т.д. Для сортировки всего массива нужно выполнить </a:t>
            </a:r>
            <a:r>
              <a:rPr lang="en-US" i="1" dirty="0"/>
              <a:t>N</a:t>
            </a:r>
            <a:r>
              <a:rPr lang="ru-RU" dirty="0"/>
              <a:t>–1 проход по массиву. При первом прохождении нужно сравнить </a:t>
            </a:r>
            <a:r>
              <a:rPr lang="en-US" i="1" dirty="0"/>
              <a:t>N</a:t>
            </a:r>
            <a:r>
              <a:rPr lang="ru-RU" dirty="0"/>
              <a:t>–1 пар элементов, при втором – </a:t>
            </a:r>
            <a:r>
              <a:rPr lang="en-US" i="1" dirty="0"/>
              <a:t>N</a:t>
            </a:r>
            <a:r>
              <a:rPr lang="ru-RU" dirty="0"/>
              <a:t>–2 пары, при </a:t>
            </a:r>
            <a:r>
              <a:rPr lang="en-US" i="1" dirty="0"/>
              <a:t>k</a:t>
            </a:r>
            <a:r>
              <a:rPr lang="ru-RU" dirty="0"/>
              <a:t>-м прохождении – </a:t>
            </a:r>
            <a:r>
              <a:rPr lang="en-US" i="1" dirty="0"/>
              <a:t>N</a:t>
            </a:r>
            <a:r>
              <a:rPr lang="ru-RU" dirty="0"/>
              <a:t>‑</a:t>
            </a:r>
            <a:r>
              <a:rPr lang="en-US" i="1" dirty="0"/>
              <a:t>k</a:t>
            </a:r>
            <a:r>
              <a:rPr lang="ru-RU" dirty="0"/>
              <a:t> пар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выполнять сортировку по возрастанию, то получим метод «камня», то есть самый тяжелый элемент опустится на дно массива.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9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Пример</a:t>
            </a:r>
            <a:r>
              <a:rPr lang="ru-RU" dirty="0" smtClean="0"/>
              <a:t>. Дан массив из 5 элементов: 5 8 1 6 7. Упорядочить его по возрастанию.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9807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проход по массиву</a:t>
            </a:r>
            <a:endParaRPr lang="ru-RU" dirty="0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0666"/>
              </p:ext>
            </p:extLst>
          </p:nvPr>
        </p:nvGraphicFramePr>
        <p:xfrm>
          <a:off x="1571836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5492"/>
              </p:ext>
            </p:extLst>
          </p:nvPr>
        </p:nvGraphicFramePr>
        <p:xfrm>
          <a:off x="1571836" y="20608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58530"/>
              </p:ext>
            </p:extLst>
          </p:nvPr>
        </p:nvGraphicFramePr>
        <p:xfrm>
          <a:off x="1571836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73600"/>
              </p:ext>
            </p:extLst>
          </p:nvPr>
        </p:nvGraphicFramePr>
        <p:xfrm>
          <a:off x="1571836" y="3562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85869"/>
              </p:ext>
            </p:extLst>
          </p:nvPr>
        </p:nvGraphicFramePr>
        <p:xfrm>
          <a:off x="1547664" y="42930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проход по массиву: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09522"/>
              </p:ext>
            </p:extLst>
          </p:nvPr>
        </p:nvGraphicFramePr>
        <p:xfrm>
          <a:off x="683568" y="1124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91270"/>
              </p:ext>
            </p:extLst>
          </p:nvPr>
        </p:nvGraphicFramePr>
        <p:xfrm>
          <a:off x="683568" y="18448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99900"/>
              </p:ext>
            </p:extLst>
          </p:nvPr>
        </p:nvGraphicFramePr>
        <p:xfrm>
          <a:off x="683568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03020"/>
              </p:ext>
            </p:extLst>
          </p:nvPr>
        </p:nvGraphicFramePr>
        <p:xfrm>
          <a:off x="683568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Третий проход по массиву: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4927"/>
              </p:ext>
            </p:extLst>
          </p:nvPr>
        </p:nvGraphicFramePr>
        <p:xfrm>
          <a:off x="395536" y="10527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04581"/>
              </p:ext>
            </p:extLst>
          </p:nvPr>
        </p:nvGraphicFramePr>
        <p:xfrm>
          <a:off x="395536" y="19168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88160"/>
              </p:ext>
            </p:extLst>
          </p:nvPr>
        </p:nvGraphicFramePr>
        <p:xfrm>
          <a:off x="372662" y="27089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364502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Четвертый проход по массиву: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3075"/>
              </p:ext>
            </p:extLst>
          </p:nvPr>
        </p:nvGraphicFramePr>
        <p:xfrm>
          <a:off x="395536" y="4365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9836"/>
              </p:ext>
            </p:extLst>
          </p:nvPr>
        </p:nvGraphicFramePr>
        <p:xfrm>
          <a:off x="420216" y="51571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0"/>
            <a:ext cx="8352928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#include &lt;</a:t>
            </a:r>
            <a:r>
              <a:rPr lang="en-US" sz="1100" dirty="0" err="1"/>
              <a:t>iostream</a:t>
            </a:r>
            <a:r>
              <a:rPr lang="en-US" sz="1100" dirty="0"/>
              <a:t>&gt;</a:t>
            </a:r>
          </a:p>
          <a:p>
            <a:r>
              <a:rPr lang="en-US" sz="1100" dirty="0"/>
              <a:t>#include &lt;vector&gt;</a:t>
            </a:r>
          </a:p>
          <a:p>
            <a:r>
              <a:rPr lang="en-US" sz="1100" dirty="0"/>
              <a:t>using namespace </a:t>
            </a:r>
            <a:r>
              <a:rPr lang="en-US" sz="1100" dirty="0" err="1"/>
              <a:t>std</a:t>
            </a:r>
            <a:r>
              <a:rPr lang="en-US" sz="1100" dirty="0"/>
              <a:t>;</a:t>
            </a:r>
          </a:p>
          <a:p>
            <a:endParaRPr lang="ru-RU" sz="1100" dirty="0"/>
          </a:p>
          <a:p>
            <a:endParaRPr lang="ru-RU" sz="1100" dirty="0"/>
          </a:p>
          <a:p>
            <a:r>
              <a:rPr lang="en-US" sz="1100" dirty="0"/>
              <a:t>void main()</a:t>
            </a:r>
          </a:p>
          <a:p>
            <a:r>
              <a:rPr lang="ru-RU" sz="1100" dirty="0"/>
              <a:t>{</a:t>
            </a:r>
          </a:p>
          <a:p>
            <a:r>
              <a:rPr lang="en-US" sz="1100" dirty="0" err="1"/>
              <a:t>setlocale</a:t>
            </a:r>
            <a:r>
              <a:rPr lang="en-US" sz="1100" dirty="0"/>
              <a:t>(0,"");</a:t>
            </a:r>
          </a:p>
          <a:p>
            <a:r>
              <a:rPr lang="en-US" sz="1100" dirty="0" err="1"/>
              <a:t>int</a:t>
            </a:r>
            <a:r>
              <a:rPr lang="en-US" sz="1100" dirty="0"/>
              <a:t> n;</a:t>
            </a:r>
          </a:p>
          <a:p>
            <a:r>
              <a:rPr lang="en-US" sz="1100" dirty="0"/>
              <a:t>vector&lt;</a:t>
            </a:r>
            <a:r>
              <a:rPr lang="en-US" sz="1100" dirty="0" err="1"/>
              <a:t>int</a:t>
            </a:r>
            <a:r>
              <a:rPr lang="en-US" sz="1100" dirty="0"/>
              <a:t>&gt; </a:t>
            </a:r>
            <a:r>
              <a:rPr lang="en-US" sz="1100" dirty="0" err="1"/>
              <a:t>arr</a:t>
            </a:r>
            <a:r>
              <a:rPr lang="en-US" sz="1100" dirty="0"/>
              <a:t>;</a:t>
            </a:r>
          </a:p>
          <a:p>
            <a:r>
              <a:rPr lang="ru-RU" sz="1100" dirty="0" err="1"/>
              <a:t>cout</a:t>
            </a:r>
            <a:r>
              <a:rPr lang="ru-RU" sz="1100" dirty="0"/>
              <a:t> &lt;&lt; "Введите размер массива:\n";</a:t>
            </a:r>
          </a:p>
          <a:p>
            <a:r>
              <a:rPr lang="en-US" sz="1100" dirty="0" err="1"/>
              <a:t>cin</a:t>
            </a:r>
            <a:r>
              <a:rPr lang="en-US" sz="1100" dirty="0"/>
              <a:t> &gt;&gt; n;</a:t>
            </a:r>
          </a:p>
          <a:p>
            <a:r>
              <a:rPr lang="ru-RU" sz="1100" dirty="0" err="1"/>
              <a:t>cout</a:t>
            </a:r>
            <a:r>
              <a:rPr lang="ru-RU" sz="1100" dirty="0"/>
              <a:t> &lt;&lt; "Введите исходный массив:\n";</a:t>
            </a:r>
          </a:p>
          <a:p>
            <a:r>
              <a:rPr lang="en-US" sz="1100" dirty="0"/>
              <a:t>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=0;i&lt;</a:t>
            </a:r>
            <a:r>
              <a:rPr lang="en-US" sz="1100" dirty="0" err="1"/>
              <a:t>n;i</a:t>
            </a:r>
            <a:r>
              <a:rPr lang="en-US" sz="1100" dirty="0"/>
              <a:t>++)</a:t>
            </a:r>
          </a:p>
          <a:p>
            <a:r>
              <a:rPr lang="ru-RU" sz="1100" dirty="0"/>
              <a:t>{</a:t>
            </a:r>
          </a:p>
          <a:p>
            <a:r>
              <a:rPr lang="en-US" sz="1100" dirty="0" err="1"/>
              <a:t>int</a:t>
            </a:r>
            <a:r>
              <a:rPr lang="en-US" sz="1100" dirty="0"/>
              <a:t> a;</a:t>
            </a:r>
          </a:p>
          <a:p>
            <a:r>
              <a:rPr lang="en-US" sz="1100" dirty="0" err="1"/>
              <a:t>cin</a:t>
            </a:r>
            <a:r>
              <a:rPr lang="en-US" sz="1100" dirty="0"/>
              <a:t> &gt;&gt; a;</a:t>
            </a:r>
          </a:p>
          <a:p>
            <a:r>
              <a:rPr lang="en-US" sz="1100" dirty="0" err="1"/>
              <a:t>arr.push_back</a:t>
            </a:r>
            <a:r>
              <a:rPr lang="en-US" sz="1100" dirty="0"/>
              <a:t>(a);</a:t>
            </a:r>
          </a:p>
          <a:p>
            <a:r>
              <a:rPr lang="ru-RU" sz="1100" dirty="0"/>
              <a:t>}</a:t>
            </a:r>
          </a:p>
          <a:p>
            <a:r>
              <a:rPr lang="nn-NO" sz="1100" dirty="0"/>
              <a:t>for (int i = 0; i &lt; n - 1; i++)</a:t>
            </a:r>
          </a:p>
          <a:p>
            <a:r>
              <a:rPr lang="ru-RU" sz="1100" dirty="0"/>
              <a:t>{</a:t>
            </a:r>
          </a:p>
          <a:p>
            <a:r>
              <a:rPr lang="nb-NO" sz="1100" dirty="0"/>
              <a:t>for (int j = 0; j &lt; n - i - 1; j++)</a:t>
            </a:r>
          </a:p>
          <a:p>
            <a:r>
              <a:rPr lang="ru-RU" sz="1100" dirty="0"/>
              <a:t>{</a:t>
            </a:r>
          </a:p>
          <a:p>
            <a:r>
              <a:rPr lang="en-US" sz="1100" dirty="0"/>
              <a:t>if (</a:t>
            </a:r>
            <a:r>
              <a:rPr lang="en-US" sz="1100" dirty="0" err="1"/>
              <a:t>arr</a:t>
            </a:r>
            <a:r>
              <a:rPr lang="en-US" sz="1100" dirty="0"/>
              <a:t>[j] &gt; </a:t>
            </a:r>
            <a:r>
              <a:rPr lang="en-US" sz="1100" dirty="0" err="1"/>
              <a:t>arr</a:t>
            </a:r>
            <a:r>
              <a:rPr lang="en-US" sz="1100" dirty="0"/>
              <a:t>[j + 1])</a:t>
            </a:r>
          </a:p>
          <a:p>
            <a:r>
              <a:rPr lang="ru-RU" sz="1100" dirty="0"/>
              <a:t>{</a:t>
            </a:r>
          </a:p>
          <a:p>
            <a:r>
              <a:rPr lang="en-US" sz="1100" dirty="0"/>
              <a:t>swap(</a:t>
            </a:r>
            <a:r>
              <a:rPr lang="en-US" sz="1100" dirty="0" err="1"/>
              <a:t>arr</a:t>
            </a:r>
            <a:r>
              <a:rPr lang="en-US" sz="1100" dirty="0"/>
              <a:t>[j], </a:t>
            </a:r>
            <a:r>
              <a:rPr lang="en-US" sz="1100" dirty="0" err="1"/>
              <a:t>arr</a:t>
            </a:r>
            <a:r>
              <a:rPr lang="en-US" sz="1100" dirty="0"/>
              <a:t>[j + 1]);</a:t>
            </a:r>
          </a:p>
          <a:p>
            <a:r>
              <a:rPr lang="ru-RU" sz="1100" dirty="0"/>
              <a:t>}</a:t>
            </a:r>
          </a:p>
          <a:p>
            <a:r>
              <a:rPr lang="ru-RU" sz="1100" dirty="0"/>
              <a:t>}</a:t>
            </a:r>
          </a:p>
          <a:p>
            <a:r>
              <a:rPr lang="ru-RU" sz="1100" dirty="0"/>
              <a:t>}</a:t>
            </a:r>
          </a:p>
          <a:p>
            <a:r>
              <a:rPr lang="en-US" sz="1100" dirty="0" err="1"/>
              <a:t>cout</a:t>
            </a:r>
            <a:r>
              <a:rPr lang="en-US" sz="1100" dirty="0"/>
              <a:t> &lt;&lt; "</a:t>
            </a:r>
            <a:r>
              <a:rPr lang="ru-RU" sz="1100" dirty="0"/>
              <a:t>Отсортированный массив:\</a:t>
            </a:r>
            <a:r>
              <a:rPr lang="en-US" sz="1100" dirty="0"/>
              <a:t>n";</a:t>
            </a:r>
          </a:p>
          <a:p>
            <a:r>
              <a:rPr lang="nn-NO" sz="1100" dirty="0"/>
              <a:t>for (int i = 0; i &lt; n; i++)</a:t>
            </a:r>
          </a:p>
          <a:p>
            <a:r>
              <a:rPr lang="ru-RU" sz="1100" dirty="0"/>
              <a:t>{</a:t>
            </a:r>
          </a:p>
          <a:p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arr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&lt;&lt; ' ';</a:t>
            </a:r>
          </a:p>
          <a:p>
            <a:r>
              <a:rPr lang="ru-RU" sz="1100" dirty="0"/>
              <a:t>}</a:t>
            </a:r>
          </a:p>
          <a:p>
            <a:r>
              <a:rPr lang="ru-RU" sz="1100" dirty="0"/>
              <a:t>}</a:t>
            </a:r>
            <a:endParaRPr lang="ru-RU" sz="1100" b="1" dirty="0">
              <a:latin typeface="Times New Roman"/>
              <a:ea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916832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Среднее число сравнений и обменов имеют квадратичный порядок роста: </a:t>
            </a:r>
            <a:r>
              <a:rPr lang="ru-RU" i="1" dirty="0"/>
              <a:t>О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baseline="30000" dirty="0"/>
              <a:t>2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отсюда можно заключить, что алгоритм пузырька очень медленен и малоэффективен.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0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493</TotalTime>
  <Words>473</Words>
  <Application>Microsoft Office PowerPoint</Application>
  <PresentationFormat>Экран (4:3)</PresentationFormat>
  <Paragraphs>121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Times New Roman</vt:lpstr>
      <vt:lpstr>Горизонт</vt:lpstr>
      <vt:lpstr>Метод «пузырька» («камня»)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ЗАО "КЭС"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сортировок</dc:title>
  <dc:creator>Tania</dc:creator>
  <cp:lastModifiedBy>Пользователь Windows</cp:lastModifiedBy>
  <cp:revision>39</cp:revision>
  <dcterms:created xsi:type="dcterms:W3CDTF">2017-10-29T16:17:49Z</dcterms:created>
  <dcterms:modified xsi:type="dcterms:W3CDTF">2020-01-21T09:13:05Z</dcterms:modified>
</cp:coreProperties>
</file>