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8" r:id="rId11"/>
    <p:sldId id="30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203ED-5D36-47A9-B133-C5D3FEE0B82D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E7F0-BE53-4D9B-88ED-567488A497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3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7f944aef7_1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7f944aef7_1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811302d8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811302d8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f944aef7_1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f944aef7_1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05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f944aef7_1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f944aef7_1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f944aef7_16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f944aef7_16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f944aef7_18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f944aef7_18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7f944aef7_18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7f944aef7_18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f944aef7_18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f944aef7_18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f944aef7_18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f944aef7_18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811302d8e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811302d8e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7f944aef7_18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7f944aef7_18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7f944aef7_1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7f944aef7_1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7f944aef7_8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7f944aef7_8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7f944aef7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7f944aef7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7f944aef7_1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7f944aef7_1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7f944aef7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7f944aef7_1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811302d8e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811302d8e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811302d8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811302d8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811302d8e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811302d8e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6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112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3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7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9159-E8B2-496B-9572-6C164DCC16B1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8939-AF20-49B6-9F06-6918A021A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3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/>
        </p:nvSpPr>
        <p:spPr>
          <a:xfrm>
            <a:off x="1007333" y="2328433"/>
            <a:ext cx="9916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ланнистеры всегда платят свои долги, всегда!</a:t>
            </a:r>
            <a:endParaRPr sz="2400"/>
          </a:p>
        </p:txBody>
      </p:sp>
      <p:sp>
        <p:nvSpPr>
          <p:cNvPr id="507" name="Google Shape;507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вектор текста</a:t>
            </a:r>
            <a:endParaRPr sz="64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 dirty="0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65"/>
          <p:cNvGrpSpPr/>
          <p:nvPr/>
        </p:nvGrpSpPr>
        <p:grpSpPr>
          <a:xfrm>
            <a:off x="816500" y="1620251"/>
            <a:ext cx="2476400" cy="2416800"/>
            <a:chOff x="490075" y="1260075"/>
            <a:chExt cx="1857300" cy="1812600"/>
          </a:xfrm>
        </p:grpSpPr>
        <p:sp>
          <p:nvSpPr>
            <p:cNvPr id="820" name="Google Shape;820;p65"/>
            <p:cNvSpPr/>
            <p:nvPr/>
          </p:nvSpPr>
          <p:spPr>
            <a:xfrm>
              <a:off x="490075" y="1260075"/>
              <a:ext cx="1857300" cy="1812600"/>
            </a:xfrm>
            <a:prstGeom prst="ellipse">
              <a:avLst/>
            </a:prstGeom>
            <a:solidFill>
              <a:srgbClr val="FFDF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highlight>
                  <a:srgbClr val="6FA8DC"/>
                </a:highlight>
              </a:endParaRPr>
            </a:p>
          </p:txBody>
        </p:sp>
        <p:sp>
          <p:nvSpPr>
            <p:cNvPr id="821" name="Google Shape;821;p65"/>
            <p:cNvSpPr txBox="1"/>
            <p:nvPr/>
          </p:nvSpPr>
          <p:spPr>
            <a:xfrm>
              <a:off x="609175" y="1720700"/>
              <a:ext cx="1619100" cy="11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" sz="2400" b="1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полнота выше при близкой точности</a:t>
              </a:r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/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/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822" name="Google Shape;822;p6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10</a:t>
            </a:fld>
            <a:endParaRPr/>
          </a:p>
        </p:txBody>
      </p:sp>
      <p:pic>
        <p:nvPicPr>
          <p:cNvPr id="823" name="Google Shape;82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2164" y="1533061"/>
            <a:ext cx="743763" cy="7437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65"/>
          <p:cNvGrpSpPr/>
          <p:nvPr/>
        </p:nvGrpSpPr>
        <p:grpSpPr>
          <a:xfrm>
            <a:off x="2627400" y="3737117"/>
            <a:ext cx="2476400" cy="2416800"/>
            <a:chOff x="1085300" y="3191488"/>
            <a:chExt cx="1857300" cy="1812600"/>
          </a:xfrm>
        </p:grpSpPr>
        <p:sp>
          <p:nvSpPr>
            <p:cNvPr id="825" name="Google Shape;825;p65"/>
            <p:cNvSpPr/>
            <p:nvPr/>
          </p:nvSpPr>
          <p:spPr>
            <a:xfrm>
              <a:off x="1085300" y="3191488"/>
              <a:ext cx="1857300" cy="1812600"/>
            </a:xfrm>
            <a:prstGeom prst="ellipse">
              <a:avLst/>
            </a:prstGeom>
            <a:solidFill>
              <a:srgbClr val="FFDF0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highlight>
                  <a:srgbClr val="6FA8DC"/>
                </a:highlight>
              </a:endParaRPr>
            </a:p>
          </p:txBody>
        </p:sp>
        <p:sp>
          <p:nvSpPr>
            <p:cNvPr id="826" name="Google Shape;826;p65"/>
            <p:cNvSpPr txBox="1"/>
            <p:nvPr/>
          </p:nvSpPr>
          <p:spPr>
            <a:xfrm>
              <a:off x="1204400" y="3643938"/>
              <a:ext cx="1619100" cy="11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2400" b="1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не нужно явно выделять слова</a:t>
              </a:r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/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827" name="Google Shape;827;p65"/>
          <p:cNvGrpSpPr/>
          <p:nvPr/>
        </p:nvGrpSpPr>
        <p:grpSpPr>
          <a:xfrm>
            <a:off x="9264800" y="2647433"/>
            <a:ext cx="2476400" cy="2416800"/>
            <a:chOff x="490075" y="1260075"/>
            <a:chExt cx="1857300" cy="1812600"/>
          </a:xfrm>
        </p:grpSpPr>
        <p:sp>
          <p:nvSpPr>
            <p:cNvPr id="828" name="Google Shape;828;p65"/>
            <p:cNvSpPr/>
            <p:nvPr/>
          </p:nvSpPr>
          <p:spPr>
            <a:xfrm>
              <a:off x="490075" y="1260075"/>
              <a:ext cx="1857300" cy="1812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highlight>
                  <a:srgbClr val="6FA8DC"/>
                </a:highlight>
              </a:endParaRPr>
            </a:p>
          </p:txBody>
        </p:sp>
        <p:sp>
          <p:nvSpPr>
            <p:cNvPr id="829" name="Google Shape;829;p65"/>
            <p:cNvSpPr txBox="1"/>
            <p:nvPr/>
          </p:nvSpPr>
          <p:spPr>
            <a:xfrm>
              <a:off x="548126" y="1716625"/>
              <a:ext cx="1741200" cy="12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ru" sz="2400" b="1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не учитывает порядок слов</a:t>
              </a:r>
              <a:endPara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830" name="Google Shape;830;p65"/>
          <p:cNvGrpSpPr/>
          <p:nvPr/>
        </p:nvGrpSpPr>
        <p:grpSpPr>
          <a:xfrm>
            <a:off x="7036933" y="4227667"/>
            <a:ext cx="2620000" cy="2416800"/>
            <a:chOff x="436225" y="1260075"/>
            <a:chExt cx="1965000" cy="1812600"/>
          </a:xfrm>
        </p:grpSpPr>
        <p:sp>
          <p:nvSpPr>
            <p:cNvPr id="831" name="Google Shape;831;p65"/>
            <p:cNvSpPr/>
            <p:nvPr/>
          </p:nvSpPr>
          <p:spPr>
            <a:xfrm>
              <a:off x="490075" y="1260075"/>
              <a:ext cx="1857300" cy="1812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highlight>
                  <a:srgbClr val="6FA8DC"/>
                </a:highlight>
              </a:endParaRPr>
            </a:p>
          </p:txBody>
        </p:sp>
        <p:sp>
          <p:nvSpPr>
            <p:cNvPr id="832" name="Google Shape;832;p65"/>
            <p:cNvSpPr txBox="1"/>
            <p:nvPr/>
          </p:nvSpPr>
          <p:spPr>
            <a:xfrm>
              <a:off x="436225" y="1859175"/>
              <a:ext cx="1965000" cy="12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" sz="2400" b="1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не учитывает перефразирования</a:t>
              </a:r>
              <a:endParaRPr sz="2400">
                <a:solidFill>
                  <a:schemeClr val="dk1"/>
                </a:solidFill>
                <a:highlight>
                  <a:srgbClr val="6FA8DC"/>
                </a:highlight>
              </a:endParaRPr>
            </a:p>
          </p:txBody>
        </p:sp>
      </p:grpSp>
      <p:sp>
        <p:nvSpPr>
          <p:cNvPr id="833" name="Google Shape;833;p65"/>
          <p:cNvSpPr txBox="1"/>
          <p:nvPr/>
        </p:nvSpPr>
        <p:spPr>
          <a:xfrm>
            <a:off x="8528067" y="2238900"/>
            <a:ext cx="1059200" cy="1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sz="9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4" name="Google Shape;834;p65"/>
          <p:cNvGrpSpPr/>
          <p:nvPr/>
        </p:nvGrpSpPr>
        <p:grpSpPr>
          <a:xfrm>
            <a:off x="6737933" y="1620267"/>
            <a:ext cx="2620000" cy="2416800"/>
            <a:chOff x="695600" y="1260075"/>
            <a:chExt cx="1965000" cy="1812600"/>
          </a:xfrm>
        </p:grpSpPr>
        <p:sp>
          <p:nvSpPr>
            <p:cNvPr id="835" name="Google Shape;835;p65"/>
            <p:cNvSpPr/>
            <p:nvPr/>
          </p:nvSpPr>
          <p:spPr>
            <a:xfrm>
              <a:off x="749450" y="1260075"/>
              <a:ext cx="1857300" cy="18126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highlight>
                  <a:srgbClr val="6FA8DC"/>
                </a:highlight>
              </a:endParaRPr>
            </a:p>
          </p:txBody>
        </p:sp>
        <p:sp>
          <p:nvSpPr>
            <p:cNvPr id="836" name="Google Shape;836;p65"/>
            <p:cNvSpPr txBox="1"/>
            <p:nvPr/>
          </p:nvSpPr>
          <p:spPr>
            <a:xfrm>
              <a:off x="695600" y="1831075"/>
              <a:ext cx="1965000" cy="12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ru" sz="2400" b="1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ограниченный словарь</a:t>
              </a:r>
              <a:endParaRPr sz="2400">
                <a:solidFill>
                  <a:schemeClr val="dk1"/>
                </a:solidFill>
                <a:highlight>
                  <a:srgbClr val="6FA8DC"/>
                </a:highlight>
              </a:endParaRPr>
            </a:p>
          </p:txBody>
        </p:sp>
      </p:grpSp>
      <p:pic>
        <p:nvPicPr>
          <p:cNvPr id="837" name="Google Shape;837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3573" y="1533073"/>
            <a:ext cx="743763" cy="743763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65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классификатор на tf-idf</a:t>
            </a: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5238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6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МЕТРИКИ</a:t>
            </a:r>
            <a:endParaRPr sz="64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11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5238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бинарная классификация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12</a:t>
            </a:fld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3950433" y="1584967"/>
            <a:ext cx="40344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negative / positive</a:t>
            </a:r>
            <a:endParaRPr sz="32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634" y="3996167"/>
            <a:ext cx="2969167" cy="208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34" y="3431385"/>
            <a:ext cx="3426633" cy="3426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9"/>
          <p:cNvCxnSpPr/>
          <p:nvPr/>
        </p:nvCxnSpPr>
        <p:spPr>
          <a:xfrm>
            <a:off x="6627567" y="2435967"/>
            <a:ext cx="2052000" cy="1547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9"/>
          <p:cNvSpPr txBox="1"/>
          <p:nvPr/>
        </p:nvSpPr>
        <p:spPr>
          <a:xfrm>
            <a:off x="7153400" y="3048600"/>
            <a:ext cx="40344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3200" b="1">
                <a:solidFill>
                  <a:srgbClr val="93C47D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3200" b="1">
              <a:solidFill>
                <a:srgbClr val="93C47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0" name="Google Shape;220;p29"/>
          <p:cNvCxnSpPr/>
          <p:nvPr/>
        </p:nvCxnSpPr>
        <p:spPr>
          <a:xfrm flipH="1">
            <a:off x="3533500" y="2441567"/>
            <a:ext cx="1996800" cy="1536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9"/>
          <p:cNvSpPr txBox="1"/>
          <p:nvPr/>
        </p:nvSpPr>
        <p:spPr>
          <a:xfrm>
            <a:off x="1167933" y="3098200"/>
            <a:ext cx="40344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3200" b="1">
                <a:solidFill>
                  <a:srgbClr val="DD7E6B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3200" b="1">
              <a:solidFill>
                <a:srgbClr val="DD7E6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296667" y="3215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rue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ositive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Clr>
                <a:schemeClr val="dk1"/>
              </a:buClr>
              <a:buSzPts val="1100"/>
            </a:pP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13</a:t>
            </a:fld>
            <a:endParaRPr/>
          </a:p>
        </p:txBody>
      </p:sp>
      <p:sp>
        <p:nvSpPr>
          <p:cNvPr id="228" name="Google Shape;228;p30"/>
          <p:cNvSpPr/>
          <p:nvPr/>
        </p:nvSpPr>
        <p:spPr>
          <a:xfrm rot="-5400000">
            <a:off x="4313767" y="1793733"/>
            <a:ext cx="3652400" cy="39404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30"/>
          <p:cNvSpPr/>
          <p:nvPr/>
        </p:nvSpPr>
        <p:spPr>
          <a:xfrm>
            <a:off x="4952933" y="2619400"/>
            <a:ext cx="1200400" cy="221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0" name="Google Shape;230;p30"/>
          <p:cNvCxnSpPr/>
          <p:nvPr/>
        </p:nvCxnSpPr>
        <p:spPr>
          <a:xfrm>
            <a:off x="6139833" y="1937533"/>
            <a:ext cx="0" cy="3652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67" y="23226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3267" y="29800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82" y="4334426"/>
            <a:ext cx="859900" cy="60444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6658600" y="2698951"/>
            <a:ext cx="5369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правильно предсказан позитивный класс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667833" y="35587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 rot="5400000">
            <a:off x="4313767" y="1793733"/>
            <a:ext cx="3652400" cy="3940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A9999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" name="Google Shape;241;p31"/>
          <p:cNvSpPr/>
          <p:nvPr/>
        </p:nvSpPr>
        <p:spPr>
          <a:xfrm>
            <a:off x="6139833" y="2720867"/>
            <a:ext cx="1200400" cy="221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31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rue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egatives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14</a:t>
            </a:fld>
            <a:endParaRPr/>
          </a:p>
        </p:txBody>
      </p:sp>
      <p:sp>
        <p:nvSpPr>
          <p:cNvPr id="244" name="Google Shape;244;p31"/>
          <p:cNvSpPr/>
          <p:nvPr/>
        </p:nvSpPr>
        <p:spPr>
          <a:xfrm rot="-5400000">
            <a:off x="4313767" y="1793733"/>
            <a:ext cx="3652400" cy="39404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31"/>
          <p:cNvSpPr/>
          <p:nvPr/>
        </p:nvSpPr>
        <p:spPr>
          <a:xfrm>
            <a:off x="4952933" y="2619400"/>
            <a:ext cx="1200400" cy="221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6" name="Google Shape;246;p31"/>
          <p:cNvCxnSpPr/>
          <p:nvPr/>
        </p:nvCxnSpPr>
        <p:spPr>
          <a:xfrm>
            <a:off x="6139833" y="1937533"/>
            <a:ext cx="0" cy="3652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1"/>
          <p:cNvSpPr/>
          <p:nvPr/>
        </p:nvSpPr>
        <p:spPr>
          <a:xfrm>
            <a:off x="3667833" y="35587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67" y="23226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3267" y="29800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82" y="4334426"/>
            <a:ext cx="859900" cy="60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418" y="2564467"/>
            <a:ext cx="940333" cy="94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95733" y="3969133"/>
            <a:ext cx="731600" cy="73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1"/>
          <p:cNvCxnSpPr/>
          <p:nvPr/>
        </p:nvCxnSpPr>
        <p:spPr>
          <a:xfrm flipH="1">
            <a:off x="8191633" y="2760500"/>
            <a:ext cx="1310800" cy="1446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1"/>
          <p:cNvSpPr/>
          <p:nvPr/>
        </p:nvSpPr>
        <p:spPr>
          <a:xfrm>
            <a:off x="6969733" y="1264500"/>
            <a:ext cx="5369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правильно предсказан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негативный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класс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5623333" y="35639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TN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56" name="Google Shape;256;p31"/>
          <p:cNvCxnSpPr/>
          <p:nvPr/>
        </p:nvCxnSpPr>
        <p:spPr>
          <a:xfrm flipH="1">
            <a:off x="6144933" y="1964133"/>
            <a:ext cx="10800" cy="361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7" name="Google Shape;2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717" y="4207267"/>
            <a:ext cx="731600" cy="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3313951" y="1499667"/>
            <a:ext cx="2826000" cy="4660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32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alse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ositive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15</a:t>
            </a:fld>
            <a:endParaRPr/>
          </a:p>
        </p:txBody>
      </p:sp>
      <p:sp>
        <p:nvSpPr>
          <p:cNvPr id="265" name="Google Shape;265;p32"/>
          <p:cNvSpPr/>
          <p:nvPr/>
        </p:nvSpPr>
        <p:spPr>
          <a:xfrm rot="5400000">
            <a:off x="4313767" y="1793733"/>
            <a:ext cx="3652400" cy="3940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A9999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32"/>
          <p:cNvSpPr/>
          <p:nvPr/>
        </p:nvSpPr>
        <p:spPr>
          <a:xfrm rot="-5400000">
            <a:off x="4313767" y="1793733"/>
            <a:ext cx="3652400" cy="39404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32"/>
          <p:cNvSpPr/>
          <p:nvPr/>
        </p:nvSpPr>
        <p:spPr>
          <a:xfrm>
            <a:off x="4952933" y="2619400"/>
            <a:ext cx="1200400" cy="221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8" name="Google Shape;268;p32"/>
          <p:cNvCxnSpPr/>
          <p:nvPr/>
        </p:nvCxnSpPr>
        <p:spPr>
          <a:xfrm>
            <a:off x="6139833" y="1937533"/>
            <a:ext cx="0" cy="3652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2"/>
          <p:cNvSpPr/>
          <p:nvPr/>
        </p:nvSpPr>
        <p:spPr>
          <a:xfrm>
            <a:off x="6153333" y="2720867"/>
            <a:ext cx="1200400" cy="221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67" y="23226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3267" y="29800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82" y="4334426"/>
            <a:ext cx="859900" cy="60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418" y="2564467"/>
            <a:ext cx="940333" cy="94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95733" y="396913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717" y="42072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165" y="2403267"/>
            <a:ext cx="746601" cy="74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589900" y="51021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317" y="53041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57867" y="3504800"/>
            <a:ext cx="731600" cy="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>
            <a:off x="3116467" y="15840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latin typeface="Ubuntu"/>
                <a:ea typeface="Ubuntu"/>
                <a:cs typeface="Ubuntu"/>
                <a:sym typeface="Ubuntu"/>
              </a:rPr>
              <a:t>FP</a:t>
            </a:r>
            <a:endParaRPr sz="32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3667833" y="35587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5623333" y="35639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TN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3" name="Google Shape;283;p32"/>
          <p:cNvCxnSpPr/>
          <p:nvPr/>
        </p:nvCxnSpPr>
        <p:spPr>
          <a:xfrm flipH="1">
            <a:off x="6144933" y="1964133"/>
            <a:ext cx="10800" cy="361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2"/>
          <p:cNvCxnSpPr/>
          <p:nvPr/>
        </p:nvCxnSpPr>
        <p:spPr>
          <a:xfrm rot="10800000" flipH="1">
            <a:off x="1038364" y="2820180"/>
            <a:ext cx="2165600" cy="724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2"/>
          <p:cNvSpPr/>
          <p:nvPr/>
        </p:nvSpPr>
        <p:spPr>
          <a:xfrm>
            <a:off x="-24700" y="3544533"/>
            <a:ext cx="3141200" cy="2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ошибка в предсказании позитивного класса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>
            <a:off x="6139851" y="1499667"/>
            <a:ext cx="2826000" cy="4660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33"/>
          <p:cNvSpPr/>
          <p:nvPr/>
        </p:nvSpPr>
        <p:spPr>
          <a:xfrm>
            <a:off x="3313951" y="1499667"/>
            <a:ext cx="2826000" cy="4660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" name="Google Shape;292;p33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alse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egative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16</a:t>
            </a:fld>
            <a:endParaRPr/>
          </a:p>
        </p:txBody>
      </p:sp>
      <p:sp>
        <p:nvSpPr>
          <p:cNvPr id="294" name="Google Shape;294;p33"/>
          <p:cNvSpPr/>
          <p:nvPr/>
        </p:nvSpPr>
        <p:spPr>
          <a:xfrm rot="5400000">
            <a:off x="4313767" y="1793733"/>
            <a:ext cx="3652400" cy="3940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A9999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Google Shape;295;p33"/>
          <p:cNvSpPr/>
          <p:nvPr/>
        </p:nvSpPr>
        <p:spPr>
          <a:xfrm rot="-5400000">
            <a:off x="4313767" y="1793733"/>
            <a:ext cx="3652400" cy="39404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33"/>
          <p:cNvSpPr/>
          <p:nvPr/>
        </p:nvSpPr>
        <p:spPr>
          <a:xfrm>
            <a:off x="4952933" y="2619400"/>
            <a:ext cx="1200400" cy="2218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97" name="Google Shape;297;p33"/>
          <p:cNvCxnSpPr/>
          <p:nvPr/>
        </p:nvCxnSpPr>
        <p:spPr>
          <a:xfrm>
            <a:off x="6139833" y="1937533"/>
            <a:ext cx="0" cy="3652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3"/>
          <p:cNvSpPr/>
          <p:nvPr/>
        </p:nvSpPr>
        <p:spPr>
          <a:xfrm>
            <a:off x="6153333" y="2720867"/>
            <a:ext cx="1200400" cy="2218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67" y="23226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33267" y="29800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82" y="4334426"/>
            <a:ext cx="859900" cy="60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418" y="2564467"/>
            <a:ext cx="940333" cy="94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95733" y="396913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717" y="42072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165" y="2403267"/>
            <a:ext cx="746601" cy="74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589900" y="51021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317" y="53041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57867" y="3504800"/>
            <a:ext cx="731600" cy="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/>
          <p:nvPr/>
        </p:nvSpPr>
        <p:spPr>
          <a:xfrm>
            <a:off x="6195733" y="15840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latin typeface="Ubuntu"/>
                <a:ea typeface="Ubuntu"/>
                <a:cs typeface="Ubuntu"/>
                <a:sym typeface="Ubuntu"/>
              </a:rPr>
              <a:t>FN</a:t>
            </a:r>
            <a:endParaRPr sz="3200"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900" y="23226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35433" y="540756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467" y="4207267"/>
            <a:ext cx="746584" cy="52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3"/>
          <p:cNvCxnSpPr/>
          <p:nvPr/>
        </p:nvCxnSpPr>
        <p:spPr>
          <a:xfrm rot="10800000">
            <a:off x="9096431" y="3160280"/>
            <a:ext cx="984000" cy="694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3"/>
          <p:cNvSpPr/>
          <p:nvPr/>
        </p:nvSpPr>
        <p:spPr>
          <a:xfrm>
            <a:off x="9017367" y="3854233"/>
            <a:ext cx="3141200" cy="2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ошибка в предсказании негативного класса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3116467" y="15840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latin typeface="Ubuntu"/>
                <a:ea typeface="Ubuntu"/>
                <a:cs typeface="Ubuntu"/>
                <a:sym typeface="Ubuntu"/>
              </a:rPr>
              <a:t>FP</a:t>
            </a:r>
            <a:endParaRPr sz="32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3667833" y="35587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5623333" y="3563933"/>
            <a:ext cx="282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TN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18" name="Google Shape;318;p33"/>
          <p:cNvCxnSpPr/>
          <p:nvPr/>
        </p:nvCxnSpPr>
        <p:spPr>
          <a:xfrm flipH="1">
            <a:off x="6144933" y="1964133"/>
            <a:ext cx="10800" cy="361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precision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17</a:t>
            </a:fld>
            <a:endParaRPr/>
          </a:p>
        </p:txBody>
      </p:sp>
      <p:sp>
        <p:nvSpPr>
          <p:cNvPr id="325" name="Google Shape;325;p34"/>
          <p:cNvSpPr/>
          <p:nvPr/>
        </p:nvSpPr>
        <p:spPr>
          <a:xfrm rot="-5400000">
            <a:off x="4224735" y="1530743"/>
            <a:ext cx="1762400" cy="19008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" name="Google Shape;326;p34"/>
          <p:cNvSpPr/>
          <p:nvPr/>
        </p:nvSpPr>
        <p:spPr>
          <a:xfrm>
            <a:off x="4533355" y="1929149"/>
            <a:ext cx="579200" cy="1070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27" name="Google Shape;327;p34"/>
          <p:cNvCxnSpPr/>
          <p:nvPr/>
        </p:nvCxnSpPr>
        <p:spPr>
          <a:xfrm>
            <a:off x="5105947" y="1600192"/>
            <a:ext cx="0" cy="1762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47" y="1785995"/>
            <a:ext cx="360171" cy="2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82655" y="2103117"/>
            <a:ext cx="360171" cy="2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39" y="2756543"/>
            <a:ext cx="414840" cy="29160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/>
          <p:nvPr/>
        </p:nvSpPr>
        <p:spPr>
          <a:xfrm>
            <a:off x="6329433" y="2748588"/>
            <a:ext cx="5082400" cy="1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угаданные старки ко всем предсказанным старкам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4155524" y="2259611"/>
            <a:ext cx="1067600" cy="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2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3" name="Google Shape;333;p34"/>
          <p:cNvCxnSpPr/>
          <p:nvPr/>
        </p:nvCxnSpPr>
        <p:spPr>
          <a:xfrm>
            <a:off x="3065300" y="3632000"/>
            <a:ext cx="3127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34"/>
          <p:cNvSpPr/>
          <p:nvPr/>
        </p:nvSpPr>
        <p:spPr>
          <a:xfrm>
            <a:off x="3804079" y="3753867"/>
            <a:ext cx="1363600" cy="22484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5" name="Google Shape;335;p34"/>
          <p:cNvSpPr/>
          <p:nvPr/>
        </p:nvSpPr>
        <p:spPr>
          <a:xfrm rot="-5400000">
            <a:off x="4286380" y="3895587"/>
            <a:ext cx="1762400" cy="19012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4"/>
          <p:cNvSpPr/>
          <p:nvPr/>
        </p:nvSpPr>
        <p:spPr>
          <a:xfrm>
            <a:off x="4594829" y="4294103"/>
            <a:ext cx="579200" cy="1070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32" y="4150939"/>
            <a:ext cx="360200" cy="2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44108" y="4468082"/>
            <a:ext cx="360200" cy="2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15" y="5121549"/>
            <a:ext cx="414871" cy="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72" y="4189825"/>
            <a:ext cx="360209" cy="36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37214" y="5491959"/>
            <a:ext cx="352972" cy="35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810" y="5589418"/>
            <a:ext cx="352972" cy="35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825266" y="4721280"/>
            <a:ext cx="352972" cy="352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/>
          <p:nvPr/>
        </p:nvSpPr>
        <p:spPr>
          <a:xfrm>
            <a:off x="3804067" y="3715064"/>
            <a:ext cx="11464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latin typeface="Ubuntu"/>
                <a:ea typeface="Ubuntu"/>
                <a:cs typeface="Ubuntu"/>
                <a:sym typeface="Ubuntu"/>
              </a:rPr>
              <a:t>FP</a:t>
            </a:r>
            <a:endParaRPr sz="2400"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4341456" y="4652249"/>
            <a:ext cx="864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2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>
            <a:off x="5167580" y="4016559"/>
            <a:ext cx="0" cy="1762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recall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5356072" y="5790963"/>
            <a:ext cx="330800" cy="2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18</a:t>
            </a:fld>
            <a:endParaRPr/>
          </a:p>
        </p:txBody>
      </p:sp>
      <p:sp>
        <p:nvSpPr>
          <p:cNvPr id="353" name="Google Shape;353;p35"/>
          <p:cNvSpPr/>
          <p:nvPr/>
        </p:nvSpPr>
        <p:spPr>
          <a:xfrm rot="-5400000">
            <a:off x="4224735" y="1530743"/>
            <a:ext cx="1762400" cy="19008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4533355" y="1929149"/>
            <a:ext cx="579200" cy="1070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5" name="Google Shape;355;p35"/>
          <p:cNvCxnSpPr/>
          <p:nvPr/>
        </p:nvCxnSpPr>
        <p:spPr>
          <a:xfrm>
            <a:off x="5105947" y="1600192"/>
            <a:ext cx="0" cy="1762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47" y="1785995"/>
            <a:ext cx="360171" cy="2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82655" y="2103117"/>
            <a:ext cx="360171" cy="2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39" y="2756543"/>
            <a:ext cx="414840" cy="29160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/>
          <p:nvPr/>
        </p:nvSpPr>
        <p:spPr>
          <a:xfrm>
            <a:off x="6561600" y="2748588"/>
            <a:ext cx="5082400" cy="1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3200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угаданные старки ко всем старкам</a:t>
            </a:r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5"/>
          <p:cNvCxnSpPr/>
          <p:nvPr/>
        </p:nvCxnSpPr>
        <p:spPr>
          <a:xfrm>
            <a:off x="3065300" y="3632000"/>
            <a:ext cx="3127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5"/>
          <p:cNvSpPr/>
          <p:nvPr/>
        </p:nvSpPr>
        <p:spPr>
          <a:xfrm>
            <a:off x="4210992" y="3878251"/>
            <a:ext cx="1276800" cy="21060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35"/>
          <p:cNvSpPr/>
          <p:nvPr/>
        </p:nvSpPr>
        <p:spPr>
          <a:xfrm>
            <a:off x="4494755" y="3765500"/>
            <a:ext cx="8776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4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latin typeface="Ubuntu"/>
                <a:ea typeface="Ubuntu"/>
                <a:cs typeface="Ubuntu"/>
                <a:sym typeface="Ubuntu"/>
              </a:rPr>
              <a:t>FN</a:t>
            </a:r>
            <a:endParaRPr sz="2400"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3" name="Google Shape;3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128" y="4250105"/>
            <a:ext cx="337333" cy="23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06014" y="5643951"/>
            <a:ext cx="337333" cy="23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531" y="5101621"/>
            <a:ext cx="337333" cy="23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/>
          <p:nvPr/>
        </p:nvSpPr>
        <p:spPr>
          <a:xfrm rot="5400000" flipH="1">
            <a:off x="3413953" y="4074003"/>
            <a:ext cx="1604000" cy="1730000"/>
          </a:xfrm>
          <a:prstGeom prst="blockArc">
            <a:avLst>
              <a:gd name="adj1" fmla="val 10800241"/>
              <a:gd name="adj2" fmla="val 0"/>
              <a:gd name="adj3" fmla="val 25000"/>
            </a:avLst>
          </a:prstGeom>
          <a:solidFill>
            <a:srgbClr val="93C47D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7" name="Google Shape;367;p35"/>
          <p:cNvSpPr/>
          <p:nvPr/>
        </p:nvSpPr>
        <p:spPr>
          <a:xfrm flipH="1">
            <a:off x="4209849" y="4436481"/>
            <a:ext cx="527200" cy="973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68" name="Google Shape;368;p35"/>
          <p:cNvCxnSpPr/>
          <p:nvPr/>
        </p:nvCxnSpPr>
        <p:spPr>
          <a:xfrm>
            <a:off x="4203893" y="4121340"/>
            <a:ext cx="0" cy="1604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9" name="Google Shape;3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71134" y="4306179"/>
            <a:ext cx="327841" cy="2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406" y="4594830"/>
            <a:ext cx="327841" cy="2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29696" y="5189592"/>
            <a:ext cx="377603" cy="2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/>
          <p:nvPr/>
        </p:nvSpPr>
        <p:spPr>
          <a:xfrm flipH="1">
            <a:off x="4108964" y="4685148"/>
            <a:ext cx="972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2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4155524" y="2259611"/>
            <a:ext cx="1067600" cy="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TP</a:t>
            </a:r>
            <a:endParaRPr sz="2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/>
        </p:nvSpPr>
        <p:spPr>
          <a:xfrm>
            <a:off x="548000" y="285600"/>
            <a:ext cx="110960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F1-score</a:t>
            </a:r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64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/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32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36"/>
          <p:cNvCxnSpPr/>
          <p:nvPr/>
        </p:nvCxnSpPr>
        <p:spPr>
          <a:xfrm rot="10800000" flipH="1">
            <a:off x="3902700" y="3412567"/>
            <a:ext cx="5584400" cy="4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6"/>
          <p:cNvSpPr/>
          <p:nvPr/>
        </p:nvSpPr>
        <p:spPr>
          <a:xfrm>
            <a:off x="2853100" y="2960067"/>
            <a:ext cx="10496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" sz="4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∙ </a:t>
            </a:r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4047983" y="2540433"/>
            <a:ext cx="31868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precision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6602900" y="2540433"/>
            <a:ext cx="10496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267" b="1">
                <a:solidFill>
                  <a:srgbClr val="FFDD2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4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∙</a:t>
            </a:r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7319449" y="2540433"/>
            <a:ext cx="31868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recall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4047967" y="3417367"/>
            <a:ext cx="31868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precision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908513" y="3412567"/>
            <a:ext cx="838000" cy="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+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7380016" y="3417367"/>
            <a:ext cx="21068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ru" sz="48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recall  </a:t>
            </a:r>
            <a:endParaRPr sz="48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вектор текста</a:t>
            </a:r>
            <a:endParaRPr sz="64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 dirty="0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4" name="Google Shape;514;p48"/>
          <p:cNvSpPr txBox="1"/>
          <p:nvPr/>
        </p:nvSpPr>
        <p:spPr>
          <a:xfrm>
            <a:off x="1007333" y="2328433"/>
            <a:ext cx="9916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ланнистеры всегда платят свои долги, всегда!</a:t>
            </a:r>
            <a:endParaRPr sz="2400"/>
          </a:p>
        </p:txBody>
      </p:sp>
      <p:graphicFrame>
        <p:nvGraphicFramePr>
          <p:cNvPr id="515" name="Google Shape;515;p48"/>
          <p:cNvGraphicFramePr/>
          <p:nvPr/>
        </p:nvGraphicFramePr>
        <p:xfrm>
          <a:off x="2072151" y="4488633"/>
          <a:ext cx="7442165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?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6" name="Google Shape;516;p48"/>
          <p:cNvCxnSpPr/>
          <p:nvPr/>
        </p:nvCxnSpPr>
        <p:spPr>
          <a:xfrm>
            <a:off x="5793233" y="3110100"/>
            <a:ext cx="0" cy="1147200"/>
          </a:xfrm>
          <a:prstGeom prst="straightConnector1">
            <a:avLst/>
          </a:prstGeom>
          <a:noFill/>
          <a:ln w="38100" cap="flat" cmpd="sng">
            <a:solidFill>
              <a:srgbClr val="FFDD2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/>
        </p:nvSpPr>
        <p:spPr>
          <a:xfrm>
            <a:off x="523800" y="285767"/>
            <a:ext cx="11455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ag-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f-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ru" sz="6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ords вектор текста</a:t>
            </a:r>
            <a:endParaRPr sz="6400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993567" y="2328433"/>
            <a:ext cx="1018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ланнистеры </a:t>
            </a:r>
            <a:r>
              <a:rPr lang="ru" sz="32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платят свои долги, </a:t>
            </a:r>
            <a:r>
              <a:rPr lang="ru" sz="32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sz="2400"/>
          </a:p>
        </p:txBody>
      </p:sp>
      <p:graphicFrame>
        <p:nvGraphicFramePr>
          <p:cNvPr id="524" name="Google Shape;524;p49"/>
          <p:cNvGraphicFramePr/>
          <p:nvPr/>
        </p:nvGraphicFramePr>
        <p:xfrm>
          <a:off x="1491033" y="4599000"/>
          <a:ext cx="9204600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DD2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2400" b="1">
                        <a:solidFill>
                          <a:srgbClr val="FFDD2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5" name="Google Shape;525;p49"/>
          <p:cNvCxnSpPr/>
          <p:nvPr/>
        </p:nvCxnSpPr>
        <p:spPr>
          <a:xfrm>
            <a:off x="2730100" y="2966100"/>
            <a:ext cx="2450000" cy="1562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6" name="Google Shape;526;p49"/>
          <p:cNvSpPr/>
          <p:nvPr/>
        </p:nvSpPr>
        <p:spPr>
          <a:xfrm>
            <a:off x="3726000" y="5544433"/>
            <a:ext cx="474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словарь всей коллекции текстов</a:t>
            </a:r>
            <a:endParaRPr sz="1867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7" name="Google Shape;527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3</a:t>
            </a:fld>
            <a:endParaRPr/>
          </a:p>
        </p:txBody>
      </p:sp>
      <p:sp>
        <p:nvSpPr>
          <p:cNvPr id="528" name="Google Shape;528;p49"/>
          <p:cNvSpPr/>
          <p:nvPr/>
        </p:nvSpPr>
        <p:spPr>
          <a:xfrm rot="-5413642">
            <a:off x="5943561" y="795033"/>
            <a:ext cx="302403" cy="9108400"/>
          </a:xfrm>
          <a:prstGeom prst="moon">
            <a:avLst>
              <a:gd name="adj" fmla="val 168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29" name="Google Shape;529;p49"/>
          <p:cNvCxnSpPr/>
          <p:nvPr/>
        </p:nvCxnSpPr>
        <p:spPr>
          <a:xfrm>
            <a:off x="4819867" y="2958767"/>
            <a:ext cx="3238800" cy="1589600"/>
          </a:xfrm>
          <a:prstGeom prst="straightConnector1">
            <a:avLst/>
          </a:prstGeom>
          <a:noFill/>
          <a:ln w="38100" cap="flat" cmpd="sng">
            <a:solidFill>
              <a:srgbClr val="FFDD2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49"/>
          <p:cNvCxnSpPr/>
          <p:nvPr/>
        </p:nvCxnSpPr>
        <p:spPr>
          <a:xfrm flipH="1">
            <a:off x="8506300" y="2920233"/>
            <a:ext cx="1088800" cy="1638400"/>
          </a:xfrm>
          <a:prstGeom prst="straightConnector1">
            <a:avLst/>
          </a:prstGeom>
          <a:noFill/>
          <a:ln w="38100" cap="flat" cmpd="sng">
            <a:solidFill>
              <a:srgbClr val="FFDD2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erm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 f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requency</a:t>
            </a:r>
            <a:r>
              <a:rPr lang="ru" sz="4533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4533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4533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6" name="Google Shape;536;p50"/>
          <p:cNvSpPr txBox="1"/>
          <p:nvPr/>
        </p:nvSpPr>
        <p:spPr>
          <a:xfrm>
            <a:off x="993567" y="2328433"/>
            <a:ext cx="10464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ланнистеры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платят свои долги,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sz="2400"/>
          </a:p>
        </p:txBody>
      </p:sp>
      <p:graphicFrame>
        <p:nvGraphicFramePr>
          <p:cNvPr id="537" name="Google Shape;537;p50"/>
          <p:cNvGraphicFramePr/>
          <p:nvPr/>
        </p:nvGraphicFramePr>
        <p:xfrm>
          <a:off x="1491033" y="4599000"/>
          <a:ext cx="9204600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r>
                        <a:rPr lang="ru" sz="2400" b="1">
                          <a:solidFill>
                            <a:srgbClr val="FFDD2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/6</a:t>
                      </a:r>
                      <a:endParaRPr sz="2400" b="1">
                        <a:solidFill>
                          <a:srgbClr val="FFDD2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r>
                        <a:rPr lang="ru" sz="2400" b="1">
                          <a:solidFill>
                            <a:srgbClr val="FFDD2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/6</a:t>
                      </a:r>
                      <a:endParaRPr sz="2400" b="1">
                        <a:solidFill>
                          <a:srgbClr val="FFDD2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8" name="Google Shape;538;p50"/>
          <p:cNvCxnSpPr/>
          <p:nvPr/>
        </p:nvCxnSpPr>
        <p:spPr>
          <a:xfrm>
            <a:off x="2708033" y="2936667"/>
            <a:ext cx="2501600" cy="1607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50"/>
          <p:cNvSpPr/>
          <p:nvPr/>
        </p:nvSpPr>
        <p:spPr>
          <a:xfrm>
            <a:off x="3726000" y="5544433"/>
            <a:ext cx="474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словарь всей коллекции текстов</a:t>
            </a:r>
            <a:endParaRPr sz="1867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0" name="Google Shape;540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4</a:t>
            </a:fld>
            <a:endParaRPr/>
          </a:p>
        </p:txBody>
      </p:sp>
      <p:sp>
        <p:nvSpPr>
          <p:cNvPr id="541" name="Google Shape;541;p50"/>
          <p:cNvSpPr/>
          <p:nvPr/>
        </p:nvSpPr>
        <p:spPr>
          <a:xfrm rot="-5413642">
            <a:off x="5943561" y="795033"/>
            <a:ext cx="302403" cy="9108400"/>
          </a:xfrm>
          <a:prstGeom prst="moon">
            <a:avLst>
              <a:gd name="adj" fmla="val 168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2" name="Google Shape;542;p50"/>
          <p:cNvCxnSpPr/>
          <p:nvPr/>
        </p:nvCxnSpPr>
        <p:spPr>
          <a:xfrm>
            <a:off x="4834600" y="2951400"/>
            <a:ext cx="3222800" cy="15896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50"/>
          <p:cNvCxnSpPr/>
          <p:nvPr/>
        </p:nvCxnSpPr>
        <p:spPr>
          <a:xfrm flipH="1">
            <a:off x="8506300" y="2920233"/>
            <a:ext cx="1088800" cy="1638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4" name="Google Shape;544;p50"/>
          <p:cNvSpPr/>
          <p:nvPr/>
        </p:nvSpPr>
        <p:spPr>
          <a:xfrm>
            <a:off x="-78267" y="3992751"/>
            <a:ext cx="474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нормируем на количество слов</a:t>
            </a:r>
            <a:endParaRPr sz="1867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/>
          <p:nvPr/>
        </p:nvSpPr>
        <p:spPr>
          <a:xfrm>
            <a:off x="523800" y="285767"/>
            <a:ext cx="113600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nverse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ocument </a:t>
            </a:r>
            <a:r>
              <a:rPr lang="ru" sz="6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requency</a:t>
            </a:r>
            <a:r>
              <a:rPr lang="ru" sz="4533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4533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0" name="Google Shape;550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5</a:t>
            </a:fld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2233067" y="5310033"/>
            <a:ext cx="74332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IDF</a:t>
            </a:r>
            <a:r>
              <a:rPr lang="ru" sz="3467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(ланнистеры)</a:t>
            </a:r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3467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= </a:t>
            </a:r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log(4/3)</a:t>
            </a:r>
            <a:endParaRPr sz="3467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895367" y="2000751"/>
            <a:ext cx="802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1)</a:t>
            </a:r>
            <a:r>
              <a:rPr lang="ru" sz="2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 ланнистеры</a:t>
            </a:r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всегда платят свои долги, всегда!</a:t>
            </a:r>
            <a:endParaRPr sz="2400"/>
          </a:p>
        </p:txBody>
      </p:sp>
      <p:sp>
        <p:nvSpPr>
          <p:cNvPr id="553" name="Google Shape;553;p51"/>
          <p:cNvSpPr txBox="1"/>
          <p:nvPr/>
        </p:nvSpPr>
        <p:spPr>
          <a:xfrm>
            <a:off x="895367" y="2478651"/>
            <a:ext cx="802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2) и железный трон опять занимают </a:t>
            </a:r>
            <a:r>
              <a:rPr lang="ru" sz="2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ланнистеры</a:t>
            </a:r>
            <a:endParaRPr sz="2400">
              <a:solidFill>
                <a:srgbClr val="FFDD2D"/>
              </a:solidFill>
            </a:endParaRPr>
          </a:p>
        </p:txBody>
      </p:sp>
      <p:sp>
        <p:nvSpPr>
          <p:cNvPr id="554" name="Google Shape;554;p51"/>
          <p:cNvSpPr txBox="1"/>
          <p:nvPr/>
        </p:nvSpPr>
        <p:spPr>
          <a:xfrm>
            <a:off x="895367" y="3003451"/>
            <a:ext cx="802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3) а все помнят, что джон сноу умирал?</a:t>
            </a:r>
            <a:endParaRPr sz="2400">
              <a:solidFill>
                <a:srgbClr val="FFDD2D"/>
              </a:solidFill>
            </a:endParaRPr>
          </a:p>
        </p:txBody>
      </p:sp>
      <p:sp>
        <p:nvSpPr>
          <p:cNvPr id="555" name="Google Shape;555;p51"/>
          <p:cNvSpPr txBox="1"/>
          <p:nvPr/>
        </p:nvSpPr>
        <p:spPr>
          <a:xfrm>
            <a:off x="895367" y="3528251"/>
            <a:ext cx="8029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4) </a:t>
            </a:r>
            <a:r>
              <a:rPr lang="ru" sz="24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ланнистеры</a:t>
            </a:r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и старки</a:t>
            </a:r>
            <a:endParaRPr sz="2400">
              <a:solidFill>
                <a:srgbClr val="FFDD2D"/>
              </a:solidFill>
            </a:endParaRPr>
          </a:p>
        </p:txBody>
      </p:sp>
      <p:sp>
        <p:nvSpPr>
          <p:cNvPr id="556" name="Google Shape;556;p51"/>
          <p:cNvSpPr txBox="1"/>
          <p:nvPr/>
        </p:nvSpPr>
        <p:spPr>
          <a:xfrm>
            <a:off x="2233067" y="4699233"/>
            <a:ext cx="74332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DF</a:t>
            </a:r>
            <a:r>
              <a:rPr lang="ru" sz="3467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(ланнистеры)</a:t>
            </a:r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3467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= </a:t>
            </a:r>
            <a:r>
              <a:rPr lang="ru" sz="3467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tf-idf вектор текста</a:t>
            </a:r>
            <a:endParaRPr sz="64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Clr>
                <a:schemeClr val="dk1"/>
              </a:buClr>
              <a:buSzPts val="1100"/>
            </a:pP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2" name="Google Shape;562;p52"/>
          <p:cNvSpPr txBox="1"/>
          <p:nvPr/>
        </p:nvSpPr>
        <p:spPr>
          <a:xfrm>
            <a:off x="993567" y="2328433"/>
            <a:ext cx="101140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3200" b="1">
                <a:solidFill>
                  <a:srgbClr val="FFDD2D"/>
                </a:solidFill>
                <a:latin typeface="Ubuntu"/>
                <a:ea typeface="Ubuntu"/>
                <a:cs typeface="Ubuntu"/>
                <a:sym typeface="Ubuntu"/>
              </a:rPr>
              <a:t>ланнистеры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платят свои долги, </a:t>
            </a:r>
            <a:r>
              <a:rPr lang="ru" sz="3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всегда</a:t>
            </a:r>
            <a:r>
              <a:rPr lang="ru"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sz="2400"/>
          </a:p>
        </p:txBody>
      </p:sp>
      <p:graphicFrame>
        <p:nvGraphicFramePr>
          <p:cNvPr id="563" name="Google Shape;563;p52"/>
          <p:cNvGraphicFramePr/>
          <p:nvPr/>
        </p:nvGraphicFramePr>
        <p:xfrm>
          <a:off x="1491033" y="4599000"/>
          <a:ext cx="9204600" cy="60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b="1">
                          <a:solidFill>
                            <a:srgbClr val="FFDD2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tf ∙ idf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...</a:t>
                      </a:r>
                      <a:endParaRPr sz="2400" b="1">
                        <a:solidFill>
                          <a:srgbClr val="FFDD2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FFFFFF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</a:t>
                      </a:r>
                      <a:endParaRPr sz="2400" b="1">
                        <a:solidFill>
                          <a:srgbClr val="FFFFFF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4" name="Google Shape;564;p52"/>
          <p:cNvCxnSpPr/>
          <p:nvPr/>
        </p:nvCxnSpPr>
        <p:spPr>
          <a:xfrm>
            <a:off x="2722733" y="2966100"/>
            <a:ext cx="2486800" cy="15776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52"/>
          <p:cNvSpPr/>
          <p:nvPr/>
        </p:nvSpPr>
        <p:spPr>
          <a:xfrm>
            <a:off x="3726000" y="5544433"/>
            <a:ext cx="474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ru" sz="2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словарь всей коллекции текстов</a:t>
            </a:r>
            <a:endParaRPr sz="1867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6" name="Google Shape;566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6</a:t>
            </a:fld>
            <a:endParaRPr/>
          </a:p>
        </p:txBody>
      </p:sp>
      <p:sp>
        <p:nvSpPr>
          <p:cNvPr id="567" name="Google Shape;567;p52"/>
          <p:cNvSpPr/>
          <p:nvPr/>
        </p:nvSpPr>
        <p:spPr>
          <a:xfrm rot="-5413642">
            <a:off x="5943561" y="795033"/>
            <a:ext cx="302403" cy="9108400"/>
          </a:xfrm>
          <a:prstGeom prst="moon">
            <a:avLst>
              <a:gd name="adj" fmla="val 168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7</a:t>
            </a:fld>
            <a:endParaRPr/>
          </a:p>
        </p:txBody>
      </p:sp>
      <p:sp>
        <p:nvSpPr>
          <p:cNvPr id="573" name="Google Shape;573;p53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линейная модель</a:t>
            </a:r>
            <a:endParaRPr sz="64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Clr>
                <a:schemeClr val="dk1"/>
              </a:buClr>
              <a:buSzPts val="1100"/>
            </a:pP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4" name="Google Shape;5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16" y="41806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383" y="4070884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16" y="53816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83" y="50163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83" y="24503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23967" y="2965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63767" y="33448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08867" y="31499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484" y="41348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214" y="2213500"/>
            <a:ext cx="746601" cy="74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94467" y="4928984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367" y="28200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57867" y="35048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33" y="5278251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33" y="2119533"/>
            <a:ext cx="746584" cy="52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53"/>
          <p:cNvCxnSpPr/>
          <p:nvPr/>
        </p:nvCxnSpPr>
        <p:spPr>
          <a:xfrm rot="10800000">
            <a:off x="2845667" y="1605133"/>
            <a:ext cx="0" cy="50840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53"/>
          <p:cNvCxnSpPr/>
          <p:nvPr/>
        </p:nvCxnSpPr>
        <p:spPr>
          <a:xfrm>
            <a:off x="2835267" y="6689133"/>
            <a:ext cx="6762800" cy="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1" name="Google Shape;5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83" y="590641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83" y="4562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55317" y="240383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53000" y="1815800"/>
            <a:ext cx="731600" cy="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8</a:t>
            </a:fld>
            <a:endParaRPr/>
          </a:p>
        </p:txBody>
      </p:sp>
      <p:sp>
        <p:nvSpPr>
          <p:cNvPr id="600" name="Google Shape;600;p54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линейная модель</a:t>
            </a:r>
            <a:endParaRPr sz="64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Clr>
                <a:schemeClr val="dk1"/>
              </a:buClr>
              <a:buSzPts val="1100"/>
            </a:pP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01" name="Google Shape;6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16" y="41806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383" y="4070884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16" y="53816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83" y="50163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83" y="24503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23967" y="2965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63767" y="33448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08867" y="31499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484" y="41348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214" y="2213500"/>
            <a:ext cx="746601" cy="74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94467" y="4928984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367" y="28200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57867" y="35048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33" y="5278251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33" y="2119533"/>
            <a:ext cx="746584" cy="52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54"/>
          <p:cNvCxnSpPr/>
          <p:nvPr/>
        </p:nvCxnSpPr>
        <p:spPr>
          <a:xfrm rot="10800000" flipH="1">
            <a:off x="3874867" y="1815800"/>
            <a:ext cx="3842400" cy="45396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54"/>
          <p:cNvCxnSpPr/>
          <p:nvPr/>
        </p:nvCxnSpPr>
        <p:spPr>
          <a:xfrm rot="10800000">
            <a:off x="2845667" y="1605133"/>
            <a:ext cx="0" cy="50840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54"/>
          <p:cNvCxnSpPr/>
          <p:nvPr/>
        </p:nvCxnSpPr>
        <p:spPr>
          <a:xfrm>
            <a:off x="2835267" y="6689133"/>
            <a:ext cx="6762800" cy="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9" name="Google Shape;6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83" y="590641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83" y="4562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55317" y="240383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53000" y="1815800"/>
            <a:ext cx="731600" cy="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4"/>
          <p:cNvSpPr txBox="1"/>
          <p:nvPr/>
        </p:nvSpPr>
        <p:spPr>
          <a:xfrm>
            <a:off x="7910367" y="1504208"/>
            <a:ext cx="25720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разделяющая линия (плоскость)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9</a:t>
            </a:fld>
            <a:endParaRPr/>
          </a:p>
        </p:txBody>
      </p:sp>
      <p:sp>
        <p:nvSpPr>
          <p:cNvPr id="629" name="Google Shape;629;p55"/>
          <p:cNvSpPr txBox="1"/>
          <p:nvPr/>
        </p:nvSpPr>
        <p:spPr>
          <a:xfrm>
            <a:off x="523800" y="285767"/>
            <a:ext cx="10027600" cy="1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6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линейная модель</a:t>
            </a:r>
            <a:endParaRPr sz="64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buClr>
                <a:schemeClr val="dk1"/>
              </a:buClr>
              <a:buSzPts val="1100"/>
            </a:pPr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sz="4533" b="1">
              <a:solidFill>
                <a:srgbClr val="FFDD2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16" y="4180600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383" y="4070884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16" y="53816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783" y="50163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83" y="24503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23967" y="2965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63767" y="3344851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08867" y="31499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484" y="41348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214" y="2213500"/>
            <a:ext cx="746601" cy="74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94467" y="4928984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367" y="2820067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57867" y="3504800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133" y="5278251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633" y="2119533"/>
            <a:ext cx="746584" cy="52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55"/>
          <p:cNvCxnSpPr/>
          <p:nvPr/>
        </p:nvCxnSpPr>
        <p:spPr>
          <a:xfrm rot="10800000" flipH="1">
            <a:off x="3874867" y="1815800"/>
            <a:ext cx="3842400" cy="45396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55"/>
          <p:cNvCxnSpPr/>
          <p:nvPr/>
        </p:nvCxnSpPr>
        <p:spPr>
          <a:xfrm rot="10800000">
            <a:off x="2845667" y="1605133"/>
            <a:ext cx="0" cy="508400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55"/>
          <p:cNvCxnSpPr/>
          <p:nvPr/>
        </p:nvCxnSpPr>
        <p:spPr>
          <a:xfrm>
            <a:off x="2835267" y="6689133"/>
            <a:ext cx="6762800" cy="0"/>
          </a:xfrm>
          <a:prstGeom prst="straightConnector1">
            <a:avLst/>
          </a:prstGeom>
          <a:noFill/>
          <a:ln w="38100" cap="flat" cmpd="sng">
            <a:solidFill>
              <a:srgbClr val="FFDD2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" name="Google Shape;648;p55"/>
          <p:cNvSpPr txBox="1"/>
          <p:nvPr/>
        </p:nvSpPr>
        <p:spPr>
          <a:xfrm>
            <a:off x="81067" y="3659985"/>
            <a:ext cx="25720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ошибки</a:t>
            </a:r>
            <a:endParaRPr sz="2400"/>
          </a:p>
        </p:txBody>
      </p:sp>
      <p:cxnSp>
        <p:nvCxnSpPr>
          <p:cNvPr id="649" name="Google Shape;649;p55"/>
          <p:cNvCxnSpPr/>
          <p:nvPr/>
        </p:nvCxnSpPr>
        <p:spPr>
          <a:xfrm rot="10800000" flipH="1">
            <a:off x="2059033" y="2554833"/>
            <a:ext cx="2707600" cy="13456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55"/>
          <p:cNvCxnSpPr/>
          <p:nvPr/>
        </p:nvCxnSpPr>
        <p:spPr>
          <a:xfrm>
            <a:off x="2075233" y="4159833"/>
            <a:ext cx="2804800" cy="13296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1" name="Google Shape;6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83" y="5906417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83" y="4562233"/>
            <a:ext cx="746584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855317" y="240383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53000" y="1815800"/>
            <a:ext cx="731600" cy="7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5"/>
          <p:cNvSpPr txBox="1"/>
          <p:nvPr/>
        </p:nvSpPr>
        <p:spPr>
          <a:xfrm>
            <a:off x="7910367" y="1504208"/>
            <a:ext cx="25720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разделяющая линия (плоскость)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300</Words>
  <Application>Microsoft Office PowerPoint</Application>
  <PresentationFormat>Широкоэкранный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Патракова Екатерина Сергеевна</dc:creator>
  <cp:lastModifiedBy>Патракова Екатерина Сергеевна</cp:lastModifiedBy>
  <cp:revision>2</cp:revision>
  <dcterms:created xsi:type="dcterms:W3CDTF">2019-12-09T18:23:14Z</dcterms:created>
  <dcterms:modified xsi:type="dcterms:W3CDTF">2019-12-10T10:50:51Z</dcterms:modified>
</cp:coreProperties>
</file>