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10" r:id="rId6"/>
    <p:sldId id="311" r:id="rId7"/>
    <p:sldId id="312" r:id="rId8"/>
    <p:sldId id="315" r:id="rId9"/>
    <p:sldId id="313" r:id="rId10"/>
    <p:sldId id="314" r:id="rId11"/>
    <p:sldId id="320" r:id="rId12"/>
    <p:sldId id="321" r:id="rId13"/>
    <p:sldId id="322" r:id="rId14"/>
    <p:sldId id="323" r:id="rId15"/>
    <p:sldId id="324" r:id="rId16"/>
    <p:sldId id="325"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GB" sz="3200" b="1" dirty="0">
                <a:solidFill>
                  <a:srgbClr val="000000"/>
                </a:solidFill>
                <a:effectLst/>
                <a:latin typeface="Arial" panose="020B0604020202020204" pitchFamily="34" charset="0"/>
                <a:ea typeface="Times New Roman" panose="02020603050405020304" pitchFamily="18" charset="0"/>
              </a:rPr>
              <a:t>NASDAQ 100 Trend Classification: </a:t>
            </a:r>
            <a:br>
              <a:rPr lang="en-GB" sz="3200" b="1" dirty="0">
                <a:solidFill>
                  <a:srgbClr val="000000"/>
                </a:solidFill>
                <a:effectLst/>
                <a:latin typeface="Arial" panose="020B0604020202020204" pitchFamily="34" charset="0"/>
                <a:ea typeface="Times New Roman" panose="02020603050405020304" pitchFamily="18" charset="0"/>
              </a:rPr>
            </a:br>
            <a:br>
              <a:rPr lang="en-GB" sz="3200" b="1" dirty="0">
                <a:solidFill>
                  <a:srgbClr val="000000"/>
                </a:solidFill>
                <a:effectLst/>
                <a:latin typeface="Arial" panose="020B0604020202020204" pitchFamily="34" charset="0"/>
                <a:ea typeface="Times New Roman" panose="02020603050405020304" pitchFamily="18" charset="0"/>
              </a:rPr>
            </a:br>
            <a:r>
              <a:rPr lang="en-GB" sz="3200" b="1" dirty="0">
                <a:solidFill>
                  <a:srgbClr val="000000"/>
                </a:solidFill>
                <a:effectLst/>
                <a:latin typeface="Arial" panose="020B0604020202020204" pitchFamily="34" charset="0"/>
                <a:ea typeface="Times New Roman" panose="02020603050405020304" pitchFamily="18" charset="0"/>
              </a:rPr>
              <a:t>Machine Learning's Approach to Identifying Major Turning Points</a:t>
            </a:r>
            <a:endParaRPr lang="en-GB" sz="32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DD69-8F86-421E-A870-F701DE0DE105}"/>
              </a:ext>
            </a:extLst>
          </p:cNvPr>
          <p:cNvSpPr>
            <a:spLocks noGrp="1"/>
          </p:cNvSpPr>
          <p:nvPr>
            <p:ph type="title"/>
          </p:nvPr>
        </p:nvSpPr>
        <p:spPr/>
        <p:txBody>
          <a:bodyPr/>
          <a:lstStyle/>
          <a:p>
            <a:r>
              <a:rPr lang="en-GB" b="0" i="0" dirty="0">
                <a:solidFill>
                  <a:srgbClr val="0F0F0F"/>
                </a:solidFill>
                <a:effectLst/>
                <a:latin typeface="Söhne"/>
              </a:rPr>
              <a:t>Model Performance Analysis</a:t>
            </a:r>
            <a:endParaRPr lang="en-GB" dirty="0"/>
          </a:p>
        </p:txBody>
      </p:sp>
      <p:sp>
        <p:nvSpPr>
          <p:cNvPr id="3" name="Content Placeholder 2">
            <a:extLst>
              <a:ext uri="{FF2B5EF4-FFF2-40B4-BE49-F238E27FC236}">
                <a16:creationId xmlns:a16="http://schemas.microsoft.com/office/drawing/2014/main" id="{694D91D4-1809-4301-AAB2-D875E56622D0}"/>
              </a:ext>
            </a:extLst>
          </p:cNvPr>
          <p:cNvSpPr>
            <a:spLocks noGrp="1"/>
          </p:cNvSpPr>
          <p:nvPr>
            <p:ph idx="1"/>
          </p:nvPr>
        </p:nvSpPr>
        <p:spPr/>
        <p:txBody>
          <a:bodyPr/>
          <a:lstStyle/>
          <a:p>
            <a:pPr algn="l">
              <a:buFont typeface="Arial" panose="020B0604020202020204" pitchFamily="34" charset="0"/>
              <a:buChar char="•"/>
            </a:pPr>
            <a:r>
              <a:rPr lang="en-GB" sz="2400" b="0" i="0" dirty="0">
                <a:solidFill>
                  <a:srgbClr val="0F0F0F"/>
                </a:solidFill>
                <a:effectLst/>
                <a:latin typeface="Söhne"/>
              </a:rPr>
              <a:t> Quantitative performance: Accuracy of ~92.09% on the test set.</a:t>
            </a:r>
          </a:p>
          <a:p>
            <a:pPr algn="l">
              <a:buFont typeface="Arial" panose="020B0604020202020204" pitchFamily="34" charset="0"/>
              <a:buChar char="•"/>
            </a:pPr>
            <a:r>
              <a:rPr lang="en-GB" sz="2400" b="0" i="0" dirty="0">
                <a:solidFill>
                  <a:srgbClr val="0F0F0F"/>
                </a:solidFill>
                <a:effectLst/>
                <a:latin typeface="Söhne"/>
              </a:rPr>
              <a:t> Qualitative analysis: Tendency to predict class 2 more frequently, challenges in predicting classes 1 and 3.</a:t>
            </a:r>
          </a:p>
          <a:p>
            <a:endParaRPr lang="en-GB" dirty="0"/>
          </a:p>
        </p:txBody>
      </p:sp>
    </p:spTree>
    <p:extLst>
      <p:ext uri="{BB962C8B-B14F-4D97-AF65-F5344CB8AC3E}">
        <p14:creationId xmlns:p14="http://schemas.microsoft.com/office/powerpoint/2010/main" val="327800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8488-BC42-4BFD-B666-B44526896D08}"/>
              </a:ext>
            </a:extLst>
          </p:cNvPr>
          <p:cNvSpPr>
            <a:spLocks noGrp="1"/>
          </p:cNvSpPr>
          <p:nvPr>
            <p:ph type="title"/>
          </p:nvPr>
        </p:nvSpPr>
        <p:spPr/>
        <p:txBody>
          <a:bodyPr/>
          <a:lstStyle/>
          <a:p>
            <a:r>
              <a:rPr lang="en-GB" b="0" i="0" dirty="0">
                <a:solidFill>
                  <a:srgbClr val="0F0F0F"/>
                </a:solidFill>
                <a:effectLst/>
                <a:latin typeface="Söhne"/>
              </a:rPr>
              <a:t>In-depth Model Evaluation</a:t>
            </a:r>
            <a:endParaRPr lang="en-GB" dirty="0"/>
          </a:p>
        </p:txBody>
      </p:sp>
      <p:sp>
        <p:nvSpPr>
          <p:cNvPr id="3" name="Content Placeholder 2">
            <a:extLst>
              <a:ext uri="{FF2B5EF4-FFF2-40B4-BE49-F238E27FC236}">
                <a16:creationId xmlns:a16="http://schemas.microsoft.com/office/drawing/2014/main" id="{BA7E1058-34E3-4877-8767-0CA006D2E80C}"/>
              </a:ext>
            </a:extLst>
          </p:cNvPr>
          <p:cNvSpPr>
            <a:spLocks noGrp="1"/>
          </p:cNvSpPr>
          <p:nvPr>
            <p:ph idx="1"/>
          </p:nvPr>
        </p:nvSpPr>
        <p:spPr>
          <a:xfrm>
            <a:off x="1097280" y="2108201"/>
            <a:ext cx="4711849" cy="4105834"/>
          </a:xfrm>
        </p:spPr>
        <p:txBody>
          <a:bodyPr>
            <a:normAutofit/>
          </a:bodyPr>
          <a:lstStyle/>
          <a:p>
            <a:pPr algn="l">
              <a:buFont typeface="Arial" panose="020B0604020202020204" pitchFamily="34" charset="0"/>
              <a:buChar char="•"/>
            </a:pPr>
            <a:r>
              <a:rPr lang="en-GB" b="0" i="0" dirty="0">
                <a:solidFill>
                  <a:srgbClr val="0F0F0F"/>
                </a:solidFill>
                <a:effectLst/>
                <a:latin typeface="Söhne"/>
              </a:rPr>
              <a:t> Analysis of the confusion matrix: Performance breakdown by class.</a:t>
            </a:r>
          </a:p>
          <a:p>
            <a:pPr algn="l">
              <a:buFont typeface="Arial" panose="020B0604020202020204" pitchFamily="34" charset="0"/>
              <a:buChar char="•"/>
            </a:pPr>
            <a:r>
              <a:rPr lang="en-GB" b="0" i="0" dirty="0">
                <a:solidFill>
                  <a:srgbClr val="0F0F0F"/>
                </a:solidFill>
                <a:effectLst/>
                <a:latin typeface="Söhne"/>
              </a:rPr>
              <a:t> Training dynamics: Improvement across epochs, effective stopping at the 37th epoch.</a:t>
            </a:r>
          </a:p>
          <a:p>
            <a:endParaRPr lang="en-GB" dirty="0"/>
          </a:p>
        </p:txBody>
      </p:sp>
      <p:pic>
        <p:nvPicPr>
          <p:cNvPr id="4" name="Picture 3">
            <a:extLst>
              <a:ext uri="{FF2B5EF4-FFF2-40B4-BE49-F238E27FC236}">
                <a16:creationId xmlns:a16="http://schemas.microsoft.com/office/drawing/2014/main" id="{5D3B8B6C-3620-4F36-B408-0A56B35775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4690" y="1990166"/>
            <a:ext cx="5569098" cy="4105834"/>
          </a:xfrm>
          <a:prstGeom prst="rect">
            <a:avLst/>
          </a:prstGeom>
          <a:noFill/>
          <a:ln>
            <a:noFill/>
          </a:ln>
        </p:spPr>
      </p:pic>
    </p:spTree>
    <p:extLst>
      <p:ext uri="{BB962C8B-B14F-4D97-AF65-F5344CB8AC3E}">
        <p14:creationId xmlns:p14="http://schemas.microsoft.com/office/powerpoint/2010/main" val="363791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0A5A-26B7-4215-BA5E-31B62285A68E}"/>
              </a:ext>
            </a:extLst>
          </p:cNvPr>
          <p:cNvSpPr>
            <a:spLocks noGrp="1"/>
          </p:cNvSpPr>
          <p:nvPr>
            <p:ph type="title"/>
          </p:nvPr>
        </p:nvSpPr>
        <p:spPr/>
        <p:txBody>
          <a:bodyPr/>
          <a:lstStyle/>
          <a:p>
            <a:r>
              <a:rPr lang="en-GB" i="0" dirty="0">
                <a:effectLst/>
                <a:latin typeface="Söhne"/>
              </a:rPr>
              <a:t>Conclusions</a:t>
            </a:r>
            <a:endParaRPr lang="en-GB" dirty="0"/>
          </a:p>
        </p:txBody>
      </p:sp>
      <p:sp>
        <p:nvSpPr>
          <p:cNvPr id="3" name="Content Placeholder 2">
            <a:extLst>
              <a:ext uri="{FF2B5EF4-FFF2-40B4-BE49-F238E27FC236}">
                <a16:creationId xmlns:a16="http://schemas.microsoft.com/office/drawing/2014/main" id="{B5B3B782-0812-46DB-A880-DEBC4E498DB1}"/>
              </a:ext>
            </a:extLst>
          </p:cNvPr>
          <p:cNvSpPr>
            <a:spLocks noGrp="1"/>
          </p:cNvSpPr>
          <p:nvPr>
            <p:ph idx="1"/>
          </p:nvPr>
        </p:nvSpPr>
        <p:spPr/>
        <p:txBody>
          <a:bodyPr/>
          <a:lstStyle/>
          <a:p>
            <a:pPr algn="l">
              <a:buFont typeface="Arial" panose="020B0604020202020204" pitchFamily="34" charset="0"/>
              <a:buChar char="•"/>
            </a:pPr>
            <a:r>
              <a:rPr lang="en-GB" sz="2400" b="0" i="0" dirty="0">
                <a:solidFill>
                  <a:srgbClr val="374151"/>
                </a:solidFill>
                <a:effectLst/>
                <a:latin typeface="Söhne"/>
              </a:rPr>
              <a:t> LSTM's superior performance with 92% accuracy.</a:t>
            </a:r>
          </a:p>
          <a:p>
            <a:pPr algn="l">
              <a:buFont typeface="Arial" panose="020B0604020202020204" pitchFamily="34" charset="0"/>
              <a:buChar char="•"/>
            </a:pPr>
            <a:r>
              <a:rPr lang="en-GB" sz="2400" b="0" i="0" dirty="0">
                <a:solidFill>
                  <a:srgbClr val="374151"/>
                </a:solidFill>
                <a:effectLst/>
                <a:latin typeface="Söhne"/>
              </a:rPr>
              <a:t> Significance of SMOTE in pre-processing.</a:t>
            </a:r>
          </a:p>
          <a:p>
            <a:pPr algn="l">
              <a:buFont typeface="Arial" panose="020B0604020202020204" pitchFamily="34" charset="0"/>
              <a:buChar char="•"/>
            </a:pPr>
            <a:r>
              <a:rPr lang="en-GB" sz="2400" b="0" i="0" dirty="0">
                <a:solidFill>
                  <a:srgbClr val="374151"/>
                </a:solidFill>
                <a:effectLst/>
                <a:latin typeface="Söhne"/>
              </a:rPr>
              <a:t> Achieved objective: predicting peaks and valleys in NASDAQ 100.</a:t>
            </a:r>
          </a:p>
          <a:p>
            <a:endParaRPr lang="en-GB" dirty="0"/>
          </a:p>
        </p:txBody>
      </p:sp>
    </p:spTree>
    <p:extLst>
      <p:ext uri="{BB962C8B-B14F-4D97-AF65-F5344CB8AC3E}">
        <p14:creationId xmlns:p14="http://schemas.microsoft.com/office/powerpoint/2010/main" val="288869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DD88-A06D-4435-90E9-59FCB40509FD}"/>
              </a:ext>
            </a:extLst>
          </p:cNvPr>
          <p:cNvSpPr>
            <a:spLocks noGrp="1"/>
          </p:cNvSpPr>
          <p:nvPr>
            <p:ph type="title"/>
          </p:nvPr>
        </p:nvSpPr>
        <p:spPr/>
        <p:txBody>
          <a:bodyPr/>
          <a:lstStyle/>
          <a:p>
            <a:r>
              <a:rPr lang="en-GB" i="0" dirty="0">
                <a:effectLst/>
                <a:latin typeface="Söhne"/>
              </a:rPr>
              <a:t>Recommendations for Improvement</a:t>
            </a:r>
            <a:endParaRPr lang="en-GB" dirty="0"/>
          </a:p>
        </p:txBody>
      </p:sp>
      <p:sp>
        <p:nvSpPr>
          <p:cNvPr id="3" name="Content Placeholder 2">
            <a:extLst>
              <a:ext uri="{FF2B5EF4-FFF2-40B4-BE49-F238E27FC236}">
                <a16:creationId xmlns:a16="http://schemas.microsoft.com/office/drawing/2014/main" id="{412D7458-EE13-4723-9FA6-428495D4AE1B}"/>
              </a:ext>
            </a:extLst>
          </p:cNvPr>
          <p:cNvSpPr>
            <a:spLocks noGrp="1"/>
          </p:cNvSpPr>
          <p:nvPr>
            <p:ph idx="1"/>
          </p:nvPr>
        </p:nvSpPr>
        <p:spPr/>
        <p:txBody>
          <a:bodyPr/>
          <a:lstStyle/>
          <a:p>
            <a:pPr algn="l">
              <a:buFont typeface="Wingdings" panose="05000000000000000000" pitchFamily="2" charset="2"/>
              <a:buChar char="§"/>
            </a:pPr>
            <a:r>
              <a:rPr lang="en-GB" sz="2400" b="0" i="0" dirty="0">
                <a:solidFill>
                  <a:srgbClr val="374151"/>
                </a:solidFill>
                <a:effectLst/>
                <a:latin typeface="Söhne"/>
              </a:rPr>
              <a:t> Hyperparameter tuning.</a:t>
            </a:r>
          </a:p>
          <a:p>
            <a:pPr algn="l">
              <a:buFont typeface="Wingdings" panose="05000000000000000000" pitchFamily="2" charset="2"/>
              <a:buChar char="§"/>
            </a:pPr>
            <a:r>
              <a:rPr lang="en-GB" sz="2400" b="0" i="0" dirty="0">
                <a:solidFill>
                  <a:srgbClr val="374151"/>
                </a:solidFill>
                <a:effectLst/>
                <a:latin typeface="Söhne"/>
              </a:rPr>
              <a:t> Trying different optimizers.</a:t>
            </a:r>
          </a:p>
          <a:p>
            <a:pPr algn="l">
              <a:buFont typeface="Wingdings" panose="05000000000000000000" pitchFamily="2" charset="2"/>
              <a:buChar char="§"/>
            </a:pPr>
            <a:r>
              <a:rPr lang="en-GB" sz="2400" b="0" i="0" dirty="0">
                <a:solidFill>
                  <a:srgbClr val="374151"/>
                </a:solidFill>
                <a:effectLst/>
                <a:latin typeface="Söhne"/>
              </a:rPr>
              <a:t> Exploring ensemble methods.</a:t>
            </a:r>
          </a:p>
          <a:p>
            <a:pPr algn="l">
              <a:buFont typeface="Wingdings" panose="05000000000000000000" pitchFamily="2" charset="2"/>
              <a:buChar char="§"/>
            </a:pPr>
            <a:r>
              <a:rPr lang="en-GB" sz="2400" b="0" i="0" dirty="0">
                <a:solidFill>
                  <a:srgbClr val="374151"/>
                </a:solidFill>
                <a:effectLst/>
                <a:latin typeface="Söhne"/>
              </a:rPr>
              <a:t> Parameter engineering insights.</a:t>
            </a:r>
          </a:p>
          <a:p>
            <a:pPr algn="l">
              <a:buFont typeface="Wingdings" panose="05000000000000000000" pitchFamily="2" charset="2"/>
              <a:buChar char="§"/>
            </a:pPr>
            <a:r>
              <a:rPr lang="en-GB" sz="2400" b="0" i="0" dirty="0">
                <a:solidFill>
                  <a:srgbClr val="374151"/>
                </a:solidFill>
                <a:effectLst/>
                <a:latin typeface="Söhne"/>
              </a:rPr>
              <a:t> Investigating feature characteristics.</a:t>
            </a:r>
          </a:p>
          <a:p>
            <a:endParaRPr lang="en-GB" dirty="0"/>
          </a:p>
        </p:txBody>
      </p:sp>
    </p:spTree>
    <p:extLst>
      <p:ext uri="{BB962C8B-B14F-4D97-AF65-F5344CB8AC3E}">
        <p14:creationId xmlns:p14="http://schemas.microsoft.com/office/powerpoint/2010/main" val="242188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D876-0F77-4969-9639-7D7F5DA7FC03}"/>
              </a:ext>
            </a:extLst>
          </p:cNvPr>
          <p:cNvSpPr>
            <a:spLocks noGrp="1"/>
          </p:cNvSpPr>
          <p:nvPr>
            <p:ph type="title"/>
          </p:nvPr>
        </p:nvSpPr>
        <p:spPr/>
        <p:txBody>
          <a:bodyPr/>
          <a:lstStyle/>
          <a:p>
            <a:r>
              <a:rPr lang="en-GB" i="0" dirty="0">
                <a:effectLst/>
                <a:latin typeface="Söhne"/>
              </a:rPr>
              <a:t>Further Research</a:t>
            </a:r>
            <a:endParaRPr lang="en-GB" dirty="0"/>
          </a:p>
        </p:txBody>
      </p:sp>
      <p:sp>
        <p:nvSpPr>
          <p:cNvPr id="3" name="Content Placeholder 2">
            <a:extLst>
              <a:ext uri="{FF2B5EF4-FFF2-40B4-BE49-F238E27FC236}">
                <a16:creationId xmlns:a16="http://schemas.microsoft.com/office/drawing/2014/main" id="{F0C23F40-A42F-4C0C-B1A2-657C28AD9B0D}"/>
              </a:ext>
            </a:extLst>
          </p:cNvPr>
          <p:cNvSpPr>
            <a:spLocks noGrp="1"/>
          </p:cNvSpPr>
          <p:nvPr>
            <p:ph idx="1"/>
          </p:nvPr>
        </p:nvSpPr>
        <p:spPr/>
        <p:txBody>
          <a:bodyPr/>
          <a:lstStyle/>
          <a:p>
            <a:pPr algn="l">
              <a:buFont typeface="Arial" panose="020B0604020202020204" pitchFamily="34" charset="0"/>
              <a:buChar char="•"/>
            </a:pPr>
            <a:r>
              <a:rPr lang="en-GB" b="0" i="0" dirty="0">
                <a:solidFill>
                  <a:srgbClr val="374151"/>
                </a:solidFill>
                <a:effectLst/>
                <a:latin typeface="Söhne"/>
              </a:rPr>
              <a:t> Hyperparameter optimization techniques.</a:t>
            </a:r>
          </a:p>
          <a:p>
            <a:pPr algn="l">
              <a:buFont typeface="Arial" panose="020B0604020202020204" pitchFamily="34" charset="0"/>
              <a:buChar char="•"/>
            </a:pPr>
            <a:r>
              <a:rPr lang="en-GB" b="0" i="0" dirty="0">
                <a:solidFill>
                  <a:srgbClr val="374151"/>
                </a:solidFill>
                <a:effectLst/>
                <a:latin typeface="Söhne"/>
              </a:rPr>
              <a:t> Exploration of deep learning architectures.</a:t>
            </a:r>
          </a:p>
          <a:p>
            <a:pPr algn="l">
              <a:buFont typeface="Arial" panose="020B0604020202020204" pitchFamily="34" charset="0"/>
              <a:buChar char="•"/>
            </a:pPr>
            <a:r>
              <a:rPr lang="en-GB" b="0" i="0" dirty="0">
                <a:solidFill>
                  <a:srgbClr val="374151"/>
                </a:solidFill>
                <a:effectLst/>
                <a:latin typeface="Söhne"/>
              </a:rPr>
              <a:t> Importance &amp; engineering of features.</a:t>
            </a:r>
          </a:p>
          <a:p>
            <a:pPr algn="l">
              <a:buFont typeface="Arial" panose="020B0604020202020204" pitchFamily="34" charset="0"/>
              <a:buChar char="•"/>
            </a:pPr>
            <a:r>
              <a:rPr lang="en-GB" b="0" i="0" dirty="0">
                <a:solidFill>
                  <a:srgbClr val="374151"/>
                </a:solidFill>
                <a:effectLst/>
                <a:latin typeface="Söhne"/>
              </a:rPr>
              <a:t> Alternate resampling techniques.</a:t>
            </a:r>
          </a:p>
          <a:p>
            <a:pPr algn="l">
              <a:buFont typeface="Arial" panose="020B0604020202020204" pitchFamily="34" charset="0"/>
              <a:buChar char="•"/>
            </a:pPr>
            <a:r>
              <a:rPr lang="en-GB" b="0" i="0" dirty="0">
                <a:solidFill>
                  <a:srgbClr val="374151"/>
                </a:solidFill>
                <a:effectLst/>
                <a:latin typeface="Söhne"/>
              </a:rPr>
              <a:t> Diving deeper into misclassified instances.</a:t>
            </a:r>
          </a:p>
          <a:p>
            <a:pPr algn="l">
              <a:buFont typeface="Arial" panose="020B0604020202020204" pitchFamily="34" charset="0"/>
              <a:buChar char="•"/>
            </a:pPr>
            <a:r>
              <a:rPr lang="en-GB" b="0" i="0" dirty="0">
                <a:solidFill>
                  <a:srgbClr val="374151"/>
                </a:solidFill>
                <a:effectLst/>
                <a:latin typeface="Söhne"/>
              </a:rPr>
              <a:t> Expanding the dataset with more diverse economic indicators.</a:t>
            </a:r>
          </a:p>
          <a:p>
            <a:pPr algn="l">
              <a:buFont typeface="Arial" panose="020B0604020202020204" pitchFamily="34" charset="0"/>
              <a:buChar char="•"/>
            </a:pPr>
            <a:r>
              <a:rPr lang="en-GB" b="0" i="0" dirty="0">
                <a:solidFill>
                  <a:srgbClr val="374151"/>
                </a:solidFill>
                <a:effectLst/>
                <a:latin typeface="Söhne"/>
              </a:rPr>
              <a:t> Collaborative efforts with data scientists and financial analysts for enriched perspectives.</a:t>
            </a:r>
          </a:p>
          <a:p>
            <a:endParaRPr lang="en-GB" dirty="0"/>
          </a:p>
        </p:txBody>
      </p:sp>
    </p:spTree>
    <p:extLst>
      <p:ext uri="{BB962C8B-B14F-4D97-AF65-F5344CB8AC3E}">
        <p14:creationId xmlns:p14="http://schemas.microsoft.com/office/powerpoint/2010/main" val="86280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C879-87A2-49E0-A839-2E1BD42644DE}"/>
              </a:ext>
            </a:extLst>
          </p:cNvPr>
          <p:cNvSpPr>
            <a:spLocks noGrp="1"/>
          </p:cNvSpPr>
          <p:nvPr>
            <p:ph type="title"/>
          </p:nvPr>
        </p:nvSpPr>
        <p:spPr/>
        <p:txBody>
          <a:bodyPr/>
          <a:lstStyle/>
          <a:p>
            <a:r>
              <a:rPr lang="en-GB" b="1" i="0" dirty="0">
                <a:effectLst/>
                <a:latin typeface="Arial" panose="020B0604020202020204" pitchFamily="34" charset="0"/>
                <a:cs typeface="Arial" panose="020B0604020202020204" pitchFamily="34" charset="0"/>
              </a:rPr>
              <a:t>Introduction/Problem Statement</a:t>
            </a:r>
            <a:endParaRPr lang="en-GB"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29BF17-96AC-4BAA-8B34-1C1BAFF22DC9}"/>
              </a:ext>
            </a:extLst>
          </p:cNvPr>
          <p:cNvSpPr>
            <a:spLocks noGrp="1"/>
          </p:cNvSpPr>
          <p:nvPr>
            <p:ph idx="1"/>
          </p:nvPr>
        </p:nvSpPr>
        <p:spPr/>
        <p:txBody>
          <a:bodyPr/>
          <a:lstStyle/>
          <a:p>
            <a:pPr algn="l"/>
            <a:r>
              <a:rPr lang="en-GB" b="0" i="0" dirty="0">
                <a:solidFill>
                  <a:srgbClr val="374151"/>
                </a:solidFill>
                <a:effectLst/>
                <a:latin typeface="Arial" panose="020B0604020202020204" pitchFamily="34" charset="0"/>
                <a:cs typeface="Arial" panose="020B0604020202020204" pitchFamily="34" charset="0"/>
              </a:rPr>
              <a:t>In this case study, we aimed at designing and implementing a classification model that uses broad economic and leading market indicators to forecast significant peaks and valleys in the NASDAQ 100 index from 2007 to 2023. Our primary goal is to determine the relationship between these indicators and the market's major turning points, providing valuable insights for investors.</a:t>
            </a:r>
          </a:p>
          <a:p>
            <a:pPr algn="l"/>
            <a:endParaRPr lang="en-GB" b="0" i="0" dirty="0">
              <a:solidFill>
                <a:srgbClr val="374151"/>
              </a:solidFill>
              <a:effectLst/>
              <a:latin typeface="Arial" panose="020B0604020202020204" pitchFamily="34" charset="0"/>
              <a:cs typeface="Arial" panose="020B0604020202020204" pitchFamily="34" charset="0"/>
            </a:endParaRPr>
          </a:p>
          <a:p>
            <a:pPr algn="l"/>
            <a:r>
              <a:rPr lang="en-GB" b="1" i="0" dirty="0">
                <a:solidFill>
                  <a:srgbClr val="374151"/>
                </a:solidFill>
                <a:effectLst/>
                <a:latin typeface="Arial" panose="020B0604020202020204" pitchFamily="34" charset="0"/>
                <a:cs typeface="Arial" panose="020B0604020202020204" pitchFamily="34" charset="0"/>
              </a:rPr>
              <a:t>Key Question:</a:t>
            </a:r>
            <a:r>
              <a:rPr lang="en-GB" b="0" i="0" dirty="0">
                <a:solidFill>
                  <a:srgbClr val="374151"/>
                </a:solidFill>
                <a:effectLst/>
                <a:latin typeface="Arial" panose="020B0604020202020204" pitchFamily="34" charset="0"/>
                <a:cs typeface="Arial" panose="020B0604020202020204" pitchFamily="34" charset="0"/>
              </a:rPr>
              <a:t> </a:t>
            </a:r>
            <a:r>
              <a:rPr lang="en-GB" b="0" i="1" dirty="0">
                <a:solidFill>
                  <a:srgbClr val="374151"/>
                </a:solidFill>
                <a:effectLst/>
                <a:latin typeface="Arial" panose="020B0604020202020204" pitchFamily="34" charset="0"/>
                <a:cs typeface="Arial" panose="020B0604020202020204" pitchFamily="34" charset="0"/>
              </a:rPr>
              <a:t>Can we accurately predict the market's major turning points using public economic and market data?</a:t>
            </a:r>
            <a:endParaRPr lang="en-GB" b="0" i="0" dirty="0">
              <a:solidFill>
                <a:srgbClr val="374151"/>
              </a:solidFill>
              <a:effectLst/>
              <a:latin typeface="Arial" panose="020B0604020202020204" pitchFamily="34" charset="0"/>
              <a:cs typeface="Arial" panose="020B0604020202020204" pitchFamily="34" charset="0"/>
            </a:endParaRPr>
          </a:p>
          <a:p>
            <a:endParaRPr lang="en-GB" dirty="0"/>
          </a:p>
        </p:txBody>
      </p:sp>
      <p:pic>
        <p:nvPicPr>
          <p:cNvPr id="2052" name="Picture 4" descr="nasdaq-logo - Aware">
            <a:extLst>
              <a:ext uri="{FF2B5EF4-FFF2-40B4-BE49-F238E27FC236}">
                <a16:creationId xmlns:a16="http://schemas.microsoft.com/office/drawing/2014/main" id="{86159BA2-1732-4A13-A855-F1B649A66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029" y="5212717"/>
            <a:ext cx="4741208" cy="115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85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7A96-1363-4822-93C3-62293960DE2F}"/>
              </a:ext>
            </a:extLst>
          </p:cNvPr>
          <p:cNvSpPr>
            <a:spLocks noGrp="1"/>
          </p:cNvSpPr>
          <p:nvPr>
            <p:ph type="title"/>
          </p:nvPr>
        </p:nvSpPr>
        <p:spPr/>
        <p:txBody>
          <a:bodyPr/>
          <a:lstStyle/>
          <a:p>
            <a:r>
              <a:rPr lang="en-GB" dirty="0">
                <a:latin typeface="Söhne"/>
                <a:cs typeface="Arial" panose="020B0604020202020204" pitchFamily="34" charset="0"/>
              </a:rPr>
              <a:t>Context</a:t>
            </a:r>
          </a:p>
        </p:txBody>
      </p:sp>
      <p:sp>
        <p:nvSpPr>
          <p:cNvPr id="3" name="Content Placeholder 2">
            <a:extLst>
              <a:ext uri="{FF2B5EF4-FFF2-40B4-BE49-F238E27FC236}">
                <a16:creationId xmlns:a16="http://schemas.microsoft.com/office/drawing/2014/main" id="{28DFD2AF-2100-4728-BA99-5AF8B71D5BAC}"/>
              </a:ext>
            </a:extLst>
          </p:cNvPr>
          <p:cNvSpPr>
            <a:spLocks noGrp="1"/>
          </p:cNvSpPr>
          <p:nvPr>
            <p:ph idx="1"/>
          </p:nvPr>
        </p:nvSpPr>
        <p:spPr/>
        <p:txBody>
          <a:bodyPr>
            <a:normAutofit lnSpcReduction="10000"/>
          </a:bodyPr>
          <a:lstStyle/>
          <a:p>
            <a:pPr algn="l"/>
            <a:r>
              <a:rPr lang="en-GB" b="1" i="0" dirty="0">
                <a:solidFill>
                  <a:srgbClr val="374151"/>
                </a:solidFill>
                <a:effectLst/>
                <a:latin typeface="Söhne"/>
              </a:rPr>
              <a:t>Importance of Predicting Major Peaks and Valleys:</a:t>
            </a:r>
            <a:r>
              <a:rPr lang="en-GB" b="0" i="0" dirty="0">
                <a:solidFill>
                  <a:srgbClr val="374151"/>
                </a:solidFill>
                <a:effectLst/>
                <a:latin typeface="Söhne"/>
              </a:rPr>
              <a:t> Predicting significant peaks and valleys in stock market indices allows investors and financial institutions to make informed decisions. By anticipating market shifts, they can optimize their investment strategies, reduce risks, and potentially secure higher returns.</a:t>
            </a:r>
          </a:p>
          <a:p>
            <a:pPr algn="l"/>
            <a:r>
              <a:rPr lang="en-GB" b="1" i="0" dirty="0">
                <a:solidFill>
                  <a:srgbClr val="374151"/>
                </a:solidFill>
                <a:effectLst/>
                <a:latin typeface="Söhne"/>
              </a:rPr>
              <a:t>Overview of Objectives:</a:t>
            </a: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Analyse historical data from 2007 to 2023.</a:t>
            </a:r>
          </a:p>
          <a:p>
            <a:pPr algn="l">
              <a:buFont typeface="+mj-lt"/>
              <a:buAutoNum type="arabicPeriod"/>
            </a:pPr>
            <a:r>
              <a:rPr lang="en-GB" b="0" i="0" dirty="0">
                <a:solidFill>
                  <a:srgbClr val="374151"/>
                </a:solidFill>
                <a:effectLst/>
                <a:latin typeface="Söhne"/>
              </a:rPr>
              <a:t>Identify relevant economic and leading market indicators.</a:t>
            </a:r>
          </a:p>
          <a:p>
            <a:pPr algn="l">
              <a:buFont typeface="+mj-lt"/>
              <a:buAutoNum type="arabicPeriod"/>
            </a:pPr>
            <a:r>
              <a:rPr lang="en-GB" b="0" i="0" dirty="0">
                <a:solidFill>
                  <a:srgbClr val="374151"/>
                </a:solidFill>
                <a:effectLst/>
                <a:latin typeface="Söhne"/>
              </a:rPr>
              <a:t>Design and implement a classification model.</a:t>
            </a:r>
          </a:p>
          <a:p>
            <a:pPr algn="l">
              <a:buFont typeface="+mj-lt"/>
              <a:buAutoNum type="arabicPeriod"/>
            </a:pPr>
            <a:r>
              <a:rPr lang="en-GB" b="0" i="0" dirty="0">
                <a:solidFill>
                  <a:srgbClr val="374151"/>
                </a:solidFill>
                <a:effectLst/>
                <a:latin typeface="Söhne"/>
              </a:rPr>
              <a:t>Evaluate the model's accuracy in forecasting major turning points in the NASDAQ 100 index.</a:t>
            </a:r>
          </a:p>
          <a:p>
            <a:endParaRPr lang="en-GB" dirty="0"/>
          </a:p>
        </p:txBody>
      </p:sp>
    </p:spTree>
    <p:extLst>
      <p:ext uri="{BB962C8B-B14F-4D97-AF65-F5344CB8AC3E}">
        <p14:creationId xmlns:p14="http://schemas.microsoft.com/office/powerpoint/2010/main" val="288254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5A40-C9C7-4928-BAF6-EF3FFDD4CDE3}"/>
              </a:ext>
            </a:extLst>
          </p:cNvPr>
          <p:cNvSpPr>
            <a:spLocks noGrp="1"/>
          </p:cNvSpPr>
          <p:nvPr>
            <p:ph type="title"/>
          </p:nvPr>
        </p:nvSpPr>
        <p:spPr/>
        <p:txBody>
          <a:bodyPr/>
          <a:lstStyle/>
          <a:p>
            <a:r>
              <a:rPr lang="en-GB" i="0" dirty="0">
                <a:effectLst/>
                <a:latin typeface="Söhne"/>
              </a:rPr>
              <a:t>Dataset Description</a:t>
            </a:r>
            <a:endParaRPr lang="en-GB" dirty="0"/>
          </a:p>
        </p:txBody>
      </p:sp>
      <p:sp>
        <p:nvSpPr>
          <p:cNvPr id="3" name="Content Placeholder 2">
            <a:extLst>
              <a:ext uri="{FF2B5EF4-FFF2-40B4-BE49-F238E27FC236}">
                <a16:creationId xmlns:a16="http://schemas.microsoft.com/office/drawing/2014/main" id="{E1B291D9-0AF9-48FC-A27A-A3E171FD778F}"/>
              </a:ext>
            </a:extLst>
          </p:cNvPr>
          <p:cNvSpPr>
            <a:spLocks noGrp="1"/>
          </p:cNvSpPr>
          <p:nvPr>
            <p:ph idx="1"/>
          </p:nvPr>
        </p:nvSpPr>
        <p:spPr/>
        <p:txBody>
          <a:bodyPr>
            <a:normAutofit lnSpcReduction="10000"/>
          </a:bodyPr>
          <a:lstStyle/>
          <a:p>
            <a:r>
              <a:rPr lang="en-GB" b="0" i="0" dirty="0">
                <a:solidFill>
                  <a:srgbClr val="374151"/>
                </a:solidFill>
                <a:effectLst/>
                <a:latin typeface="Söhne"/>
              </a:rPr>
              <a:t>To address the problem at hand, we've curated a comprehensive dataset that draws from reputable financial sources. This dataset amalgamates historical prices, trade volumes, and key economic metrics which will serve as the foundation for our model.</a:t>
            </a:r>
          </a:p>
          <a:p>
            <a:pPr algn="l">
              <a:buFont typeface="Arial" panose="020B0604020202020204" pitchFamily="34" charset="0"/>
              <a:buChar char="•"/>
            </a:pPr>
            <a:endParaRPr lang="en-GB" b="0" i="0" dirty="0">
              <a:solidFill>
                <a:srgbClr val="0F0F0F"/>
              </a:solidFill>
              <a:effectLst/>
              <a:latin typeface="Söhne"/>
            </a:endParaRPr>
          </a:p>
          <a:p>
            <a:pPr algn="l">
              <a:buFont typeface="Arial" panose="020B0604020202020204" pitchFamily="34" charset="0"/>
              <a:buChar char="•"/>
            </a:pPr>
            <a:r>
              <a:rPr lang="en-GB" b="0" i="0" dirty="0">
                <a:solidFill>
                  <a:srgbClr val="0F0F0F"/>
                </a:solidFill>
                <a:effectLst/>
                <a:latin typeface="Söhne"/>
              </a:rPr>
              <a:t> Description of data sources: Yahoo Finance for historical NASDAQ 100 data, NASDAQ for S&amp;P PE Ratio, and FRED for various economic indicators.</a:t>
            </a:r>
          </a:p>
          <a:p>
            <a:pPr algn="l">
              <a:buFont typeface="Arial" panose="020B0604020202020204" pitchFamily="34" charset="0"/>
              <a:buChar char="•"/>
            </a:pPr>
            <a:r>
              <a:rPr lang="en-GB" b="0" i="0" dirty="0">
                <a:solidFill>
                  <a:srgbClr val="0F0F0F"/>
                </a:solidFill>
                <a:effectLst/>
                <a:latin typeface="Söhne"/>
              </a:rPr>
              <a:t> Time range of collected data: 2007-01-01 to 2023-08-10.</a:t>
            </a:r>
          </a:p>
          <a:p>
            <a:pPr algn="l">
              <a:buFont typeface="Arial" panose="020B0604020202020204" pitchFamily="34" charset="0"/>
              <a:buChar char="•"/>
            </a:pPr>
            <a:r>
              <a:rPr lang="en-GB" b="0" i="0" dirty="0">
                <a:solidFill>
                  <a:srgbClr val="0F0F0F"/>
                </a:solidFill>
                <a:effectLst/>
                <a:latin typeface="Söhne"/>
              </a:rPr>
              <a:t> Types of data: Daily adjusted closing prices, economic indicators like GDP, consumer price index, etc.</a:t>
            </a:r>
          </a:p>
          <a:p>
            <a:endParaRPr lang="en-GB" dirty="0"/>
          </a:p>
        </p:txBody>
      </p:sp>
    </p:spTree>
    <p:extLst>
      <p:ext uri="{BB962C8B-B14F-4D97-AF65-F5344CB8AC3E}">
        <p14:creationId xmlns:p14="http://schemas.microsoft.com/office/powerpoint/2010/main" val="423718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09FF-1920-430A-A615-F7A7A4D2FFCA}"/>
              </a:ext>
            </a:extLst>
          </p:cNvPr>
          <p:cNvSpPr>
            <a:spLocks noGrp="1"/>
          </p:cNvSpPr>
          <p:nvPr>
            <p:ph type="title"/>
          </p:nvPr>
        </p:nvSpPr>
        <p:spPr/>
        <p:txBody>
          <a:bodyPr/>
          <a:lstStyle/>
          <a:p>
            <a:r>
              <a:rPr lang="en-GB" b="0" i="0" dirty="0">
                <a:solidFill>
                  <a:srgbClr val="0F0F0F"/>
                </a:solidFill>
                <a:effectLst/>
                <a:latin typeface="Söhne"/>
              </a:rPr>
              <a:t>Data Wrangling and Pre-processing</a:t>
            </a:r>
            <a:endParaRPr lang="en-GB" dirty="0"/>
          </a:p>
        </p:txBody>
      </p:sp>
      <p:sp>
        <p:nvSpPr>
          <p:cNvPr id="3" name="Content Placeholder 2">
            <a:extLst>
              <a:ext uri="{FF2B5EF4-FFF2-40B4-BE49-F238E27FC236}">
                <a16:creationId xmlns:a16="http://schemas.microsoft.com/office/drawing/2014/main" id="{E3D183DF-70FD-4E24-A9A2-17557763BB3B}"/>
              </a:ext>
            </a:extLst>
          </p:cNvPr>
          <p:cNvSpPr>
            <a:spLocks noGrp="1"/>
          </p:cNvSpPr>
          <p:nvPr>
            <p:ph idx="1"/>
          </p:nvPr>
        </p:nvSpPr>
        <p:spPr>
          <a:xfrm>
            <a:off x="1097280" y="2108202"/>
            <a:ext cx="10058400" cy="1244598"/>
          </a:xfrm>
        </p:spPr>
        <p:txBody>
          <a:bodyPr>
            <a:normAutofit fontScale="85000" lnSpcReduction="10000"/>
          </a:bodyPr>
          <a:lstStyle/>
          <a:p>
            <a:pPr algn="l">
              <a:lnSpc>
                <a:spcPct val="100000"/>
              </a:lnSpc>
              <a:buFont typeface="Arial" panose="020B0604020202020204" pitchFamily="34" charset="0"/>
              <a:buChar char="•"/>
            </a:pPr>
            <a:r>
              <a:rPr lang="en-GB" b="0" i="0" dirty="0">
                <a:solidFill>
                  <a:srgbClr val="0F0F0F"/>
                </a:solidFill>
                <a:effectLst/>
                <a:latin typeface="Söhne"/>
              </a:rPr>
              <a:t> The necessity of data merging and alignment across different financial sources.</a:t>
            </a:r>
          </a:p>
          <a:p>
            <a:pPr algn="l">
              <a:lnSpc>
                <a:spcPct val="100000"/>
              </a:lnSpc>
              <a:buFont typeface="Arial" panose="020B0604020202020204" pitchFamily="34" charset="0"/>
              <a:buChar char="•"/>
            </a:pPr>
            <a:r>
              <a:rPr lang="en-GB" b="0" i="0" dirty="0">
                <a:solidFill>
                  <a:srgbClr val="0F0F0F"/>
                </a:solidFill>
                <a:effectLst/>
                <a:latin typeface="Söhne"/>
              </a:rPr>
              <a:t> Techniques and challenges in data cleaning, such as handling missing values and anomalies.</a:t>
            </a:r>
          </a:p>
          <a:p>
            <a:pPr algn="l">
              <a:lnSpc>
                <a:spcPct val="100000"/>
              </a:lnSpc>
              <a:buFont typeface="Arial" panose="020B0604020202020204" pitchFamily="34" charset="0"/>
              <a:buChar char="•"/>
            </a:pPr>
            <a:r>
              <a:rPr lang="en-GB" b="0" i="0" dirty="0">
                <a:solidFill>
                  <a:srgbClr val="0F0F0F"/>
                </a:solidFill>
                <a:effectLst/>
                <a:latin typeface="Söhne"/>
              </a:rPr>
              <a:t> The importance of data smoothing and normalization in preparing data for machine learning algorithms.</a:t>
            </a:r>
          </a:p>
          <a:p>
            <a:endParaRPr lang="en-GB" dirty="0"/>
          </a:p>
        </p:txBody>
      </p:sp>
      <p:pic>
        <p:nvPicPr>
          <p:cNvPr id="4" name="Picture 3">
            <a:extLst>
              <a:ext uri="{FF2B5EF4-FFF2-40B4-BE49-F238E27FC236}">
                <a16:creationId xmlns:a16="http://schemas.microsoft.com/office/drawing/2014/main" id="{D24D7C73-EA26-465E-B159-6B9962884C9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929" y="3352800"/>
            <a:ext cx="6858000" cy="3037037"/>
          </a:xfrm>
          <a:prstGeom prst="rect">
            <a:avLst/>
          </a:prstGeom>
          <a:noFill/>
          <a:ln>
            <a:noFill/>
          </a:ln>
        </p:spPr>
      </p:pic>
    </p:spTree>
    <p:extLst>
      <p:ext uri="{BB962C8B-B14F-4D97-AF65-F5344CB8AC3E}">
        <p14:creationId xmlns:p14="http://schemas.microsoft.com/office/powerpoint/2010/main" val="207726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C2EB-6058-4826-BA49-E04A5D895472}"/>
              </a:ext>
            </a:extLst>
          </p:cNvPr>
          <p:cNvSpPr>
            <a:spLocks noGrp="1"/>
          </p:cNvSpPr>
          <p:nvPr>
            <p:ph type="title"/>
          </p:nvPr>
        </p:nvSpPr>
        <p:spPr/>
        <p:txBody>
          <a:bodyPr/>
          <a:lstStyle/>
          <a:p>
            <a:r>
              <a:rPr lang="en-GB" i="0" dirty="0">
                <a:effectLst/>
                <a:latin typeface="Söhne"/>
              </a:rPr>
              <a:t>Exploratory Analysis </a:t>
            </a:r>
            <a:endParaRPr lang="en-GB" dirty="0"/>
          </a:p>
        </p:txBody>
      </p:sp>
      <p:sp>
        <p:nvSpPr>
          <p:cNvPr id="3" name="Content Placeholder 2">
            <a:extLst>
              <a:ext uri="{FF2B5EF4-FFF2-40B4-BE49-F238E27FC236}">
                <a16:creationId xmlns:a16="http://schemas.microsoft.com/office/drawing/2014/main" id="{33D42447-D211-44BD-AD4C-1D186CED6584}"/>
              </a:ext>
            </a:extLst>
          </p:cNvPr>
          <p:cNvSpPr>
            <a:spLocks noGrp="1"/>
          </p:cNvSpPr>
          <p:nvPr>
            <p:ph idx="1"/>
          </p:nvPr>
        </p:nvSpPr>
        <p:spPr/>
        <p:txBody>
          <a:bodyPr>
            <a:normAutofit/>
          </a:bodyPr>
          <a:lstStyle/>
          <a:p>
            <a:pPr algn="l">
              <a:lnSpc>
                <a:spcPct val="80000"/>
              </a:lnSpc>
              <a:buFont typeface="Arial" panose="020B0604020202020204" pitchFamily="34" charset="0"/>
              <a:buChar char="•"/>
            </a:pPr>
            <a:r>
              <a:rPr lang="en-GB" b="0" i="0" dirty="0">
                <a:solidFill>
                  <a:srgbClr val="374151"/>
                </a:solidFill>
                <a:effectLst/>
                <a:latin typeface="Söhne"/>
              </a:rPr>
              <a:t> Merging data using NASDAQ dates.</a:t>
            </a:r>
          </a:p>
          <a:p>
            <a:pPr algn="l">
              <a:lnSpc>
                <a:spcPct val="80000"/>
              </a:lnSpc>
              <a:buFont typeface="Arial" panose="020B0604020202020204" pitchFamily="34" charset="0"/>
              <a:buChar char="•"/>
            </a:pPr>
            <a:r>
              <a:rPr lang="en-GB" b="0" i="0" dirty="0">
                <a:solidFill>
                  <a:srgbClr val="374151"/>
                </a:solidFill>
                <a:effectLst/>
                <a:latin typeface="Söhne"/>
              </a:rPr>
              <a:t> Removing redundant columns for clarity.</a:t>
            </a:r>
          </a:p>
          <a:p>
            <a:pPr algn="l">
              <a:lnSpc>
                <a:spcPct val="80000"/>
              </a:lnSpc>
              <a:buFont typeface="Arial" panose="020B0604020202020204" pitchFamily="34" charset="0"/>
              <a:buChar char="•"/>
            </a:pPr>
            <a:r>
              <a:rPr lang="en-GB" b="0" i="0" dirty="0">
                <a:solidFill>
                  <a:srgbClr val="374151"/>
                </a:solidFill>
                <a:effectLst/>
                <a:latin typeface="Söhne"/>
              </a:rPr>
              <a:t> Dataset contains 4,179 entries and 27 columns.</a:t>
            </a:r>
          </a:p>
          <a:p>
            <a:pPr algn="l">
              <a:lnSpc>
                <a:spcPct val="80000"/>
              </a:lnSpc>
              <a:buFont typeface="Arial" panose="020B0604020202020204" pitchFamily="34" charset="0"/>
              <a:buChar char="•"/>
            </a:pPr>
            <a:r>
              <a:rPr lang="en-GB" b="0" i="0" dirty="0">
                <a:solidFill>
                  <a:srgbClr val="374151"/>
                </a:solidFill>
                <a:effectLst/>
                <a:latin typeface="Söhne"/>
              </a:rPr>
              <a:t> Handling missing data using interpolation.</a:t>
            </a:r>
          </a:p>
          <a:p>
            <a:pPr marL="0" indent="0" algn="l">
              <a:buNone/>
            </a:pPr>
            <a:r>
              <a:rPr lang="en-GB" sz="2400" b="1" dirty="0">
                <a:solidFill>
                  <a:srgbClr val="374151"/>
                </a:solidFill>
                <a:latin typeface="Söhne"/>
              </a:rPr>
              <a:t>Feature </a:t>
            </a:r>
            <a:r>
              <a:rPr lang="en-GB" sz="2400" b="1" i="0" dirty="0">
                <a:solidFill>
                  <a:srgbClr val="0F0F0F"/>
                </a:solidFill>
                <a:effectLst/>
                <a:latin typeface="Söhne"/>
              </a:rPr>
              <a:t>Engineering: </a:t>
            </a:r>
            <a:endParaRPr lang="en-GB" sz="2400" b="1" i="0" dirty="0">
              <a:solidFill>
                <a:srgbClr val="374151"/>
              </a:solidFill>
              <a:effectLst/>
              <a:latin typeface="Söhne"/>
            </a:endParaRPr>
          </a:p>
          <a:p>
            <a:pPr lvl="1">
              <a:buFont typeface="Arial" panose="020B0604020202020204" pitchFamily="34" charset="0"/>
              <a:buChar char="•"/>
            </a:pPr>
            <a:r>
              <a:rPr lang="en-GB" b="0" i="0" dirty="0">
                <a:solidFill>
                  <a:srgbClr val="0F0F0F"/>
                </a:solidFill>
                <a:effectLst/>
                <a:latin typeface="Söhne"/>
              </a:rPr>
              <a:t>Introduction of '</a:t>
            </a:r>
            <a:r>
              <a:rPr lang="en-GB" b="0" i="0" dirty="0" err="1">
                <a:solidFill>
                  <a:srgbClr val="0F0F0F"/>
                </a:solidFill>
                <a:effectLst/>
                <a:latin typeface="Söhne"/>
              </a:rPr>
              <a:t>Buffet_ind</a:t>
            </a:r>
            <a:r>
              <a:rPr lang="en-GB" b="0" i="0" dirty="0">
                <a:solidFill>
                  <a:srgbClr val="0F0F0F"/>
                </a:solidFill>
                <a:effectLst/>
                <a:latin typeface="Söhne"/>
              </a:rPr>
              <a:t>' as a market valuation indicator.</a:t>
            </a:r>
          </a:p>
          <a:p>
            <a:pPr lvl="1">
              <a:buFont typeface="Arial" panose="020B0604020202020204" pitchFamily="34" charset="0"/>
              <a:buChar char="•"/>
            </a:pPr>
            <a:r>
              <a:rPr lang="en-GB" b="0" i="0" dirty="0">
                <a:solidFill>
                  <a:srgbClr val="0F0F0F"/>
                </a:solidFill>
                <a:effectLst/>
                <a:latin typeface="Söhne"/>
              </a:rPr>
              <a:t>Yield curve slopes ('10Y-2Y Slope' and '10Y-3M Slope') to gauge economic trends.</a:t>
            </a:r>
          </a:p>
          <a:p>
            <a:pPr lvl="1">
              <a:buFont typeface="Arial" panose="020B0604020202020204" pitchFamily="34" charset="0"/>
              <a:buChar char="•"/>
            </a:pPr>
            <a:r>
              <a:rPr lang="en-GB" b="0" i="0" dirty="0">
                <a:solidFill>
                  <a:srgbClr val="0F0F0F"/>
                </a:solidFill>
                <a:effectLst/>
                <a:latin typeface="Söhne"/>
              </a:rPr>
              <a:t>Rationale behind these engineered features in the context of financial analysis.</a:t>
            </a:r>
          </a:p>
          <a:p>
            <a:endParaRPr lang="en-GB" dirty="0"/>
          </a:p>
        </p:txBody>
      </p:sp>
    </p:spTree>
    <p:extLst>
      <p:ext uri="{BB962C8B-B14F-4D97-AF65-F5344CB8AC3E}">
        <p14:creationId xmlns:p14="http://schemas.microsoft.com/office/powerpoint/2010/main" val="112972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06AD-05A3-4E4F-B5D2-790A9EC0C3A8}"/>
              </a:ext>
            </a:extLst>
          </p:cNvPr>
          <p:cNvSpPr>
            <a:spLocks noGrp="1"/>
          </p:cNvSpPr>
          <p:nvPr>
            <p:ph type="title"/>
          </p:nvPr>
        </p:nvSpPr>
        <p:spPr/>
        <p:txBody>
          <a:bodyPr/>
          <a:lstStyle/>
          <a:p>
            <a:r>
              <a:rPr lang="en-GB" i="0" dirty="0">
                <a:effectLst/>
                <a:latin typeface="Söhne"/>
              </a:rPr>
              <a:t>Exploratory Analysis - Correlations</a:t>
            </a:r>
            <a:endParaRPr lang="en-GB" dirty="0"/>
          </a:p>
        </p:txBody>
      </p:sp>
      <p:sp>
        <p:nvSpPr>
          <p:cNvPr id="3" name="Content Placeholder 2">
            <a:extLst>
              <a:ext uri="{FF2B5EF4-FFF2-40B4-BE49-F238E27FC236}">
                <a16:creationId xmlns:a16="http://schemas.microsoft.com/office/drawing/2014/main" id="{86973BEF-2C65-4777-B471-19688F3AB82D}"/>
              </a:ext>
            </a:extLst>
          </p:cNvPr>
          <p:cNvSpPr>
            <a:spLocks noGrp="1"/>
          </p:cNvSpPr>
          <p:nvPr>
            <p:ph idx="1"/>
          </p:nvPr>
        </p:nvSpPr>
        <p:spPr>
          <a:xfrm>
            <a:off x="1097280" y="2108201"/>
            <a:ext cx="5281611" cy="3760891"/>
          </a:xfrm>
        </p:spPr>
        <p:txBody>
          <a:bodyPr>
            <a:normAutofit/>
          </a:bodyPr>
          <a:lstStyle/>
          <a:p>
            <a:pPr algn="l">
              <a:buFont typeface="Arial" panose="020B0604020202020204" pitchFamily="34" charset="0"/>
              <a:buChar char="•"/>
            </a:pPr>
            <a:r>
              <a:rPr lang="en-GB" b="0" i="0" dirty="0">
                <a:solidFill>
                  <a:srgbClr val="0F0F0F"/>
                </a:solidFill>
                <a:effectLst/>
                <a:latin typeface="Söhne"/>
              </a:rPr>
              <a:t> Highlighting key correlations: ^VIX's relationship with market peaks/valleys.</a:t>
            </a:r>
          </a:p>
          <a:p>
            <a:pPr algn="l">
              <a:buFont typeface="Arial" panose="020B0604020202020204" pitchFamily="34" charset="0"/>
              <a:buChar char="•"/>
            </a:pPr>
            <a:r>
              <a:rPr lang="en-GB" b="0" i="0" dirty="0">
                <a:solidFill>
                  <a:srgbClr val="0F0F0F"/>
                </a:solidFill>
                <a:effectLst/>
                <a:latin typeface="Söhne"/>
              </a:rPr>
              <a:t> Negative correlation of '</a:t>
            </a:r>
            <a:r>
              <a:rPr lang="en-GB" b="0" i="0" dirty="0" err="1">
                <a:solidFill>
                  <a:srgbClr val="0F0F0F"/>
                </a:solidFill>
                <a:effectLst/>
                <a:latin typeface="Söhne"/>
              </a:rPr>
              <a:t>Buffet_ind</a:t>
            </a:r>
            <a:r>
              <a:rPr lang="en-GB" b="0" i="0" dirty="0">
                <a:solidFill>
                  <a:srgbClr val="0F0F0F"/>
                </a:solidFill>
                <a:effectLst/>
                <a:latin typeface="Söhne"/>
              </a:rPr>
              <a:t>' with target, indicating its predictive power.</a:t>
            </a:r>
          </a:p>
          <a:p>
            <a:pPr algn="l">
              <a:buFont typeface="Arial" panose="020B0604020202020204" pitchFamily="34" charset="0"/>
              <a:buChar char="•"/>
            </a:pPr>
            <a:r>
              <a:rPr lang="en-GB" b="0" i="0" dirty="0">
                <a:solidFill>
                  <a:srgbClr val="0F0F0F"/>
                </a:solidFill>
                <a:effectLst/>
                <a:latin typeface="Söhne"/>
              </a:rPr>
              <a:t> Insights from yield curve analysis: Implications for economic forecasting.</a:t>
            </a:r>
          </a:p>
          <a:p>
            <a:pPr algn="l">
              <a:buFont typeface="Arial" panose="020B0604020202020204" pitchFamily="34" charset="0"/>
              <a:buChar char="•"/>
            </a:pPr>
            <a:endParaRPr lang="en-GB" b="0" i="0" dirty="0">
              <a:solidFill>
                <a:srgbClr val="374151"/>
              </a:solidFill>
              <a:effectLst/>
              <a:latin typeface="Söhne"/>
            </a:endParaRPr>
          </a:p>
          <a:p>
            <a:endParaRPr lang="en-GB" dirty="0"/>
          </a:p>
        </p:txBody>
      </p:sp>
      <p:pic>
        <p:nvPicPr>
          <p:cNvPr id="1026" name="Picture 2">
            <a:extLst>
              <a:ext uri="{FF2B5EF4-FFF2-40B4-BE49-F238E27FC236}">
                <a16:creationId xmlns:a16="http://schemas.microsoft.com/office/drawing/2014/main" id="{7D7FB075-BCE2-4F56-AC3E-FF22D0DDE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471" y="1932266"/>
            <a:ext cx="5281611" cy="445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1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86EA-D01F-495E-8314-C4FC5F7D5AF1}"/>
              </a:ext>
            </a:extLst>
          </p:cNvPr>
          <p:cNvSpPr>
            <a:spLocks noGrp="1"/>
          </p:cNvSpPr>
          <p:nvPr>
            <p:ph type="title"/>
          </p:nvPr>
        </p:nvSpPr>
        <p:spPr/>
        <p:txBody>
          <a:bodyPr/>
          <a:lstStyle/>
          <a:p>
            <a:r>
              <a:rPr lang="en-GB" b="0" i="0" dirty="0">
                <a:solidFill>
                  <a:srgbClr val="0F0F0F"/>
                </a:solidFill>
                <a:effectLst/>
                <a:latin typeface="Söhne"/>
              </a:rPr>
              <a:t>Modelling - Selection and Pre-processing</a:t>
            </a:r>
            <a:endParaRPr lang="en-GB" dirty="0"/>
          </a:p>
        </p:txBody>
      </p:sp>
      <p:sp>
        <p:nvSpPr>
          <p:cNvPr id="3" name="Content Placeholder 2">
            <a:extLst>
              <a:ext uri="{FF2B5EF4-FFF2-40B4-BE49-F238E27FC236}">
                <a16:creationId xmlns:a16="http://schemas.microsoft.com/office/drawing/2014/main" id="{D6FD6416-0204-4A91-AA14-F0FCFE7A06E1}"/>
              </a:ext>
            </a:extLst>
          </p:cNvPr>
          <p:cNvSpPr>
            <a:spLocks noGrp="1"/>
          </p:cNvSpPr>
          <p:nvPr>
            <p:ph idx="1"/>
          </p:nvPr>
        </p:nvSpPr>
        <p:spPr/>
        <p:txBody>
          <a:bodyPr/>
          <a:lstStyle/>
          <a:p>
            <a:pPr algn="l">
              <a:buFont typeface="Arial" panose="020B0604020202020204" pitchFamily="34" charset="0"/>
              <a:buChar char="•"/>
            </a:pPr>
            <a:r>
              <a:rPr lang="en-GB" sz="2400" b="0" i="0" dirty="0">
                <a:solidFill>
                  <a:srgbClr val="0F0F0F"/>
                </a:solidFill>
                <a:effectLst/>
                <a:latin typeface="Söhne"/>
              </a:rPr>
              <a:t> Rationale for choosing LSTM and GBT models: Suitability for time-series prediction.</a:t>
            </a:r>
          </a:p>
          <a:p>
            <a:pPr algn="l">
              <a:buFont typeface="Arial" panose="020B0604020202020204" pitchFamily="34" charset="0"/>
              <a:buChar char="•"/>
            </a:pPr>
            <a:r>
              <a:rPr lang="en-GB" sz="2400" b="0" i="0" dirty="0">
                <a:solidFill>
                  <a:srgbClr val="0F0F0F"/>
                </a:solidFill>
                <a:effectLst/>
                <a:latin typeface="Söhne"/>
              </a:rPr>
              <a:t> Pre-processing steps: Normalization with </a:t>
            </a:r>
            <a:r>
              <a:rPr lang="en-GB" sz="2400" b="0" i="0" dirty="0" err="1">
                <a:solidFill>
                  <a:srgbClr val="0F0F0F"/>
                </a:solidFill>
                <a:effectLst/>
                <a:latin typeface="Söhne"/>
              </a:rPr>
              <a:t>MinMaxScaler</a:t>
            </a:r>
            <a:r>
              <a:rPr lang="en-GB" sz="2400" b="0" i="0" dirty="0">
                <a:solidFill>
                  <a:srgbClr val="0F0F0F"/>
                </a:solidFill>
                <a:effectLst/>
                <a:latin typeface="Söhne"/>
              </a:rPr>
              <a:t>, Class imbalance handling with SMOTE, and transformation into time series sequences.</a:t>
            </a:r>
          </a:p>
          <a:p>
            <a:endParaRPr lang="en-GB" dirty="0"/>
          </a:p>
        </p:txBody>
      </p:sp>
    </p:spTree>
    <p:extLst>
      <p:ext uri="{BB962C8B-B14F-4D97-AF65-F5344CB8AC3E}">
        <p14:creationId xmlns:p14="http://schemas.microsoft.com/office/powerpoint/2010/main" val="177793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268B-2449-4D38-B105-FEB92D680ABB}"/>
              </a:ext>
            </a:extLst>
          </p:cNvPr>
          <p:cNvSpPr>
            <a:spLocks noGrp="1"/>
          </p:cNvSpPr>
          <p:nvPr>
            <p:ph type="title"/>
          </p:nvPr>
        </p:nvSpPr>
        <p:spPr/>
        <p:txBody>
          <a:bodyPr/>
          <a:lstStyle/>
          <a:p>
            <a:r>
              <a:rPr lang="en-GB" b="0" i="0" dirty="0">
                <a:solidFill>
                  <a:srgbClr val="0F0F0F"/>
                </a:solidFill>
                <a:effectLst/>
                <a:latin typeface="Söhne"/>
              </a:rPr>
              <a:t>LSTM Model Configuration</a:t>
            </a:r>
            <a:endParaRPr lang="en-GB" dirty="0"/>
          </a:p>
        </p:txBody>
      </p:sp>
      <p:sp>
        <p:nvSpPr>
          <p:cNvPr id="3" name="Content Placeholder 2">
            <a:extLst>
              <a:ext uri="{FF2B5EF4-FFF2-40B4-BE49-F238E27FC236}">
                <a16:creationId xmlns:a16="http://schemas.microsoft.com/office/drawing/2014/main" id="{C80184FE-2C84-4277-B472-1187C781F733}"/>
              </a:ext>
            </a:extLst>
          </p:cNvPr>
          <p:cNvSpPr>
            <a:spLocks noGrp="1"/>
          </p:cNvSpPr>
          <p:nvPr>
            <p:ph idx="1"/>
          </p:nvPr>
        </p:nvSpPr>
        <p:spPr>
          <a:xfrm>
            <a:off x="1097280" y="2108201"/>
            <a:ext cx="10058400" cy="1119093"/>
          </a:xfrm>
        </p:spPr>
        <p:txBody>
          <a:bodyPr>
            <a:normAutofit fontScale="92500" lnSpcReduction="20000"/>
          </a:bodyPr>
          <a:lstStyle/>
          <a:p>
            <a:pPr algn="l">
              <a:buFont typeface="Arial" panose="020B0604020202020204" pitchFamily="34" charset="0"/>
              <a:buChar char="•"/>
            </a:pPr>
            <a:r>
              <a:rPr lang="en-GB" b="0" i="0" dirty="0">
                <a:solidFill>
                  <a:srgbClr val="0F0F0F"/>
                </a:solidFill>
                <a:effectLst/>
                <a:latin typeface="Söhne"/>
              </a:rPr>
              <a:t> Detailed architecture of LSTM model: Three LSTM layers followed by a dense layer.</a:t>
            </a:r>
          </a:p>
          <a:p>
            <a:pPr algn="l">
              <a:buFont typeface="Arial" panose="020B0604020202020204" pitchFamily="34" charset="0"/>
              <a:buChar char="•"/>
            </a:pPr>
            <a:r>
              <a:rPr lang="en-GB" b="0" i="0" dirty="0">
                <a:solidFill>
                  <a:srgbClr val="0F0F0F"/>
                </a:solidFill>
                <a:effectLst/>
                <a:latin typeface="Söhne"/>
              </a:rPr>
              <a:t> Training strategy: Use of early stopping and learning rate reduction to prevent overfitting and enhance learning.</a:t>
            </a:r>
          </a:p>
          <a:p>
            <a:endParaRPr lang="en-GB" dirty="0"/>
          </a:p>
        </p:txBody>
      </p:sp>
      <p:pic>
        <p:nvPicPr>
          <p:cNvPr id="4" name="Picture 3">
            <a:extLst>
              <a:ext uri="{FF2B5EF4-FFF2-40B4-BE49-F238E27FC236}">
                <a16:creationId xmlns:a16="http://schemas.microsoft.com/office/drawing/2014/main" id="{715FD2C0-116C-4C33-93BC-FC83958654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7845" y="3227294"/>
            <a:ext cx="7312249" cy="3164542"/>
          </a:xfrm>
          <a:prstGeom prst="rect">
            <a:avLst/>
          </a:prstGeom>
          <a:noFill/>
          <a:ln>
            <a:noFill/>
          </a:ln>
        </p:spPr>
      </p:pic>
    </p:spTree>
    <p:extLst>
      <p:ext uri="{BB962C8B-B14F-4D97-AF65-F5344CB8AC3E}">
        <p14:creationId xmlns:p14="http://schemas.microsoft.com/office/powerpoint/2010/main" val="329802000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{92D1CBC7-ACAF-407E-BA70-991AEA1C248E}tf11437505_win32</Template>
  <TotalTime>23545</TotalTime>
  <Words>723</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Georgia Pro Cond Light</vt:lpstr>
      <vt:lpstr>Söhne</vt:lpstr>
      <vt:lpstr>Speak Pro</vt:lpstr>
      <vt:lpstr>Times New Roman</vt:lpstr>
      <vt:lpstr>Wingdings</vt:lpstr>
      <vt:lpstr>RetrospectVTI</vt:lpstr>
      <vt:lpstr>NASDAQ 100 Trend Classification:   Machine Learning's Approach to Identifying Major Turning Points</vt:lpstr>
      <vt:lpstr>Introduction/Problem Statement</vt:lpstr>
      <vt:lpstr>Context</vt:lpstr>
      <vt:lpstr>Dataset Description</vt:lpstr>
      <vt:lpstr>Data Wrangling and Pre-processing</vt:lpstr>
      <vt:lpstr>Exploratory Analysis </vt:lpstr>
      <vt:lpstr>Exploratory Analysis - Correlations</vt:lpstr>
      <vt:lpstr>Modelling - Selection and Pre-processing</vt:lpstr>
      <vt:lpstr>LSTM Model Configuration</vt:lpstr>
      <vt:lpstr>Model Performance Analysis</vt:lpstr>
      <vt:lpstr>In-depth Model Evaluation</vt:lpstr>
      <vt:lpstr>Conclusions</vt:lpstr>
      <vt:lpstr>Recommendations for Improvement</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NASDAQ 100 Trend Classification:   Machine Learning's Approach to Identifying Major Turning Points</dc:title>
  <dc:creator>Juan Pablo R</dc:creator>
  <cp:lastModifiedBy>Juan Pablo R</cp:lastModifiedBy>
  <cp:revision>11</cp:revision>
  <dcterms:created xsi:type="dcterms:W3CDTF">2023-11-03T09:02:05Z</dcterms:created>
  <dcterms:modified xsi:type="dcterms:W3CDTF">2023-11-19T17:27:41Z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