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7" r:id="rId13"/>
    <p:sldId id="318" r:id="rId14"/>
    <p:sldId id="319" r:id="rId15"/>
    <p:sldId id="325" r:id="rId16"/>
    <p:sldId id="322" r:id="rId17"/>
    <p:sldId id="320" r:id="rId18"/>
    <p:sldId id="323" r:id="rId19"/>
    <p:sldId id="3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Pablo R" initials="JPR" lastIdx="1" clrIdx="0">
    <p:extLst>
      <p:ext uri="{19B8F6BF-5375-455C-9EA6-DF929625EA0E}">
        <p15:presenceInfo xmlns:p15="http://schemas.microsoft.com/office/powerpoint/2012/main" userId="7e1d55f2daa60b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763" y="624764"/>
            <a:ext cx="4813072" cy="3494791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0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Predicting IPO </a:t>
            </a:r>
            <a:br>
              <a:rPr lang="en-GB" sz="40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Excess Returns: </a:t>
            </a:r>
            <a:br>
              <a:rPr lang="en-GB" sz="40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40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Sentiment Analysis </a:t>
            </a:r>
            <a:br>
              <a:rPr lang="en-GB" sz="40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GB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223B-5333-4C69-9563-15356407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0F8E-1E34-449E-8BD7-326A6433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Best Performers: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Random Forest model using RMSE: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6BBF5-0543-4028-A175-D93CC476B2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38" y="2586618"/>
            <a:ext cx="8104094" cy="3760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907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85E9-8FA5-4392-A684-2679A8F0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Söhne"/>
              </a:rPr>
              <a:t>Key Model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1B0C-BCC2-4624-AD1B-11AC90F97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observed an increasing RMSE pattern as the time horizon for the excess returns extended. </a:t>
            </a: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redictive accuracy diminishes for longer time horizons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8611E-CBAA-4C5D-8AB5-86E6881900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35" y="2921460"/>
            <a:ext cx="7010400" cy="3479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22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BD83-CE64-407D-A5D4-07942AF8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Söhne"/>
              </a:rPr>
              <a:t>Key Model Results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B5072-16F1-47C1-B2CF-C613B4A614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1" y="2191710"/>
            <a:ext cx="5125253" cy="3972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FBFB7-8260-48BD-B2C7-7595F8C7DE8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28" y="2119992"/>
            <a:ext cx="5522260" cy="3972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93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8B04-C046-4C61-A50C-197D3470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Söhne"/>
              </a:rPr>
              <a:t>Key Model Results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9469F-28C3-4C26-A797-6FDDDFDA87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8" y="2178421"/>
            <a:ext cx="4835637" cy="405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D5B343-5C90-4CE8-9C27-2405B2A962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722" y="2104922"/>
            <a:ext cx="5591957" cy="4117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57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08D5-53C2-4FE9-A8F5-CE072931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Söhne"/>
              </a:rPr>
              <a:t>Key Model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C6A3-1AFD-479A-8B3E-9F606A05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Impact of Sentiment Scores:</a:t>
            </a:r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sentiment variables derived from </a:t>
            </a:r>
            <a:r>
              <a:rPr lang="en-GB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TextBlob</a:t>
            </a:r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VADER provided inconsistent results across different time intervals.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entiment scores from the past 45 days ('sentiment_45_days') were significantly influential in predicting 1-day and 1-week excess returns, but less so for longer periods.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Most Important Features: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Most notably, the two dominant features across all models were 'Age at IPO' and 'IPO Price.' This underscores the role the company's characteristics play in influencing IPO performance.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56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1B42-9C52-4866-A4F1-FA6CC9F9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56FB-CBA1-4EA9-BDDD-8559EBCF5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Success: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Predictive models </a:t>
            </a:r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successfully implemented, but results are not robust.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Limitations: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Accuracy decreases over long-term horizons, </a:t>
            </a:r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indicating the complexity of financial markets.</a:t>
            </a:r>
            <a:endParaRPr lang="en-GB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Key Takeaway: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Mix of traditional indicators and sentiment data can predict IPO excess returns.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60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2AD-31B8-4962-BFD0-4AA31EF8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Söhne"/>
              </a:rPr>
              <a:t>Future Directions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9D59-03A8-44BE-953D-E81B91A9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Expanding Data Sample: </a:t>
            </a:r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Looking at a larger dataset of IPOs, considering more features, or integrating a larger collection of Twitter data could lead to more insightful findings.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Advanced Sentiment Analysis:</a:t>
            </a:r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Applying more advanced sentiment analysis techniques that consider the context and content of tweets might improve prediction accuracy.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Focus on Short-Term Predictions:</a:t>
            </a:r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Given the diminished accuracy for longer-term horizons, prioritize predictions for shorter periods.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44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C8C1-1C03-402A-92F9-B29B6B00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6F96-C4EE-4CC3-BA7D-16C10B34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Predict IPO excess returns for the years 2019 to 2021 across different time intervals using various predictor variables.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 are particularly interested in exploring whether a broad sentiment score, derived from Twitter sentiment analysis concerning tech giants Amazon, Apple, Google, Microsoft, and Tesla, can help predict IPO excess returns.</a:t>
            </a:r>
          </a:p>
          <a:p>
            <a:br>
              <a:rPr lang="en-GB" dirty="0"/>
            </a:b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Can Twitter sentiment on tech giants predict IPO excess returns?</a:t>
            </a:r>
          </a:p>
        </p:txBody>
      </p:sp>
      <p:pic>
        <p:nvPicPr>
          <p:cNvPr id="1026" name="Picture 2" descr="Todas las imágenes">
            <a:extLst>
              <a:ext uri="{FF2B5EF4-FFF2-40B4-BE49-F238E27FC236}">
                <a16:creationId xmlns:a16="http://schemas.microsoft.com/office/drawing/2014/main" id="{866B14D8-1D91-4892-B987-C252199E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062" y="3834004"/>
            <a:ext cx="829235" cy="82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apple">
            <a:extLst>
              <a:ext uri="{FF2B5EF4-FFF2-40B4-BE49-F238E27FC236}">
                <a16:creationId xmlns:a16="http://schemas.microsoft.com/office/drawing/2014/main" id="{7B2ACC49-BB96-4B30-A6ED-6106E58C5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396" y="5226869"/>
            <a:ext cx="730624" cy="9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microsoft logo">
            <a:extLst>
              <a:ext uri="{FF2B5EF4-FFF2-40B4-BE49-F238E27FC236}">
                <a16:creationId xmlns:a16="http://schemas.microsoft.com/office/drawing/2014/main" id="{7B6E4B8A-B981-4C12-A4A0-1BC2C7266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53" y="5258230"/>
            <a:ext cx="1261222" cy="95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amazon logo">
            <a:extLst>
              <a:ext uri="{FF2B5EF4-FFF2-40B4-BE49-F238E27FC236}">
                <a16:creationId xmlns:a16="http://schemas.microsoft.com/office/drawing/2014/main" id="{955A1832-1830-4818-9A73-0938C8257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10" y="5287914"/>
            <a:ext cx="1181660" cy="88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de google logo">
            <a:extLst>
              <a:ext uri="{FF2B5EF4-FFF2-40B4-BE49-F238E27FC236}">
                <a16:creationId xmlns:a16="http://schemas.microsoft.com/office/drawing/2014/main" id="{BF5B0FAC-C5E9-4737-A3B1-943667BA1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60" y="5414327"/>
            <a:ext cx="835678" cy="90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18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0F9E-1EF3-4DB6-BD81-DBE1809C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40E1-01DF-4C00-85C7-1AE42662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Shift in Financial Dynamics: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Emergence of social media platforms.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Significance: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Investor sentiment influenced by virtual discussions.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Goal: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Quantify the effect of social media sentiment on IPO returns.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88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C63A-2408-44C8-B3AE-A9B66134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C7FE-13F6-4514-8C3D-65A67646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University of Florida: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Historical IPO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Kaggle: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IPO offer price &amp; raw tweets.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Yahoo Finance API: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Stock price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56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B65E-AE86-4D66-9598-BE6A9CB1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EE45-50F4-4138-9D99-DA4920C0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Company IPO </a:t>
            </a:r>
            <a:r>
              <a:rPr lang="en-GB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1758 unique tickers, 437 unique dates.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IPO Age </a:t>
            </a:r>
            <a:r>
              <a:rPr lang="en-GB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386 unique tickers, 183 unique dates.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dataset for our study is the </a:t>
            </a:r>
            <a:r>
              <a:rPr lang="en-GB" dirty="0" err="1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ipo_age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deeper investigation, we integrated the IPO Price from the </a:t>
            </a:r>
            <a:r>
              <a:rPr lang="en-GB" dirty="0" err="1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company_ipo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 matches between both datasets: 371 out of 386 IPOs in the </a:t>
            </a:r>
            <a:r>
              <a:rPr lang="en-GB" dirty="0" err="1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ipo_age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Calculation: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 calculate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excess return of each IPO using the Nasdaq 100 index as benchmark over different fixed periods: 1 day, 1 week, 1 month, 3 months, 6 months, and 1 year.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7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EAB8-9945-4E53-99CB-1F5A3AF8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601E-1FDC-4BCE-82C0-281EDD15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Tools: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Introduction to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TextBlob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and its significance.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Introduction to VADER and its relevance to social media sentiment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Method: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Machine learning approach with pre-trained Naive Bayes classifier.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Focus: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Sentiments in social media.</a:t>
            </a:r>
          </a:p>
          <a:p>
            <a:endParaRPr lang="en-GB" dirty="0"/>
          </a:p>
        </p:txBody>
      </p:sp>
      <p:pic>
        <p:nvPicPr>
          <p:cNvPr id="3078" name="Picture 6" descr="Línea Movimiento Del Icono Del Emoji De La Expresión De La Gente Color ...">
            <a:extLst>
              <a:ext uri="{FF2B5EF4-FFF2-40B4-BE49-F238E27FC236}">
                <a16:creationId xmlns:a16="http://schemas.microsoft.com/office/drawing/2014/main" id="{11398F3F-7A39-463D-B017-F89CB4D8D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90" y="3899647"/>
            <a:ext cx="4557656" cy="24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4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F182-5C6E-4E53-A22D-5857F3F0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A09C-8368-4A1E-9D8F-A99D98B3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Sentiment Aggregation: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Average sentiment per date.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Helvetica Neue"/>
              </a:rPr>
              <a:t>We will consider the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sentiment for different periods leading up to the IPO date, 7, 14, 30 and 45 days. </a:t>
            </a:r>
            <a:endParaRPr lang="en-GB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Missing Values: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After dropping rows with missing sentiment, we end with data for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134 of our IPOs</a:t>
            </a:r>
            <a:endParaRPr lang="en-GB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Key Observations: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Each of the binary variables (Rollup, VC, Dual, Internet) has a different mean excess return for each category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suggesting they may be useful in predicting excess returns. </a:t>
            </a:r>
            <a:endParaRPr lang="en-GB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56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0629-1BEA-4BB2-AC13-1E4AAF34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Modelling Process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C021-A0D2-4112-8EBD-EC8B343DD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Process: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Build separate models for each excess return interval.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factors that influence one-day excess return may be different from those that influence one-week or one-month excess return.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 separate models for each excess return target will allow you to capture these unique characteristics for each time period.</a:t>
            </a:r>
            <a:endParaRPr lang="en-GB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Preparing Data: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Separate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each target, dropping undefined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Splitting the Data: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 and testing sets division.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Standardizing: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Predictor variables scaled for uniformity.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Models: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Linear Regression, Ridge, Lasso, Random Forest.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16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F50B-EB05-4F28-8A39-7AC9DAC1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Hyperparameter Tuning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CAE6-7DA8-45E9-9DCE-7F203EB2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Challenges: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Limited computational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Approach: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Shift from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RandomizedSearchCV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Benefits: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Faster, efficient sampling from hyperparameter space.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Focus Areas: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Number of trees (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tree depth (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for Random Forest.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4519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{E3E02A83-EF78-4381-82EF-96B6FB23E2D9}tf11437505_win32</Template>
  <TotalTime>3158</TotalTime>
  <Words>831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Georgia Pro Cond Light</vt:lpstr>
      <vt:lpstr>Helvetica Neue</vt:lpstr>
      <vt:lpstr>Segoe UI</vt:lpstr>
      <vt:lpstr>Söhne</vt:lpstr>
      <vt:lpstr>Speak Pro</vt:lpstr>
      <vt:lpstr>Wingdings</vt:lpstr>
      <vt:lpstr>RetrospectVTI</vt:lpstr>
      <vt:lpstr>Predicting IPO  Excess Returns:   A Sentiment Analysis  Approach</vt:lpstr>
      <vt:lpstr>Problem Identification</vt:lpstr>
      <vt:lpstr>Context</vt:lpstr>
      <vt:lpstr>Data Sources</vt:lpstr>
      <vt:lpstr>Data Wrangling</vt:lpstr>
      <vt:lpstr>Sentiment Analysis</vt:lpstr>
      <vt:lpstr>Exploratory Data Analysis (EDA)</vt:lpstr>
      <vt:lpstr>Modelling Process</vt:lpstr>
      <vt:lpstr>Hyperparameter Tuning</vt:lpstr>
      <vt:lpstr>Model Selection</vt:lpstr>
      <vt:lpstr>Key Model Results</vt:lpstr>
      <vt:lpstr>Key Model Results</vt:lpstr>
      <vt:lpstr>Key Model Results</vt:lpstr>
      <vt:lpstr>Key Model Results</vt:lpstr>
      <vt:lpstr>Conclusions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IPO  Excess Returns:  A Sentiment Analysis  Approach</dc:title>
  <dc:creator>Juan Pablo R</dc:creator>
  <cp:lastModifiedBy>Juan Pablo R</cp:lastModifiedBy>
  <cp:revision>14</cp:revision>
  <dcterms:created xsi:type="dcterms:W3CDTF">2023-08-28T10:36:56Z</dcterms:created>
  <dcterms:modified xsi:type="dcterms:W3CDTF">2023-08-30T15:15:09Z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