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5" r:id="rId7"/>
    <p:sldId id="312" r:id="rId8"/>
    <p:sldId id="309" r:id="rId9"/>
    <p:sldId id="310" r:id="rId10"/>
    <p:sldId id="311" r:id="rId11"/>
    <p:sldId id="316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ablo R" initials="JPR" lastIdx="1" clrIdx="0">
    <p:extLst>
      <p:ext uri="{19B8F6BF-5375-455C-9EA6-DF929625EA0E}">
        <p15:presenceInfo xmlns:p15="http://schemas.microsoft.com/office/powerpoint/2012/main" userId="7e1d55f2daa60b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7T11:55:27.10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4381138"/>
          </a:xfrm>
        </p:spPr>
        <p:txBody>
          <a:bodyPr>
            <a:normAutofit/>
          </a:bodyPr>
          <a:lstStyle/>
          <a:p>
            <a:r>
              <a:rPr lang="en-GB" sz="4800" dirty="0"/>
              <a:t>Big Mountain Resort Pricing and Facilities Optimization</a:t>
            </a:r>
            <a:br>
              <a:rPr lang="en-GB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EDD626-A92F-4B09-AFFB-240AE700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GB" b="1" dirty="0"/>
              <a:t> Original Problem Statement: Increase Big Mountain Resort's net profit by 13% within the next ski season by implementing a data-driven ticket pricing strategy, based on a comparative analysis of the resort's facilities with competing resorts in the same market segment.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GB" b="1" dirty="0"/>
              <a:t> Big Mountain Resort is facing $1.54m of increased operating costs due to the installation of a new chair lift this season. The resort's current pricing strategy is based on charging a premium above the market average. However, we sense this approach may not be maximizing the revenue potential. 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GB" b="1" dirty="0"/>
              <a:t> Options to consider: closing runs, adjusting ticket prices, or making facility improvements.</a:t>
            </a:r>
          </a:p>
          <a:p>
            <a:endParaRPr lang="en-GB" b="1" dirty="0"/>
          </a:p>
          <a:p>
            <a:endParaRPr lang="en-GB" sz="72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8A17-3934-4DBA-842C-99E3E52E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 and Key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00761-779A-4E9F-AE36-EECE7D52D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5" y="2008094"/>
            <a:ext cx="6176684" cy="41327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7982F-C9F9-44DC-9C37-0B973096DDE6}"/>
              </a:ext>
            </a:extLst>
          </p:cNvPr>
          <p:cNvSpPr txBox="1"/>
          <p:nvPr/>
        </p:nvSpPr>
        <p:spPr>
          <a:xfrm>
            <a:off x="609599" y="2187387"/>
            <a:ext cx="5020236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Mountain Resort's current ticket price of $81.00 is lower than the predicted price of $95.87 based on the resort's facilities.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Room for increasing the ticket price, which should result in higher revenue.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Mountain has several facilities that rank well in comparison to its competitors. These features contribute to the Resort´s ability to support a higher ticket price. </a:t>
            </a:r>
          </a:p>
        </p:txBody>
      </p:sp>
    </p:spTree>
    <p:extLst>
      <p:ext uri="{BB962C8B-B14F-4D97-AF65-F5344CB8AC3E}">
        <p14:creationId xmlns:p14="http://schemas.microsoft.com/office/powerpoint/2010/main" val="404803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0D8-9B7E-4CA2-9052-D9F52C75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Ticket Pricing and Facility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502B-21E5-41AF-A024-D21D74E2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5" y="2108201"/>
            <a:ext cx="4303057" cy="3760891"/>
          </a:xfrm>
        </p:spPr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900" b="1" dirty="0"/>
              <a:t> Ticket price is heavily impacted by these primary features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900" b="1" dirty="0"/>
              <a:t> Here is a comparison of Big Mountain´s most relevant features for our analysis: vertical drop, snow-making area, total chairs, and number of runs to other resorts in the market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13A3A-2543-4A40-A47D-C3799C8946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65" y="1974320"/>
            <a:ext cx="6606988" cy="4300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3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4923-11F3-4BFE-A506-E4FAC3DD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6AEE-03BC-4F6D-A275-9E596230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7413"/>
            <a:ext cx="10058400" cy="394168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 Implement Scenario 2: Increase the vertical drop by adding a run to a point 150 feet lower down, requiring the installation of an additional chair lift.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dirty="0"/>
              <a:t>Result: Additional net revenue of $1,934,638 with a $1.99 ticket price increase per visitor.</a:t>
            </a:r>
          </a:p>
          <a:p>
            <a:pPr algn="l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 Consider temporary closure of the least popular runs for cost reduction if needed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The Resort should consider closing 4 or 5 runs.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Potential ticket price reduction: $1.26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Estimated revenue decline: $2,206,521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800" b="1" dirty="0"/>
              <a:t> To make an informed decision on run closures, the resort should: </a:t>
            </a:r>
          </a:p>
          <a:p>
            <a:pPr marL="450342" indent="-285750">
              <a:lnSpc>
                <a:spcPct val="107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Conduct surveys or gather feedback from visitors to understand the impact of the closures on their experience.</a:t>
            </a:r>
          </a:p>
          <a:p>
            <a:pPr marL="450342" indent="-285750">
              <a:lnSpc>
                <a:spcPct val="107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Analyse historical usage data to identify the least popular or least profitable runs. </a:t>
            </a:r>
          </a:p>
          <a:p>
            <a:pPr marL="450342" indent="-285750">
              <a:lnSpc>
                <a:spcPct val="107000"/>
              </a:lnSpc>
              <a:spcBef>
                <a:spcPts val="7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Implement temporary closures to evaluate the impact on visitor satisfaction, resort operations, and overall revenue.</a:t>
            </a:r>
          </a:p>
        </p:txBody>
      </p:sp>
    </p:spTree>
    <p:extLst>
      <p:ext uri="{BB962C8B-B14F-4D97-AF65-F5344CB8AC3E}">
        <p14:creationId xmlns:p14="http://schemas.microsoft.com/office/powerpoint/2010/main" val="348668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0031-9EC8-4C45-974C-0F20037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Modelling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444B-7545-4596-9765-98A415F9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dirty="0"/>
              <a:t> Two Models: Developed a Linear Regression model and a Random Forest model to predict ticket prices based on resort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Performance Evaluation: Evaluated both models' performance using 5-fold cross-validation and calculated the negative mean absolute error (MAE) for each fold:</a:t>
            </a:r>
          </a:p>
          <a:p>
            <a:pPr lvl="1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2000" dirty="0"/>
              <a:t>Linear regression: cross-validated mean MAE = 10.499, test dataset MAE = 11.793.</a:t>
            </a:r>
          </a:p>
          <a:p>
            <a:pPr lvl="1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2000" dirty="0"/>
              <a:t>Random forest: cross-validated mean MAE = 9.645, test dataset MAE = 9.538.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 Model Selection: The random forest model outperformed the linear model, with lower MAE both in cross-validation (mean MAE = 9.645, std = 1.353) and on the test dataset (MAE = 9.538).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31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34D2-5D2C-4E82-89F7-69923C37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Results - Feature Importance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5FE67E-5629-408D-9F33-47CDD0EE0D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27" y="1954307"/>
            <a:ext cx="5400313" cy="4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E010F-D313-4763-8146-484F28521008}"/>
              </a:ext>
            </a:extLst>
          </p:cNvPr>
          <p:cNvSpPr txBox="1"/>
          <p:nvPr/>
        </p:nvSpPr>
        <p:spPr>
          <a:xfrm>
            <a:off x="735101" y="2008084"/>
            <a:ext cx="512781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Four Features: The most influential features affecting ticket pricing are fastQuads, Runs, Snow </a:t>
            </a:r>
            <a:r>
              <a:rPr lang="en-GB" sz="1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Making_ac</a:t>
            </a:r>
            <a:r>
              <a:rPr lang="en-GB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GB" sz="1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vertical_drop</a:t>
            </a:r>
            <a:r>
              <a:rPr lang="en-GB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These factors should be considered when making strategic decisions about the resort's offerings.</a:t>
            </a:r>
          </a:p>
          <a:p>
            <a:pPr algn="l"/>
            <a:endParaRPr lang="en-GB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average, the best random forest model explains around 70.97% of the variance in the target variable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Improved accuracy and addressed overfitting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GridSearchCV</a:t>
            </a:r>
            <a:r>
              <a: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optimal hyperparameters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R2= 0.7097, std= 0.0645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5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CADA-1A95-43DF-AD9F-33060A20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Results - Learning Curve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10178-4A79-4937-B3C4-B26DC338371E}"/>
              </a:ext>
            </a:extLst>
          </p:cNvPr>
          <p:cNvSpPr txBox="1"/>
          <p:nvPr/>
        </p:nvSpPr>
        <p:spPr>
          <a:xfrm>
            <a:off x="744064" y="2133600"/>
            <a:ext cx="424927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learning curve plot we can observe a rapid initial improvement in the model scores, levelling off at a sample size of around 40-50.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Shaded areas show score variability (± 1 std) indicating stable performance.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stabilizes as the training set size increases, suggesting that we have enough data to train a reliable model.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C082903-A52E-497B-B229-C2A1AB75E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82" y="1925730"/>
            <a:ext cx="7082118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91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2B73-4524-4716-93EC-3EAFFCAB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F59F-3FE8-48F5-B7EB-5DB83E8F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094"/>
            <a:ext cx="10058400" cy="4114799"/>
          </a:xfrm>
        </p:spPr>
        <p:txBody>
          <a:bodyPr>
            <a:normAutofit lnSpcReduction="10000"/>
          </a:bodyPr>
          <a:lstStyle/>
          <a:p>
            <a:pPr marL="457200" indent="-457200" algn="l">
              <a:spcBef>
                <a:spcPts val="900"/>
              </a:spcBef>
              <a:buFont typeface="+mj-lt"/>
              <a:buAutoNum type="arabicParenR"/>
            </a:pPr>
            <a:r>
              <a:rPr lang="en-GB" sz="1900" b="1" dirty="0"/>
              <a:t>Recommendation Recap: Our analysis strongly supports the implementation of Option 2, which involves increasing the vertical drop by adding a run to a point 150 feet lower down and adding a new chairlift.</a:t>
            </a:r>
          </a:p>
          <a:p>
            <a:pPr marL="457200" indent="-457200" algn="l">
              <a:spcBef>
                <a:spcPts val="900"/>
              </a:spcBef>
              <a:buFont typeface="+mj-lt"/>
              <a:buAutoNum type="arabicParenR"/>
            </a:pPr>
            <a:r>
              <a:rPr lang="en-GB" sz="1900" b="1" dirty="0"/>
              <a:t>Financial and Visitor Experience Impact: This strategic change is projected to generate an additional net revenue of $1,934,638, significantly improving the resort's financial performance and improving visitor experience by offering more diverse run options and reducing lift wait times.</a:t>
            </a:r>
          </a:p>
          <a:p>
            <a:pPr marL="457200" indent="-457200">
              <a:spcBef>
                <a:spcPts val="900"/>
              </a:spcBef>
              <a:buFont typeface="+mj-lt"/>
              <a:buAutoNum type="arabicParenR"/>
            </a:pPr>
            <a:r>
              <a:rPr lang="en-GB" sz="1900" b="1" dirty="0"/>
              <a:t>Emphasize Data-Driven Decisions: Adopting a data-driven pricing strategy enables Big Mountain Resort can make informed decisions about potential changes to their resort offerings and pricing strategy to grow its business. </a:t>
            </a:r>
          </a:p>
          <a:p>
            <a:pPr lvl="2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GB" sz="1600" b="1" dirty="0"/>
              <a:t>The model could easily be deployed as a user-friendly interface to help management explore the potential outcomes of various scenarios.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19703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{AB8AE8D0-B164-45C3-B224-595B9ED611C5}tf11437505_win32</Template>
  <TotalTime>6239</TotalTime>
  <Words>809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 Pro Cond Light</vt:lpstr>
      <vt:lpstr>Söhne</vt:lpstr>
      <vt:lpstr>Speak Pro</vt:lpstr>
      <vt:lpstr>Wingdings</vt:lpstr>
      <vt:lpstr>RetrospectVTI</vt:lpstr>
      <vt:lpstr>Big Mountain Resort Pricing and Facilities Optimization </vt:lpstr>
      <vt:lpstr>Problem Identification</vt:lpstr>
      <vt:lpstr>Recommendation and Key Findings</vt:lpstr>
      <vt:lpstr>Ticket Pricing and Facility Comparisons</vt:lpstr>
      <vt:lpstr>Recommendation and Key Findings</vt:lpstr>
      <vt:lpstr>Data and Modelling Approach</vt:lpstr>
      <vt:lpstr>Modelling Results - Feature Importance</vt:lpstr>
      <vt:lpstr>Modelling Results - Learning Curve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Pricing and Facilities Optimization</dc:title>
  <dc:creator>Juan Pablo R</dc:creator>
  <cp:lastModifiedBy>Juan Pablo R</cp:lastModifiedBy>
  <cp:revision>26</cp:revision>
  <dcterms:created xsi:type="dcterms:W3CDTF">2023-04-27T08:58:44Z</dcterms:created>
  <dcterms:modified xsi:type="dcterms:W3CDTF">2023-05-01T16:58:38Z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