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6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7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8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  <p:sldId id="260" r:id="rId13"/>
    <p:sldId id="261" r:id="rId14"/>
    <p:sldId id="262" r:id="rId15"/>
    <p:sldId id="263" r:id="rId16"/>
    <p:sldId id="26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9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07" autoAdjust="0"/>
  </p:normalViewPr>
  <p:slideViewPr>
    <p:cSldViewPr>
      <p:cViewPr varScale="1">
        <p:scale>
          <a:sx n="118" d="100"/>
          <a:sy n="118" d="100"/>
        </p:scale>
        <p:origin x="200" y="320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5T01:13:1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1 177 920 0 0,'0'0'80'0'0,"8"0"-80"0"0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11/3/22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5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3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7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9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62444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817620" y="65294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17620" y="5996050"/>
            <a:ext cx="150876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description(s)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44512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000"/>
            </a:lvl2pPr>
            <a:lvl3pPr>
              <a:spcAft>
                <a:spcPts val="800"/>
              </a:spcAft>
              <a:defRPr sz="1800"/>
            </a:lvl3pPr>
            <a:lvl4pPr>
              <a:spcAft>
                <a:spcPts val="800"/>
              </a:spcAft>
              <a:defRPr sz="1600"/>
            </a:lvl4pPr>
            <a:lvl5pPr>
              <a:spcAft>
                <a:spcPts val="800"/>
              </a:spcAft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2327275" y="6488875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508165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hoto Credit3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6294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467100" y="6477000"/>
            <a:ext cx="220980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Jump back to slide containing original image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5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34025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6" name="Copyright" descr="©McGraw-Hill Education. All rights reserved. Authorized only for instructor use in the classroom.  No reproduction or further distribution permitted without the prior written consent of McGraw-Hill Education.&#10;"/>
          <p:cNvSpPr txBox="1">
            <a:spLocks/>
          </p:cNvSpPr>
          <p:nvPr userDrawn="1"/>
        </p:nvSpPr>
        <p:spPr>
          <a:xfrm>
            <a:off x="0" y="6705600"/>
            <a:ext cx="9144000" cy="17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©McGraw-Hill Education. All rights reserved. Authorized </a:t>
            </a: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only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6A6A6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753" r:id="rId3"/>
    <p:sldLayoutId id="2147483908" r:id="rId4"/>
    <p:sldLayoutId id="2147483950" r:id="rId5"/>
    <p:sldLayoutId id="2147483757" r:id="rId6"/>
    <p:sldLayoutId id="2147483877" r:id="rId7"/>
    <p:sldLayoutId id="2147483761" r:id="rId8"/>
    <p:sldLayoutId id="2147483800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</a:t>
            </a:r>
            <a:r>
              <a:rPr lang="en-US" sz="800" dirty="0" err="1">
                <a:solidFill>
                  <a:schemeClr val="bg1"/>
                </a:solidFill>
              </a:rPr>
              <a:t>EducationCopy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jp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dirty="0"/>
              <a:t>Money, Interest, and Income</a:t>
            </a:r>
          </a:p>
        </p:txBody>
      </p:sp>
      <p:pic>
        <p:nvPicPr>
          <p:cNvPr id="5" name="Picture 4" descr="Cover of Macroeconomics, 13th edition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5603" y="1600200"/>
            <a:ext cx="353839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1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Interest Rate and AD: The IS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a given interest rate, i</a:t>
            </a:r>
            <a:r>
              <a:rPr lang="en-US" baseline="-25000" dirty="0"/>
              <a:t>1</a:t>
            </a:r>
            <a:r>
              <a:rPr lang="en-US" dirty="0"/>
              <a:t>, the last term in equation is constant </a:t>
            </a:r>
            <a:r>
              <a:rPr lang="en-US" dirty="0">
                <a:sym typeface="Symbol" pitchFamily="18" charset="2"/>
              </a:rPr>
              <a:t> can draw the AD function with an intercept of 		</a:t>
            </a:r>
          </a:p>
          <a:p>
            <a:r>
              <a:rPr lang="en-US" altLang="en-US" dirty="0"/>
              <a:t>Figure shows the negative relationship between </a:t>
            </a:r>
            <a:r>
              <a:rPr lang="en-US" altLang="en-US" dirty="0" err="1"/>
              <a:t>i</a:t>
            </a:r>
            <a:r>
              <a:rPr lang="en-US" altLang="en-US" dirty="0"/>
              <a:t> and Y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Downward sloping IS curve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93830"/>
              </p:ext>
            </p:extLst>
          </p:nvPr>
        </p:nvGraphicFramePr>
        <p:xfrm>
          <a:off x="2362200" y="2971800"/>
          <a:ext cx="860519" cy="4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3" imgW="444307" imgH="228501" progId="Equation.3">
                  <p:embed/>
                </p:oleObj>
              </mc:Choice>
              <mc:Fallback>
                <p:oleObj name="Equation" r:id="rId3" imgW="444307" imgH="228501" progId="Equation.3">
                  <p:embed/>
                  <p:pic>
                    <p:nvPicPr>
                      <p:cNvPr id="1639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860519" cy="400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74383"/>
              </p:ext>
            </p:extLst>
          </p:nvPr>
        </p:nvGraphicFramePr>
        <p:xfrm>
          <a:off x="1021556" y="914400"/>
          <a:ext cx="29098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Equation" r:id="rId5" imgW="1422400" imgH="228600" progId="Equation.3">
                  <p:embed/>
                </p:oleObj>
              </mc:Choice>
              <mc:Fallback>
                <p:oleObj name="Equation" r:id="rId5" imgW="1422400" imgH="228600" progId="Equation.3">
                  <p:embed/>
                  <p:pic>
                    <p:nvPicPr>
                      <p:cNvPr id="163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556" y="914400"/>
                        <a:ext cx="29098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The figure includes two graphs needed to illustrate the derivation of the IS-LM curve. The top graph shows income/output versus AD and includes a 45 degree line noting where AD=Y. The bottom graph shows income/output versus interest rates, or the IS curve. For each equilibrium found in the top graph, the corresponding interest rate is found in the bottom graph.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1141412"/>
            <a:ext cx="3848100" cy="55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77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Interest Rate and AD: The IS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4038600"/>
          </a:xfrm>
        </p:spPr>
        <p:txBody>
          <a:bodyPr/>
          <a:lstStyle/>
          <a:p>
            <a:r>
              <a:rPr lang="en-US" altLang="en-US" dirty="0"/>
              <a:t>We can also derive the IS curve using the goods market equilibrium condition: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                               , the multiplier from Chapter 10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22207"/>
              </p:ext>
            </p:extLst>
          </p:nvPr>
        </p:nvGraphicFramePr>
        <p:xfrm>
          <a:off x="2820194" y="2011680"/>
          <a:ext cx="350361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4" imgW="1905000" imgH="965200" progId="Equation.3">
                  <p:embed/>
                </p:oleObj>
              </mc:Choice>
              <mc:Fallback>
                <p:oleObj name="Equation" r:id="rId4" imgW="1905000" imgH="96520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194" y="2011680"/>
                        <a:ext cx="3503612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489468"/>
              </p:ext>
            </p:extLst>
          </p:nvPr>
        </p:nvGraphicFramePr>
        <p:xfrm>
          <a:off x="1524000" y="4003993"/>
          <a:ext cx="1983457" cy="746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6" imgW="1117600" imgH="419100" progId="Equation.3">
                  <p:embed/>
                </p:oleObj>
              </mc:Choice>
              <mc:Fallback>
                <p:oleObj name="Equation" r:id="rId6" imgW="1117600" imgH="41910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03993"/>
                        <a:ext cx="1983457" cy="746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60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Slope of the IS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447800"/>
          </a:xfrm>
        </p:spPr>
        <p:txBody>
          <a:bodyPr/>
          <a:lstStyle/>
          <a:p>
            <a:r>
              <a:rPr lang="en-US" altLang="en-US" dirty="0"/>
              <a:t>The steepness of the IS curve depends on:</a:t>
            </a:r>
          </a:p>
          <a:p>
            <a:pPr lvl="1"/>
            <a:r>
              <a:rPr lang="en-US" altLang="en-US" dirty="0"/>
              <a:t>How sensitive investment spending is to changes in </a:t>
            </a:r>
            <a:r>
              <a:rPr lang="en-US" altLang="en-US" dirty="0" err="1"/>
              <a:t>i</a:t>
            </a:r>
            <a:endParaRPr lang="en-US" altLang="en-US" dirty="0"/>
          </a:p>
          <a:p>
            <a:pPr lvl="1"/>
            <a:r>
              <a:rPr lang="en-US" altLang="en-US" dirty="0"/>
              <a:t>The multiplier,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Symbol" panose="05050102010706020507" pitchFamily="18" charset="2"/>
              </a:rPr>
              <a:t>G</a:t>
            </a:r>
            <a:endParaRPr lang="en-US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585512"/>
            <a:ext cx="8153400" cy="2596087"/>
          </a:xfrm>
        </p:spPr>
        <p:txBody>
          <a:bodyPr/>
          <a:lstStyle/>
          <a:p>
            <a:r>
              <a:rPr lang="en-US" altLang="en-US" dirty="0"/>
              <a:t>Suppose investment spending is very sensitive to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b is large</a:t>
            </a:r>
          </a:p>
          <a:p>
            <a:pPr lvl="1"/>
            <a:r>
              <a:rPr lang="en-US" altLang="en-US" dirty="0"/>
              <a:t>A large change in Y resulting from a given change in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IS curve is relatively flat</a:t>
            </a:r>
            <a:endParaRPr lang="en-US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4422080"/>
            <a:ext cx="8153400" cy="762000"/>
          </a:xfrm>
        </p:spPr>
        <p:txBody>
          <a:bodyPr/>
          <a:lstStyle/>
          <a:p>
            <a:r>
              <a:rPr lang="en-US" altLang="en-US" dirty="0"/>
              <a:t>If investment spending is not very sensitive to </a:t>
            </a:r>
            <a:r>
              <a:rPr lang="en-US" altLang="en-US" dirty="0" err="1"/>
              <a:t>i</a:t>
            </a:r>
            <a:r>
              <a:rPr lang="en-US" altLang="en-US" dirty="0"/>
              <a:t>, the IS curve is relatively steep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B4C340-EA77-4F2D-852E-C02F04292B1E}"/>
                  </a:ext>
                </a:extLst>
              </p14:cNvPr>
              <p14:cNvContentPartPr/>
              <p14:nvPr/>
            </p14:nvContentPartPr>
            <p14:xfrm>
              <a:off x="8455157" y="5819921"/>
              <a:ext cx="32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B4C340-EA77-4F2D-852E-C02F04292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6517" y="5811281"/>
                <a:ext cx="2088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80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Role of the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Figure shows the AD curves corresponding to different multipliers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dirty="0"/>
              <a:t>How does the coefficient </a:t>
            </a:r>
            <a:r>
              <a:rPr lang="en-US" altLang="en-US" b="1" dirty="0"/>
              <a:t>c</a:t>
            </a:r>
            <a:r>
              <a:rPr lang="en-US" altLang="en-US" dirty="0"/>
              <a:t> and the </a:t>
            </a:r>
            <a:r>
              <a:rPr lang="en-US" altLang="en-US" b="1" dirty="0"/>
              <a:t>multiplier</a:t>
            </a:r>
            <a:r>
              <a:rPr lang="en-US" altLang="en-US" dirty="0"/>
              <a:t> on the solid AD curve differs from that on the dashed AD curve???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A given reduction in </a:t>
            </a:r>
            <a:r>
              <a:rPr lang="en-US" altLang="en-US" dirty="0" err="1"/>
              <a:t>i</a:t>
            </a:r>
            <a:r>
              <a:rPr lang="en-US" altLang="en-US" dirty="0"/>
              <a:t> to i</a:t>
            </a:r>
            <a:r>
              <a:rPr lang="en-US" altLang="en-US" baseline="-25000" dirty="0"/>
              <a:t>2</a:t>
            </a:r>
            <a:r>
              <a:rPr lang="en-US" altLang="en-US" dirty="0"/>
              <a:t> raises the intercept of the AD curves by the same vertical distance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altLang="en-US" dirty="0"/>
              <a:t>Because of the different multipliers, income rises to Y’</a:t>
            </a:r>
            <a:r>
              <a:rPr lang="en-US" altLang="en-US" baseline="-25000" dirty="0"/>
              <a:t>2</a:t>
            </a:r>
            <a:r>
              <a:rPr lang="en-US" altLang="en-US" dirty="0"/>
              <a:t> on the dashed line and Y</a:t>
            </a:r>
            <a:r>
              <a:rPr lang="en-US" altLang="en-US" baseline="-25000" dirty="0"/>
              <a:t>2</a:t>
            </a:r>
            <a:r>
              <a:rPr lang="en-US" altLang="en-US" dirty="0"/>
              <a:t> on the solid line</a:t>
            </a:r>
          </a:p>
        </p:txBody>
      </p:sp>
      <p:pic>
        <p:nvPicPr>
          <p:cNvPr id="8" name="Picture 7" descr="The figure includes two graphs needed to illustrate the effect of the multiplier. The top graph shows several income/output versus AD lines plus a 45 degree line noting where AD=Y The AD lines vary by multiplier value. The greater the multipier, the steeper the slope. The bottom graph shows income/output versus interest rates, or the IS curve. An increase in the multipler rotates the IS curve outward.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0" y="1066800"/>
            <a:ext cx="3835400" cy="563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Role of the Multiplier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295400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/>
              <a:t>smaller</a:t>
            </a:r>
            <a:r>
              <a:rPr lang="en-US" altLang="en-US" dirty="0"/>
              <a:t> the </a:t>
            </a:r>
            <a:r>
              <a:rPr lang="en-US" altLang="en-US" b="1" dirty="0"/>
              <a:t>sensitivity</a:t>
            </a:r>
            <a:r>
              <a:rPr lang="en-US" altLang="en-US" dirty="0"/>
              <a:t> of investment spending to the interest rate AND the </a:t>
            </a:r>
            <a:r>
              <a:rPr lang="en-US" altLang="en-US" b="1" dirty="0"/>
              <a:t>smaller</a:t>
            </a:r>
            <a:r>
              <a:rPr lang="en-US" altLang="en-US" dirty="0"/>
              <a:t> the </a:t>
            </a:r>
            <a:r>
              <a:rPr lang="en-US" altLang="en-US" b="1" dirty="0"/>
              <a:t>multiplier</a:t>
            </a:r>
            <a:r>
              <a:rPr lang="en-US" altLang="en-US" dirty="0"/>
              <a:t>, the </a:t>
            </a:r>
            <a:r>
              <a:rPr lang="en-US" altLang="en-US" b="1" i="1" dirty="0"/>
              <a:t>steeper</a:t>
            </a:r>
            <a:r>
              <a:rPr lang="en-US" altLang="en-US" dirty="0"/>
              <a:t> the IS curve as seen in the following equation: </a:t>
            </a:r>
            <a:endParaRPr lang="en-US" alt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Solving for </a:t>
            </a:r>
            <a:r>
              <a:rPr lang="en-US" dirty="0" err="1"/>
              <a:t>i</a:t>
            </a:r>
            <a:r>
              <a:rPr lang="en-US" dirty="0"/>
              <a:t> we have: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840674"/>
              </p:ext>
            </p:extLst>
          </p:nvPr>
        </p:nvGraphicFramePr>
        <p:xfrm>
          <a:off x="6324600" y="1824038"/>
          <a:ext cx="17208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" imgW="965200" imgH="241300" progId="Equation.3">
                  <p:embed/>
                </p:oleObj>
              </mc:Choice>
              <mc:Fallback>
                <p:oleObj name="Equation" r:id="rId3" imgW="965200" imgH="24130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824038"/>
                        <a:ext cx="17208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838774"/>
              </p:ext>
            </p:extLst>
          </p:nvPr>
        </p:nvGraphicFramePr>
        <p:xfrm>
          <a:off x="3810000" y="2971800"/>
          <a:ext cx="2090494" cy="23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5" imgW="1092200" imgH="1371600" progId="Equation.3">
                  <p:embed/>
                </p:oleObj>
              </mc:Choice>
              <mc:Fallback>
                <p:oleObj name="Equation" r:id="rId5" imgW="1092200" imgH="137160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2090494" cy="2343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86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Position of the IS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Figure shows two different IS curves </a:t>
                </a:r>
                <a:r>
                  <a:rPr lang="en-US" altLang="en-US" dirty="0">
                    <a:sym typeface="Symbol" panose="05050102010706020507" pitchFamily="18" charset="2"/>
                  </a:rPr>
                  <a:t> differ by levels of autonomous spending</a:t>
                </a:r>
                <a:endParaRPr lang="en-US" altLang="en-US" sz="2000" dirty="0"/>
              </a:p>
              <a:p>
                <a:r>
                  <a:rPr lang="en-US" altLang="en-US" dirty="0"/>
                  <a:t>The change in income as a result from a change in autonomous spending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̅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961" t="-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The figure includes two graphs needed to illustrate a change in autonomous spending. The top graph shows several income/output versus AD lines plus a 45 degree line noting where AD=Y The AD lines vary by autonomous spending value. Greater A shifts the AD curve outwards and increases income. The bottom graph shows income/output versus interest rates, or the IS curve. The increase in A shifts the IS curve up.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00" y="1066800"/>
            <a:ext cx="3381525" cy="55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59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996122"/>
          </a:xfrm>
        </p:spPr>
        <p:txBody>
          <a:bodyPr/>
          <a:lstStyle/>
          <a:p>
            <a:r>
              <a:rPr lang="en-US" dirty="0"/>
              <a:t>The following equations describe an economy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3962400" y="2165458"/>
            <a:ext cx="4800600" cy="1187342"/>
          </a:xfrm>
        </p:spPr>
        <p:txBody>
          <a:bodyPr/>
          <a:lstStyle/>
          <a:p>
            <a:pPr lvl="0"/>
            <a:r>
              <a:rPr lang="en-US" dirty="0"/>
              <a:t>What is the equation that describes the IS curve?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									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CA01DD-797E-3544-8D7B-7F5B5C856E03}"/>
                  </a:ext>
                </a:extLst>
              </p:cNvPr>
              <p:cNvSpPr/>
              <p:nvPr/>
            </p:nvSpPr>
            <p:spPr>
              <a:xfrm>
                <a:off x="457200" y="1494898"/>
                <a:ext cx="3657600" cy="2537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C = 0.8(1-t)Y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t = 0.25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I = 900 – 50i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algn="ctr">
                  <a:lnSpc>
                    <a:spcPct val="20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 = 800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CA01DD-797E-3544-8D7B-7F5B5C856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94898"/>
                <a:ext cx="3657600" cy="2537361"/>
              </a:xfrm>
              <a:prstGeom prst="rect">
                <a:avLst/>
              </a:prstGeom>
              <a:blipFill>
                <a:blip r:embed="rId2"/>
                <a:stretch>
                  <a:fillRect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6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220980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/>
              <a:t>Money plays a central role in the determination of income and employment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/>
              <a:t>Interest rates are a significant determinant of aggregate spending </a:t>
            </a:r>
            <a:r>
              <a:rPr lang="en-US" dirty="0">
                <a:sym typeface="Symbol" pitchFamily="18" charset="2"/>
              </a:rPr>
              <a:t> Fed controls the money supply in the United States</a:t>
            </a:r>
          </a:p>
          <a:p>
            <a:pPr lvl="1">
              <a:spcAft>
                <a:spcPts val="0"/>
              </a:spcAft>
              <a:defRPr/>
            </a:pPr>
            <a:r>
              <a:rPr lang="en-US" dirty="0">
                <a:sym typeface="Symbol" pitchFamily="18" charset="2"/>
              </a:rPr>
              <a:t>The stock of money, interest rates, and the Fed were noticeably absent from the model developed in the last chapter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352800"/>
            <a:ext cx="8153400" cy="1600200"/>
          </a:xfrm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dirty="0"/>
              <a:t>This chapter:</a:t>
            </a:r>
          </a:p>
          <a:p>
            <a:pPr lvl="1">
              <a:spcAft>
                <a:spcPts val="0"/>
              </a:spcAft>
              <a:buFont typeface="Book Antiqua" pitchFamily="18" charset="0"/>
              <a:buChar char="─"/>
              <a:defRPr/>
            </a:pPr>
            <a:r>
              <a:rPr lang="en-US" dirty="0"/>
              <a:t>Introduces money and monetary policy</a:t>
            </a:r>
          </a:p>
          <a:p>
            <a:pPr lvl="1">
              <a:spcAft>
                <a:spcPts val="0"/>
              </a:spcAft>
              <a:buFont typeface="Book Antiqua" pitchFamily="18" charset="0"/>
              <a:buChar char="─"/>
              <a:defRPr/>
            </a:pPr>
            <a:r>
              <a:rPr lang="en-US" dirty="0"/>
              <a:t>Builds an explicit framework of analysis within which to study the interaction of goods markets and assets market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5029200"/>
            <a:ext cx="8153400" cy="1447800"/>
          </a:xfrm>
        </p:spPr>
        <p:txBody>
          <a:bodyPr/>
          <a:lstStyle/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What determines interest rates?</a:t>
            </a:r>
          </a:p>
          <a:p>
            <a:pPr lvl="1"/>
            <a:r>
              <a:rPr lang="en-US" dirty="0"/>
              <a:t>What is the role of interest rates in the business cycle?</a:t>
            </a:r>
          </a:p>
        </p:txBody>
      </p:sp>
    </p:spTree>
    <p:extLst>
      <p:ext uri="{BB962C8B-B14F-4D97-AF65-F5344CB8AC3E}">
        <p14:creationId xmlns:p14="http://schemas.microsoft.com/office/powerpoint/2010/main" val="4088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905000"/>
          </a:xfrm>
        </p:spPr>
        <p:txBody>
          <a:bodyPr/>
          <a:lstStyle/>
          <a:p>
            <a:r>
              <a:rPr lang="en-US" altLang="en-US" dirty="0"/>
              <a:t>Figure shows the interest rate on Treasury bills = the payment received by someone who lends to the U.S. government</a:t>
            </a:r>
          </a:p>
          <a:p>
            <a:pPr marL="795338" lvl="2" indent="-331788">
              <a:lnSpc>
                <a:spcPct val="90000"/>
              </a:lnSpc>
              <a:buFont typeface="Book Antiqua" panose="02040602050305030304" pitchFamily="18" charset="0"/>
              <a:buChar char="─"/>
            </a:pPr>
            <a:r>
              <a:rPr lang="en-US" altLang="en-US" sz="2000" dirty="0"/>
              <a:t>High just before a recession, Drop during the recession, Rise during the recovery</a:t>
            </a:r>
          </a:p>
          <a:p>
            <a:pPr marL="795338" lvl="2" indent="-331788">
              <a:lnSpc>
                <a:spcPct val="90000"/>
              </a:lnSpc>
              <a:buFont typeface="Book Antiqua" panose="02040602050305030304" pitchFamily="18" charset="0"/>
              <a:buChar char="─"/>
            </a:pPr>
            <a:r>
              <a:rPr lang="en-US" altLang="en-US" sz="2000" dirty="0"/>
              <a:t>End in November 2022: 4.07</a:t>
            </a:r>
          </a:p>
          <a:p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B674D-BD66-521F-83C2-54B30997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" y="3096533"/>
            <a:ext cx="902193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4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Figure shows the strong link between money and output growth</a:t>
            </a:r>
          </a:p>
        </p:txBody>
      </p:sp>
      <p:pic>
        <p:nvPicPr>
          <p:cNvPr id="8" name="Picture 7" descr="The figure is a time series of quarterly GDP growth and real money growth (since previous year) between 1960 and 2016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009" y="2011146"/>
            <a:ext cx="7165982" cy="41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8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dirty="0"/>
              <a:t>IS-LM model </a:t>
            </a:r>
            <a:r>
              <a:rPr lang="en-US" altLang="en-US" dirty="0"/>
              <a:t>is the core of short-run macroeconomics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/>
              <a:t>Maintains the details of earlier model, but adds the interest rate as an additional determinant of aggregate demand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400" dirty="0"/>
              <a:t>Includes the goods market and the money market, and their link through interest rates and income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91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of the IS-LM Model</a:t>
            </a:r>
            <a:endParaRPr lang="en-US" dirty="0"/>
          </a:p>
        </p:txBody>
      </p:sp>
      <p:pic>
        <p:nvPicPr>
          <p:cNvPr id="6" name="Picture 5" descr="The figure shows the structure of the IS-LM mode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43" y="1676400"/>
            <a:ext cx="7477914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Goods Market and the IS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11430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The </a:t>
            </a:r>
            <a:r>
              <a:rPr lang="en-US" b="1" dirty="0"/>
              <a:t>IS curve </a:t>
            </a:r>
            <a:r>
              <a:rPr lang="en-US" dirty="0"/>
              <a:t>shows combinations of </a:t>
            </a:r>
            <a:r>
              <a:rPr lang="en-US" b="1" dirty="0"/>
              <a:t>interest rates </a:t>
            </a:r>
          </a:p>
          <a:p>
            <a:pPr marL="285750" indent="-285750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dirty="0"/>
              <a:t>	and </a:t>
            </a:r>
            <a:r>
              <a:rPr lang="en-US" b="1" dirty="0"/>
              <a:t>levels of output </a:t>
            </a:r>
            <a:r>
              <a:rPr lang="en-US" dirty="0"/>
              <a:t>such that spending equals income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33400" y="2316480"/>
            <a:ext cx="8153400" cy="1157922"/>
          </a:xfrm>
        </p:spPr>
        <p:txBody>
          <a:bodyPr/>
          <a:lstStyle/>
          <a:p>
            <a:pPr marL="288925" indent="-346075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Derived in two steps:</a:t>
            </a:r>
          </a:p>
          <a:p>
            <a:pPr marL="573088" lvl="1" indent="-287338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Link between interest rates and investment</a:t>
            </a:r>
          </a:p>
          <a:p>
            <a:pPr marL="573088" lvl="1" indent="-287338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dirty="0"/>
              <a:t>Link between investment demand and AD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581082"/>
            <a:ext cx="8153400" cy="838200"/>
          </a:xfrm>
        </p:spPr>
        <p:txBody>
          <a:bodyPr/>
          <a:lstStyle/>
          <a:p>
            <a:r>
              <a:rPr lang="en-US" dirty="0"/>
              <a:t>Investment is no longer treated as exogenous, but dependent upon interest rates (</a:t>
            </a:r>
            <a:r>
              <a:rPr lang="en-US" b="1" dirty="0"/>
              <a:t>endogenous</a:t>
            </a:r>
            <a:r>
              <a:rPr lang="en-US" dirty="0"/>
              <a:t>)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1478280"/>
          </a:xfrm>
        </p:spPr>
        <p:txBody>
          <a:bodyPr/>
          <a:lstStyle/>
          <a:p>
            <a:pPr marL="573088" lvl="1" indent="-287338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ym typeface="Symbol" panose="05050102010706020507" pitchFamily="18" charset="2"/>
              </a:rPr>
              <a:t>Increased interest rates raise the price to firms of borrowing for capital equipment  reduce the quantity of investment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5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Investment and the Interest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267200" cy="561594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The investment spending function can be specified as: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dirty="0"/>
              <a:t>                            where b &gt; 0 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b = the responsiveness of investment spending to the interest rate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dirty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90808"/>
              </p:ext>
            </p:extLst>
          </p:nvPr>
        </p:nvGraphicFramePr>
        <p:xfrm>
          <a:off x="852488" y="1752600"/>
          <a:ext cx="1419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3" imgW="609480" imgH="203040" progId="Equation.3">
                  <p:embed/>
                </p:oleObj>
              </mc:Choice>
              <mc:Fallback>
                <p:oleObj name="Equation" r:id="rId3" imgW="609480" imgH="203040" progId="Equation.3">
                  <p:embed/>
                  <p:pic>
                    <p:nvPicPr>
                      <p:cNvPr id="122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752600"/>
                        <a:ext cx="14192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The figure is the investment function with interest rates on the y-axis and planned investment on the x-axis. It is a downward sloping function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0600" y="1600200"/>
            <a:ext cx="409758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6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Interest Rate and AD: The IS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Need to modify the AD function of the last chapter to reflect the new investment spending schedule: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594360"/>
          </a:xfrm>
        </p:spPr>
        <p:txBody>
          <a:bodyPr/>
          <a:lstStyle/>
          <a:p>
            <a:r>
              <a:rPr lang="en-US" dirty="0"/>
              <a:t>An increase in </a:t>
            </a:r>
            <a:r>
              <a:rPr lang="en-US" dirty="0" err="1"/>
              <a:t>i</a:t>
            </a:r>
            <a:r>
              <a:rPr lang="en-US" dirty="0"/>
              <a:t> reduces AD for a given level of income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33400" y="4267200"/>
            <a:ext cx="8153400" cy="914400"/>
          </a:xfrm>
        </p:spPr>
        <p:txBody>
          <a:bodyPr/>
          <a:lstStyle/>
          <a:p>
            <a:r>
              <a:rPr lang="en-US" dirty="0"/>
              <a:t>At any given level of </a:t>
            </a:r>
            <a:r>
              <a:rPr lang="en-US" dirty="0" err="1"/>
              <a:t>i</a:t>
            </a:r>
            <a:r>
              <a:rPr lang="en-US" dirty="0"/>
              <a:t>, can determine the equilibrium level of income and output as in Chapter 10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33400" y="5236873"/>
            <a:ext cx="8153400" cy="762000"/>
          </a:xfrm>
        </p:spPr>
        <p:txBody>
          <a:bodyPr/>
          <a:lstStyle/>
          <a:p>
            <a:r>
              <a:rPr lang="en-US" dirty="0"/>
              <a:t>A change in </a:t>
            </a:r>
            <a:r>
              <a:rPr lang="en-US" dirty="0" err="1"/>
              <a:t>i</a:t>
            </a:r>
            <a:r>
              <a:rPr lang="en-US" dirty="0"/>
              <a:t> will change the equilibrium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53588"/>
              </p:ext>
            </p:extLst>
          </p:nvPr>
        </p:nvGraphicFramePr>
        <p:xfrm>
          <a:off x="990600" y="1963102"/>
          <a:ext cx="55419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2667000" imgH="685800" progId="Equation.3">
                  <p:embed/>
                </p:oleObj>
              </mc:Choice>
              <mc:Fallback>
                <p:oleObj name="Equation" r:id="rId3" imgW="2667000" imgH="6858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63102"/>
                        <a:ext cx="5541963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9581701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MHHE_Accessible_PPT_Template-v3</Template>
  <TotalTime>2283</TotalTime>
  <Words>746</Words>
  <Application>Microsoft Macintosh PowerPoint</Application>
  <PresentationFormat>On-screen Show (4:3)</PresentationFormat>
  <Paragraphs>83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4" baseType="lpstr">
      <vt:lpstr>Arial</vt:lpstr>
      <vt:lpstr>ArumSans Bold</vt:lpstr>
      <vt:lpstr>ArumSans Regular</vt:lpstr>
      <vt:lpstr>Book Antiqua</vt:lpstr>
      <vt:lpstr>Calibri</vt:lpstr>
      <vt:lpstr>Cambria Math</vt:lpstr>
      <vt:lpstr>Times New Roman</vt:lpstr>
      <vt:lpstr>Vectipede Rg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11</vt:lpstr>
      <vt:lpstr>Introduction</vt:lpstr>
      <vt:lpstr>Introduction</vt:lpstr>
      <vt:lpstr>Introduction</vt:lpstr>
      <vt:lpstr>Introduction</vt:lpstr>
      <vt:lpstr>Structure of the IS-LM Model</vt:lpstr>
      <vt:lpstr>The Goods Market and the IS Curve</vt:lpstr>
      <vt:lpstr>Investment and the Interest Rate</vt:lpstr>
      <vt:lpstr>The Interest Rate and AD: The IS Curve</vt:lpstr>
      <vt:lpstr>The Interest Rate and AD: The IS Curve</vt:lpstr>
      <vt:lpstr>The Interest Rate and AD: The IS Curve</vt:lpstr>
      <vt:lpstr>The Slope of the IS Curve</vt:lpstr>
      <vt:lpstr>The Role of the Multiplier</vt:lpstr>
      <vt:lpstr>The Role of the Multiplier</vt:lpstr>
      <vt:lpstr>The Position of the IS Curve</vt:lpstr>
      <vt:lpstr>Example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Kassens, Alice</dc:creator>
  <cp:lastModifiedBy>Mahmoudi, Mina</cp:lastModifiedBy>
  <cp:revision>66</cp:revision>
  <dcterms:created xsi:type="dcterms:W3CDTF">2017-07-13T12:05:24Z</dcterms:created>
  <dcterms:modified xsi:type="dcterms:W3CDTF">2022-11-03T13:13:46Z</dcterms:modified>
</cp:coreProperties>
</file>