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9"/>
  </p:notesMasterIdLst>
  <p:handoutMasterIdLst>
    <p:handoutMasterId r:id="rId30"/>
  </p:handoutMasterIdLst>
  <p:sldIdLst>
    <p:sldId id="256" r:id="rId10"/>
    <p:sldId id="263" r:id="rId11"/>
    <p:sldId id="273" r:id="rId12"/>
    <p:sldId id="274" r:id="rId13"/>
    <p:sldId id="275" r:id="rId14"/>
    <p:sldId id="276" r:id="rId15"/>
    <p:sldId id="277" r:id="rId16"/>
    <p:sldId id="278" r:id="rId17"/>
    <p:sldId id="279" r:id="rId18"/>
    <p:sldId id="280" r:id="rId19"/>
    <p:sldId id="281" r:id="rId20"/>
    <p:sldId id="282" r:id="rId21"/>
    <p:sldId id="283" r:id="rId22"/>
    <p:sldId id="285" r:id="rId23"/>
    <p:sldId id="286" r:id="rId24"/>
    <p:sldId id="287" r:id="rId25"/>
    <p:sldId id="288" r:id="rId26"/>
    <p:sldId id="289"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5" autoAdjust="0"/>
    <p:restoredTop sz="94676" autoAdjust="0"/>
  </p:normalViewPr>
  <p:slideViewPr>
    <p:cSldViewPr>
      <p:cViewPr varScale="1">
        <p:scale>
          <a:sx n="135" d="100"/>
          <a:sy n="135" d="100"/>
        </p:scale>
        <p:origin x="560" y="176"/>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 Id="rId8" Type="http://schemas.openxmlformats.org/officeDocument/2006/relationships/slideMaster" Target="slideMasters/slideMaster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10/29/19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10/29/19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7"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62444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949214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656260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1099747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48.xml"/><Relationship Id="rId1" Type="http://schemas.openxmlformats.org/officeDocument/2006/relationships/slideLayout" Target="../slideLayouts/slideLayout47.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753" r:id="rId3"/>
    <p:sldLayoutId id="2147483908" r:id="rId4"/>
    <p:sldLayoutId id="2147483950" r:id="rId5"/>
    <p:sldLayoutId id="2147483757" r:id="rId6"/>
    <p:sldLayoutId id="2147483877" r:id="rId7"/>
    <p:sldLayoutId id="2147483761" r:id="rId8"/>
    <p:sldLayoutId id="2147483800"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a:t>
            </a:r>
            <a:r>
              <a:rPr lang="en-US" sz="800" dirty="0" err="1">
                <a:solidFill>
                  <a:schemeClr val="bg1"/>
                </a:solidFill>
              </a:rPr>
              <a:t>EducationCopy</a:t>
            </a:r>
            <a:endParaRPr lang="en-US" sz="800" dirty="0">
              <a:solidFill>
                <a:schemeClr val="bg1"/>
              </a:solidFill>
            </a:endParaRP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11</a:t>
            </a:r>
          </a:p>
        </p:txBody>
      </p:sp>
      <p:sp>
        <p:nvSpPr>
          <p:cNvPr id="3" name="Text Placeholder 2"/>
          <p:cNvSpPr>
            <a:spLocks noGrp="1"/>
          </p:cNvSpPr>
          <p:nvPr>
            <p:ph type="body" sz="quarter" idx="10"/>
          </p:nvPr>
        </p:nvSpPr>
        <p:spPr/>
        <p:txBody>
          <a:bodyPr/>
          <a:lstStyle/>
          <a:p>
            <a:pPr algn="ctr"/>
            <a:r>
              <a:rPr lang="en-US" dirty="0"/>
              <a:t>Money, Interest, and Income</a:t>
            </a:r>
          </a:p>
        </p:txBody>
      </p:sp>
      <p:pic>
        <p:nvPicPr>
          <p:cNvPr id="5" name="Picture 4" descr="Cover of Macroeconomics, 13th edition"/>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05603" y="1600200"/>
            <a:ext cx="3538397" cy="4648200"/>
          </a:xfrm>
          <a:prstGeom prst="rect">
            <a:avLst/>
          </a:prstGeom>
        </p:spPr>
      </p:pic>
    </p:spTree>
    <p:extLst>
      <p:ext uri="{BB962C8B-B14F-4D97-AF65-F5344CB8AC3E}">
        <p14:creationId xmlns:p14="http://schemas.microsoft.com/office/powerpoint/2010/main" val="231819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19200"/>
          </a:xfrm>
        </p:spPr>
        <p:txBody>
          <a:bodyPr/>
          <a:lstStyle/>
          <a:p>
            <a:r>
              <a:rPr lang="en-US" altLang="en-US" dirty="0"/>
              <a:t>The Supply of Money, Money Market Equilibrium, and the LM Curve</a:t>
            </a:r>
            <a:endParaRPr lang="en-US" dirty="0"/>
          </a:p>
        </p:txBody>
      </p:sp>
      <p:sp>
        <p:nvSpPr>
          <p:cNvPr id="4" name="Content Placeholder 3"/>
          <p:cNvSpPr>
            <a:spLocks noGrp="1"/>
          </p:cNvSpPr>
          <p:nvPr>
            <p:ph sz="quarter" idx="13"/>
          </p:nvPr>
        </p:nvSpPr>
        <p:spPr>
          <a:xfrm>
            <a:off x="533400" y="1554480"/>
            <a:ext cx="8153400" cy="1417320"/>
          </a:xfrm>
        </p:spPr>
        <p:txBody>
          <a:bodyPr/>
          <a:lstStyle/>
          <a:p>
            <a:r>
              <a:rPr lang="en-US" altLang="en-US" dirty="0"/>
              <a:t>Record E</a:t>
            </a:r>
            <a:r>
              <a:rPr lang="en-US" altLang="en-US" baseline="-25000" dirty="0"/>
              <a:t>2</a:t>
            </a:r>
            <a:r>
              <a:rPr lang="en-US" altLang="en-US" dirty="0"/>
              <a:t> in panel (b) as another point on the LM curve</a:t>
            </a:r>
          </a:p>
          <a:p>
            <a:pPr lvl="1"/>
            <a:r>
              <a:rPr lang="en-US" altLang="en-US" dirty="0"/>
              <a:t>Pair (i</a:t>
            </a:r>
            <a:r>
              <a:rPr lang="en-US" altLang="en-US" baseline="-25000" dirty="0"/>
              <a:t>2</a:t>
            </a:r>
            <a:r>
              <a:rPr lang="en-US" altLang="en-US" dirty="0"/>
              <a:t>, Y</a:t>
            </a:r>
            <a:r>
              <a:rPr lang="en-US" altLang="en-US" baseline="-25000" dirty="0"/>
              <a:t>2</a:t>
            </a:r>
            <a:r>
              <a:rPr lang="en-US" altLang="en-US" dirty="0"/>
              <a:t>) is higher up the given LM curve</a:t>
            </a:r>
          </a:p>
        </p:txBody>
      </p:sp>
      <p:pic>
        <p:nvPicPr>
          <p:cNvPr id="7" name="Picture 6" descr="The figure includes two graphs needed to derive the LM curve. The one on the left is the money market and has interest rates on the y-axis and real money balences on the x-axis. The supply is fixed and is shown as a vertical line. The demand is downward sloping. The equilibrium interest rate is translated to the graph on the right to show the level of investment demand at that interest rate. The investment demand curve is downward slo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9082" y="3429000"/>
            <a:ext cx="7802035" cy="3020568"/>
          </a:xfrm>
          <a:prstGeom prst="rect">
            <a:avLst/>
          </a:prstGeom>
        </p:spPr>
      </p:pic>
    </p:spTree>
    <p:extLst>
      <p:ext uri="{BB962C8B-B14F-4D97-AF65-F5344CB8AC3E}">
        <p14:creationId xmlns:p14="http://schemas.microsoft.com/office/powerpoint/2010/main" val="81090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95400"/>
          </a:xfrm>
        </p:spPr>
        <p:txBody>
          <a:bodyPr/>
          <a:lstStyle/>
          <a:p>
            <a:r>
              <a:rPr lang="en-US" altLang="en-US" dirty="0"/>
              <a:t>The Supply of Money, Money Market Equilibrium, and the LM Curve</a:t>
            </a:r>
            <a:endParaRPr lang="en-US" dirty="0"/>
          </a:p>
        </p:txBody>
      </p:sp>
      <p:sp>
        <p:nvSpPr>
          <p:cNvPr id="5" name="Content Placeholder 4"/>
          <p:cNvSpPr>
            <a:spLocks noGrp="1"/>
          </p:cNvSpPr>
          <p:nvPr>
            <p:ph sz="quarter" idx="14"/>
          </p:nvPr>
        </p:nvSpPr>
        <p:spPr>
          <a:xfrm>
            <a:off x="541176" y="2286000"/>
            <a:ext cx="8153400" cy="3276600"/>
          </a:xfrm>
        </p:spPr>
        <p:txBody>
          <a:bodyPr/>
          <a:lstStyle/>
          <a:p>
            <a:r>
              <a:rPr lang="en-US" altLang="en-US" dirty="0"/>
              <a:t>LM curve is positively sloped: </a:t>
            </a:r>
          </a:p>
          <a:p>
            <a:pPr lvl="1"/>
            <a:r>
              <a:rPr lang="en-US" altLang="en-US" sz="2400" dirty="0"/>
              <a:t>An increase in the interest rate reduces the demand for real balances</a:t>
            </a:r>
          </a:p>
          <a:p>
            <a:pPr lvl="1"/>
            <a:r>
              <a:rPr lang="en-US" altLang="en-US" sz="2400" dirty="0"/>
              <a:t>To maintain the demand for real money balances equal to the fixed supply, the level of income has to rise</a:t>
            </a:r>
          </a:p>
          <a:p>
            <a:endParaRPr lang="en-US" dirty="0"/>
          </a:p>
        </p:txBody>
      </p:sp>
    </p:spTree>
    <p:extLst>
      <p:ext uri="{BB962C8B-B14F-4D97-AF65-F5344CB8AC3E}">
        <p14:creationId xmlns:p14="http://schemas.microsoft.com/office/powerpoint/2010/main" val="350073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371600"/>
          </a:xfrm>
        </p:spPr>
        <p:txBody>
          <a:bodyPr/>
          <a:lstStyle/>
          <a:p>
            <a:r>
              <a:rPr lang="en-US" altLang="en-US" dirty="0"/>
              <a:t>The Supply of Money, Money Market Equilibrium, and the LM Curve</a:t>
            </a:r>
            <a:endParaRPr lang="en-US" dirty="0"/>
          </a:p>
        </p:txBody>
      </p:sp>
      <p:sp>
        <p:nvSpPr>
          <p:cNvPr id="4" name="Content Placeholder 3"/>
          <p:cNvSpPr>
            <a:spLocks noGrp="1"/>
          </p:cNvSpPr>
          <p:nvPr>
            <p:ph sz="quarter" idx="13"/>
          </p:nvPr>
        </p:nvSpPr>
        <p:spPr>
          <a:xfrm>
            <a:off x="533400" y="1600200"/>
            <a:ext cx="8153400" cy="1173480"/>
          </a:xfrm>
        </p:spPr>
        <p:txBody>
          <a:bodyPr/>
          <a:lstStyle/>
          <a:p>
            <a:r>
              <a:rPr lang="en-US" dirty="0"/>
              <a:t>For the money market to be in equilibrium, supply must equal demand:                       </a:t>
            </a:r>
          </a:p>
        </p:txBody>
      </p:sp>
      <p:sp>
        <p:nvSpPr>
          <p:cNvPr id="5" name="Content Placeholder 4"/>
          <p:cNvSpPr>
            <a:spLocks noGrp="1"/>
          </p:cNvSpPr>
          <p:nvPr>
            <p:ph sz="quarter" idx="14"/>
          </p:nvPr>
        </p:nvSpPr>
        <p:spPr/>
        <p:txBody>
          <a:bodyPr/>
          <a:lstStyle/>
          <a:p>
            <a:r>
              <a:rPr lang="en-US" dirty="0"/>
              <a:t>Solving for i: </a:t>
            </a:r>
          </a:p>
        </p:txBody>
      </p:sp>
      <p:sp>
        <p:nvSpPr>
          <p:cNvPr id="6" name="Content Placeholder 5"/>
          <p:cNvSpPr>
            <a:spLocks noGrp="1"/>
          </p:cNvSpPr>
          <p:nvPr>
            <p:ph sz="quarter" idx="15"/>
          </p:nvPr>
        </p:nvSpPr>
        <p:spPr>
          <a:xfrm>
            <a:off x="533400" y="3672840"/>
            <a:ext cx="8153400" cy="1965960"/>
          </a:xfrm>
        </p:spPr>
        <p:txBody>
          <a:bodyPr/>
          <a:lstStyle/>
          <a:p>
            <a:r>
              <a:rPr lang="en-US" altLang="en-US" dirty="0"/>
              <a:t>The </a:t>
            </a:r>
            <a:r>
              <a:rPr lang="en-US" altLang="en-US" b="1" dirty="0"/>
              <a:t>steeper</a:t>
            </a:r>
            <a:r>
              <a:rPr lang="en-US" altLang="en-US" dirty="0"/>
              <a:t> the </a:t>
            </a:r>
            <a:r>
              <a:rPr lang="en-US" altLang="en-US" b="1" dirty="0"/>
              <a:t>LM</a:t>
            </a:r>
            <a:r>
              <a:rPr lang="en-US" altLang="en-US" dirty="0"/>
              <a:t> curve:</a:t>
            </a:r>
          </a:p>
          <a:p>
            <a:pPr lvl="1"/>
            <a:r>
              <a:rPr lang="en-US" altLang="en-US" dirty="0"/>
              <a:t>The greater the responsiveness of the demand for money to income, as measured by </a:t>
            </a:r>
            <a:r>
              <a:rPr lang="en-US" altLang="en-US" b="1" dirty="0"/>
              <a:t>k</a:t>
            </a:r>
          </a:p>
          <a:p>
            <a:pPr lvl="1"/>
            <a:r>
              <a:rPr lang="en-US" altLang="en-US" dirty="0"/>
              <a:t>The lower the responsiveness of the demand for money to the interest rate, </a:t>
            </a:r>
            <a:r>
              <a:rPr lang="en-US" altLang="en-US" b="1" dirty="0"/>
              <a:t>h</a:t>
            </a:r>
          </a:p>
        </p:txBody>
      </p:sp>
      <p:graphicFrame>
        <p:nvGraphicFramePr>
          <p:cNvPr id="10" name="Object 5"/>
          <p:cNvGraphicFramePr>
            <a:graphicFrameLocks noChangeAspect="1"/>
          </p:cNvGraphicFramePr>
          <p:nvPr>
            <p:extLst>
              <p:ext uri="{D42A27DB-BD31-4B8C-83A1-F6EECF244321}">
                <p14:modId xmlns:p14="http://schemas.microsoft.com/office/powerpoint/2010/main" val="682648177"/>
              </p:ext>
            </p:extLst>
          </p:nvPr>
        </p:nvGraphicFramePr>
        <p:xfrm>
          <a:off x="2971800" y="2063590"/>
          <a:ext cx="1358900" cy="696913"/>
        </p:xfrm>
        <a:graphic>
          <a:graphicData uri="http://schemas.openxmlformats.org/presentationml/2006/ole">
            <mc:AlternateContent xmlns:mc="http://schemas.openxmlformats.org/markup-compatibility/2006">
              <mc:Choice xmlns:v="urn:schemas-microsoft-com:vml" Requires="v">
                <p:oleObj spid="_x0000_s7242" name="Equation" r:id="rId3" imgW="825142" imgH="406224" progId="Equation.3">
                  <p:embed/>
                </p:oleObj>
              </mc:Choice>
              <mc:Fallback>
                <p:oleObj name="Equation" r:id="rId3" imgW="825142" imgH="406224" progId="Equation.3">
                  <p:embed/>
                  <p:pic>
                    <p:nvPicPr>
                      <p:cNvPr id="3379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063590"/>
                        <a:ext cx="135890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975816324"/>
              </p:ext>
            </p:extLst>
          </p:nvPr>
        </p:nvGraphicFramePr>
        <p:xfrm>
          <a:off x="2886075" y="2842301"/>
          <a:ext cx="1444625" cy="677862"/>
        </p:xfrm>
        <a:graphic>
          <a:graphicData uri="http://schemas.openxmlformats.org/presentationml/2006/ole">
            <mc:AlternateContent xmlns:mc="http://schemas.openxmlformats.org/markup-compatibility/2006">
              <mc:Choice xmlns:v="urn:schemas-microsoft-com:vml" Requires="v">
                <p:oleObj spid="_x0000_s7243" name="Equation" r:id="rId5" imgW="1016000" imgH="457200" progId="Equation.3">
                  <p:embed/>
                </p:oleObj>
              </mc:Choice>
              <mc:Fallback>
                <p:oleObj name="Equation" r:id="rId5" imgW="1016000" imgH="457200" progId="Equation.3">
                  <p:embed/>
                  <p:pic>
                    <p:nvPicPr>
                      <p:cNvPr id="3379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6075" y="2842301"/>
                        <a:ext cx="14446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7351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Position of the LM Curve</a:t>
            </a:r>
          </a:p>
        </p:txBody>
      </p:sp>
      <p:sp>
        <p:nvSpPr>
          <p:cNvPr id="3" name="Content Placeholder 2"/>
          <p:cNvSpPr>
            <a:spLocks noGrp="1"/>
          </p:cNvSpPr>
          <p:nvPr>
            <p:ph sz="quarter" idx="12"/>
          </p:nvPr>
        </p:nvSpPr>
        <p:spPr/>
        <p:txBody>
          <a:bodyPr/>
          <a:lstStyle/>
          <a:p>
            <a:r>
              <a:rPr lang="en-US" altLang="en-US" dirty="0"/>
              <a:t>Real money supply constant along the LM curve </a:t>
            </a:r>
            <a:r>
              <a:rPr lang="en-US" altLang="en-US" dirty="0">
                <a:sym typeface="Symbol" panose="05050102010706020507" pitchFamily="18" charset="2"/>
              </a:rPr>
              <a:t> a change in the real money supply will shift the LM curve</a:t>
            </a:r>
            <a:endParaRPr lang="en-US" altLang="en-US" sz="2000" dirty="0"/>
          </a:p>
        </p:txBody>
      </p:sp>
      <p:sp>
        <p:nvSpPr>
          <p:cNvPr id="4" name="Content Placeholder 3"/>
          <p:cNvSpPr>
            <a:spLocks noGrp="1"/>
          </p:cNvSpPr>
          <p:nvPr>
            <p:ph sz="quarter" idx="13"/>
          </p:nvPr>
        </p:nvSpPr>
        <p:spPr>
          <a:xfrm>
            <a:off x="533400" y="2011680"/>
            <a:ext cx="8153400" cy="838200"/>
          </a:xfrm>
        </p:spPr>
        <p:txBody>
          <a:bodyPr/>
          <a:lstStyle/>
          <a:p>
            <a:r>
              <a:rPr lang="en-US" altLang="en-US" dirty="0"/>
              <a:t>Figure shows the effect of an increase in money supply</a:t>
            </a:r>
          </a:p>
        </p:txBody>
      </p:sp>
      <p:pic>
        <p:nvPicPr>
          <p:cNvPr id="6" name="Picture 5" descr="The figure includes two graphs and shows the impact of an increase in money supply on the LM curve."/>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2849880"/>
            <a:ext cx="7046976" cy="2828544"/>
          </a:xfrm>
          <a:prstGeom prst="rect">
            <a:avLst/>
          </a:prstGeom>
        </p:spPr>
      </p:pic>
    </p:spTree>
    <p:extLst>
      <p:ext uri="{BB962C8B-B14F-4D97-AF65-F5344CB8AC3E}">
        <p14:creationId xmlns:p14="http://schemas.microsoft.com/office/powerpoint/2010/main" val="181289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Equilibrium and the Goods and Money Market</a:t>
            </a:r>
            <a:endParaRPr lang="en-US" dirty="0"/>
          </a:p>
        </p:txBody>
      </p:sp>
      <p:sp>
        <p:nvSpPr>
          <p:cNvPr id="3" name="Content Placeholder 2"/>
          <p:cNvSpPr>
            <a:spLocks noGrp="1"/>
          </p:cNvSpPr>
          <p:nvPr>
            <p:ph sz="half" idx="1"/>
          </p:nvPr>
        </p:nvSpPr>
        <p:spPr/>
        <p:txBody>
          <a:bodyPr/>
          <a:lstStyle/>
          <a:p>
            <a:pPr>
              <a:lnSpc>
                <a:spcPct val="90000"/>
              </a:lnSpc>
              <a:buFont typeface="Arial" panose="020B0604020202020204" pitchFamily="34" charset="0"/>
              <a:buChar char="•"/>
            </a:pPr>
            <a:r>
              <a:rPr lang="en-US" altLang="en-US" dirty="0"/>
              <a:t>The IS and LM schedules summarize the conditions that have to be satisfied for the goods and money markets to be in equilibrium</a:t>
            </a:r>
          </a:p>
          <a:p>
            <a:pPr>
              <a:lnSpc>
                <a:spcPct val="90000"/>
              </a:lnSpc>
              <a:buFont typeface="Arial" panose="020B0604020202020204" pitchFamily="34" charset="0"/>
              <a:buChar char="•"/>
            </a:pPr>
            <a:r>
              <a:rPr lang="en-US" altLang="en-US" dirty="0"/>
              <a:t>Assumptions:</a:t>
            </a:r>
          </a:p>
          <a:p>
            <a:pPr lvl="1">
              <a:lnSpc>
                <a:spcPct val="90000"/>
              </a:lnSpc>
              <a:buFont typeface="Arial" panose="020B0604020202020204" pitchFamily="34" charset="0"/>
              <a:buChar char="–"/>
            </a:pPr>
            <a:r>
              <a:rPr lang="en-US" altLang="en-US" dirty="0"/>
              <a:t>Price level is constant</a:t>
            </a:r>
          </a:p>
          <a:p>
            <a:pPr lvl="1">
              <a:lnSpc>
                <a:spcPct val="90000"/>
              </a:lnSpc>
              <a:buFont typeface="Arial" panose="020B0604020202020204" pitchFamily="34" charset="0"/>
              <a:buChar char="–"/>
            </a:pPr>
            <a:r>
              <a:rPr lang="en-US" altLang="en-US" dirty="0"/>
              <a:t>Firms willing to supply whatever amount of output is demanded at that price level</a:t>
            </a:r>
          </a:p>
          <a:p>
            <a:pPr>
              <a:lnSpc>
                <a:spcPct val="90000"/>
              </a:lnSpc>
            </a:pPr>
            <a:r>
              <a:rPr lang="en-US" altLang="en-US" dirty="0"/>
              <a:t>The equilibrium levels of income and the interest rate change when either the IS or the LM curve shifts</a:t>
            </a:r>
            <a:endParaRPr lang="en-US" altLang="en-US" sz="2800" dirty="0"/>
          </a:p>
        </p:txBody>
      </p:sp>
      <p:pic>
        <p:nvPicPr>
          <p:cNvPr id="8" name="Picture 7" descr="The graph shows the equilibrium in the IS-LM model. Interest rates are on the y-axis and output is on the x-axi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9137" y="1676400"/>
            <a:ext cx="4251106" cy="3276600"/>
          </a:xfrm>
          <a:prstGeom prst="rect">
            <a:avLst/>
          </a:prstGeom>
        </p:spPr>
      </p:pic>
    </p:spTree>
    <p:extLst>
      <p:ext uri="{BB962C8B-B14F-4D97-AF65-F5344CB8AC3E}">
        <p14:creationId xmlns:p14="http://schemas.microsoft.com/office/powerpoint/2010/main" val="211308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Changes in the Equilibrium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pPr>
                  <a:buFont typeface="Arial" panose="020B0604020202020204" pitchFamily="34" charset="0"/>
                  <a:buChar char="•"/>
                </a:pPr>
                <a:r>
                  <a:rPr lang="en-US" altLang="en-US" dirty="0"/>
                  <a:t>Figure shows </a:t>
                </a:r>
                <a:r>
                  <a:rPr lang="en-US" altLang="en-US" b="1" dirty="0"/>
                  <a:t>effects of an increase in autonomous spending </a:t>
                </a:r>
              </a:p>
              <a:p>
                <a:pPr>
                  <a:buFont typeface="Arial" panose="020B0604020202020204" pitchFamily="34" charset="0"/>
                  <a:buChar char="•"/>
                </a:pPr>
                <a:r>
                  <a:rPr lang="en-US" altLang="en-US" dirty="0"/>
                  <a:t>Shifts IS curve out by </a:t>
                </a:r>
                <a14:m>
                  <m:oMath xmlns:m="http://schemas.openxmlformats.org/officeDocument/2006/math">
                    <m:sSub>
                      <m:sSubPr>
                        <m:ctrlPr>
                          <a:rPr lang="en-US" altLang="en-US" i="1" smtClean="0">
                            <a:latin typeface="Cambria Math" panose="02040503050406030204" pitchFamily="18" charset="0"/>
                          </a:rPr>
                        </m:ctrlPr>
                      </m:sSubPr>
                      <m:e>
                        <m:r>
                          <a:rPr lang="en-US" altLang="en-US" i="1" smtClean="0">
                            <a:latin typeface="Cambria Math" panose="02040503050406030204" pitchFamily="18" charset="0"/>
                            <a:ea typeface="Cambria Math" panose="02040503050406030204" pitchFamily="18" charset="0"/>
                          </a:rPr>
                          <m:t>𝛼</m:t>
                        </m:r>
                      </m:e>
                      <m:sub>
                        <m:r>
                          <a:rPr lang="en-US" altLang="en-US" b="0" i="1" smtClean="0">
                            <a:latin typeface="Cambria Math" panose="02040503050406030204" pitchFamily="18" charset="0"/>
                          </a:rPr>
                          <m:t>𝐺</m:t>
                        </m:r>
                      </m:sub>
                    </m:sSub>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𝐼</m:t>
                    </m:r>
                  </m:oMath>
                </a14:m>
                <a:r>
                  <a:rPr lang="en-US" altLang="en-US" dirty="0"/>
                  <a:t> if autonomous investment is the source of increased spending</a:t>
                </a:r>
              </a:p>
              <a:p>
                <a:pPr>
                  <a:buFont typeface="Arial" panose="020B0604020202020204" pitchFamily="34" charset="0"/>
                  <a:buChar char="•"/>
                </a:pPr>
                <a:r>
                  <a:rPr lang="en-US" altLang="en-US" dirty="0"/>
                  <a:t>The resulting change in Y is smaller than the change in autonomous spending </a:t>
                </a:r>
                <a:r>
                  <a:rPr lang="en-US" altLang="en-US" dirty="0">
                    <a:sym typeface="Symbol" panose="05050102010706020507" pitchFamily="18" charset="2"/>
                  </a:rPr>
                  <a:t>due to slope of LM curve</a:t>
                </a:r>
                <a:endParaRPr lang="en-US" altLang="en-US" dirty="0"/>
              </a:p>
              <a:p>
                <a:pPr>
                  <a:lnSpc>
                    <a:spcPct val="90000"/>
                  </a:lnSpc>
                  <a:buFont typeface="Arial" panose="020B0604020202020204" pitchFamily="34" charset="0"/>
                  <a:buChar char="•"/>
                </a:pPr>
                <a:endParaRPr lang="en-US"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201" t="-905" r="-3774"/>
                </a:stretch>
              </a:blipFill>
            </p:spPr>
            <p:txBody>
              <a:bodyPr/>
              <a:lstStyle/>
              <a:p>
                <a:r>
                  <a:rPr lang="en-US">
                    <a:noFill/>
                  </a:rPr>
                  <a:t> </a:t>
                </a:r>
              </a:p>
            </p:txBody>
          </p:sp>
        </mc:Fallback>
      </mc:AlternateContent>
      <p:pic>
        <p:nvPicPr>
          <p:cNvPr id="8" name="Picture 7" descr="The graph shows the effect of a change in autonomous spending on the IS-LM equlibrium."/>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95168" y="1371600"/>
            <a:ext cx="4448832" cy="3276600"/>
          </a:xfrm>
          <a:prstGeom prst="rect">
            <a:avLst/>
          </a:prstGeom>
        </p:spPr>
      </p:pic>
    </p:spTree>
    <p:extLst>
      <p:ext uri="{BB962C8B-B14F-4D97-AF65-F5344CB8AC3E}">
        <p14:creationId xmlns:p14="http://schemas.microsoft.com/office/powerpoint/2010/main" val="28771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Deriving the AD Schedule</a:t>
            </a:r>
            <a:endParaRPr lang="en-US" dirty="0"/>
          </a:p>
        </p:txBody>
      </p:sp>
      <p:sp>
        <p:nvSpPr>
          <p:cNvPr id="3" name="Content Placeholder 2"/>
          <p:cNvSpPr>
            <a:spLocks noGrp="1"/>
          </p:cNvSpPr>
          <p:nvPr>
            <p:ph sz="half" idx="1"/>
          </p:nvPr>
        </p:nvSpPr>
        <p:spPr/>
        <p:txBody>
          <a:bodyPr/>
          <a:lstStyle/>
          <a:p>
            <a:pPr>
              <a:lnSpc>
                <a:spcPct val="90000"/>
              </a:lnSpc>
              <a:buFont typeface="Arial" panose="020B0604020202020204" pitchFamily="34" charset="0"/>
              <a:buChar char="•"/>
            </a:pPr>
            <a:r>
              <a:rPr lang="en-US" altLang="en-US" dirty="0"/>
              <a:t>The AD schedule maps out the IS-LM equilibrium holding autonomous spending and the nominal money supply constant and allowing prices to vary</a:t>
            </a:r>
          </a:p>
          <a:p>
            <a:pPr>
              <a:lnSpc>
                <a:spcPct val="90000"/>
              </a:lnSpc>
              <a:buFont typeface="Arial" panose="020B0604020202020204" pitchFamily="34" charset="0"/>
              <a:buChar char="•"/>
            </a:pPr>
            <a:endParaRPr lang="en-US" altLang="en-US" dirty="0"/>
          </a:p>
          <a:p>
            <a:pPr>
              <a:lnSpc>
                <a:spcPct val="90000"/>
              </a:lnSpc>
              <a:buFont typeface="Arial" panose="020B0604020202020204" pitchFamily="34" charset="0"/>
              <a:buChar char="•"/>
            </a:pPr>
            <a:r>
              <a:rPr lang="en-US" altLang="en-US" dirty="0"/>
              <a:t>Suppose </a:t>
            </a:r>
            <a:r>
              <a:rPr lang="en-US" altLang="en-US" b="1" dirty="0"/>
              <a:t>prices increase </a:t>
            </a:r>
            <a:r>
              <a:rPr lang="en-US" altLang="en-US" dirty="0"/>
              <a:t>from P</a:t>
            </a:r>
            <a:r>
              <a:rPr lang="en-US" altLang="en-US" baseline="-25000" dirty="0"/>
              <a:t>1</a:t>
            </a:r>
            <a:r>
              <a:rPr lang="en-US" altLang="en-US" dirty="0"/>
              <a:t> to P</a:t>
            </a:r>
            <a:r>
              <a:rPr lang="en-US" altLang="en-US" baseline="-25000" dirty="0"/>
              <a:t>2</a:t>
            </a:r>
            <a:endParaRPr lang="en-US" altLang="en-US" sz="1600" dirty="0"/>
          </a:p>
          <a:p>
            <a:pPr lvl="1">
              <a:lnSpc>
                <a:spcPct val="90000"/>
              </a:lnSpc>
              <a:buFont typeface="Arial" panose="020B0604020202020204" pitchFamily="34" charset="0"/>
              <a:buChar char="–"/>
            </a:pPr>
            <a:r>
              <a:rPr lang="en-US" altLang="en-US" dirty="0"/>
              <a:t>M/P decrease from M/P</a:t>
            </a:r>
            <a:r>
              <a:rPr lang="en-US" altLang="en-US" baseline="-25000" dirty="0"/>
              <a:t>1</a:t>
            </a:r>
            <a:r>
              <a:rPr lang="en-US" altLang="en-US" dirty="0"/>
              <a:t> to M/P</a:t>
            </a:r>
            <a:r>
              <a:rPr lang="en-US" altLang="en-US" baseline="-25000" dirty="0"/>
              <a:t>2</a:t>
            </a:r>
            <a:r>
              <a:rPr lang="en-US" altLang="en-US" dirty="0"/>
              <a:t> </a:t>
            </a:r>
            <a:r>
              <a:rPr lang="en-US" altLang="en-US" dirty="0">
                <a:sym typeface="Symbol" panose="05050102010706020507" pitchFamily="18" charset="2"/>
              </a:rPr>
              <a:t> LM decreases from LM</a:t>
            </a:r>
            <a:r>
              <a:rPr lang="en-US" altLang="en-US" baseline="-25000" dirty="0">
                <a:sym typeface="Symbol" panose="05050102010706020507" pitchFamily="18" charset="2"/>
              </a:rPr>
              <a:t>1</a:t>
            </a:r>
            <a:r>
              <a:rPr lang="en-US" altLang="en-US" dirty="0">
                <a:sym typeface="Symbol" panose="05050102010706020507" pitchFamily="18" charset="2"/>
              </a:rPr>
              <a:t> to LM</a:t>
            </a:r>
            <a:r>
              <a:rPr lang="en-US" altLang="en-US" baseline="-25000" dirty="0">
                <a:sym typeface="Symbol" panose="05050102010706020507" pitchFamily="18" charset="2"/>
              </a:rPr>
              <a:t>2</a:t>
            </a:r>
            <a:endParaRPr lang="en-US" altLang="en-US" dirty="0">
              <a:sym typeface="Symbol" panose="05050102010706020507" pitchFamily="18" charset="2"/>
            </a:endParaRPr>
          </a:p>
        </p:txBody>
      </p:sp>
      <p:pic>
        <p:nvPicPr>
          <p:cNvPr id="7" name="Picture 6" descr="The figure includes two graphs and shows the derivation of the AD schedule from the IS-LM model. "/>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22849"/>
            <a:ext cx="3429000" cy="5540828"/>
          </a:xfrm>
          <a:prstGeom prst="rect">
            <a:avLst/>
          </a:prstGeom>
        </p:spPr>
      </p:pic>
    </p:spTree>
    <p:extLst>
      <p:ext uri="{BB962C8B-B14F-4D97-AF65-F5344CB8AC3E}">
        <p14:creationId xmlns:p14="http://schemas.microsoft.com/office/powerpoint/2010/main" val="339574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Deriving the AD Schedule</a:t>
            </a:r>
            <a:endParaRPr lang="en-US" dirty="0"/>
          </a:p>
        </p:txBody>
      </p:sp>
      <p:sp>
        <p:nvSpPr>
          <p:cNvPr id="3" name="Content Placeholder 2"/>
          <p:cNvSpPr>
            <a:spLocks noGrp="1"/>
          </p:cNvSpPr>
          <p:nvPr>
            <p:ph sz="quarter" idx="12"/>
          </p:nvPr>
        </p:nvSpPr>
        <p:spPr>
          <a:xfrm>
            <a:off x="533400" y="1066800"/>
            <a:ext cx="8153400" cy="1996122"/>
          </a:xfrm>
        </p:spPr>
        <p:txBody>
          <a:bodyPr/>
          <a:lstStyle/>
          <a:p>
            <a:r>
              <a:rPr lang="en-US" altLang="en-US" dirty="0"/>
              <a:t>Derive the equation for the AD curve using the equations for the IS-LM curves:</a:t>
            </a:r>
          </a:p>
        </p:txBody>
      </p:sp>
      <p:sp>
        <p:nvSpPr>
          <p:cNvPr id="6" name="Content Placeholder 5"/>
          <p:cNvSpPr>
            <a:spLocks noGrp="1"/>
          </p:cNvSpPr>
          <p:nvPr>
            <p:ph sz="quarter" idx="15"/>
          </p:nvPr>
        </p:nvSpPr>
        <p:spPr>
          <a:xfrm>
            <a:off x="533400" y="3672840"/>
            <a:ext cx="8153400" cy="2950188"/>
          </a:xfrm>
        </p:spPr>
        <p:txBody>
          <a:bodyPr/>
          <a:lstStyle/>
          <a:p>
            <a:r>
              <a:rPr lang="en-US" altLang="en-US" dirty="0"/>
              <a:t>Substituting LM equation into the IS equation:</a:t>
            </a:r>
          </a:p>
          <a:p>
            <a:endParaRPr lang="en-US" altLang="en-US" dirty="0"/>
          </a:p>
          <a:p>
            <a:endParaRPr lang="en-US" altLang="en-US" dirty="0"/>
          </a:p>
          <a:p>
            <a:pPr marL="0" indent="0">
              <a:buNone/>
            </a:pPr>
            <a:r>
              <a:rPr lang="en-US" altLang="en-US" dirty="0"/>
              <a:t>													</a:t>
            </a:r>
          </a:p>
        </p:txBody>
      </p:sp>
      <p:graphicFrame>
        <p:nvGraphicFramePr>
          <p:cNvPr id="10" name="Object 4"/>
          <p:cNvGraphicFramePr>
            <a:graphicFrameLocks noChangeAspect="1"/>
          </p:cNvGraphicFramePr>
          <p:nvPr>
            <p:extLst>
              <p:ext uri="{D42A27DB-BD31-4B8C-83A1-F6EECF244321}">
                <p14:modId xmlns:p14="http://schemas.microsoft.com/office/powerpoint/2010/main" val="4113870518"/>
              </p:ext>
            </p:extLst>
          </p:nvPr>
        </p:nvGraphicFramePr>
        <p:xfrm>
          <a:off x="3535362" y="1943712"/>
          <a:ext cx="2073275" cy="1036638"/>
        </p:xfrm>
        <a:graphic>
          <a:graphicData uri="http://schemas.openxmlformats.org/presentationml/2006/ole">
            <mc:AlternateContent xmlns:mc="http://schemas.openxmlformats.org/markup-compatibility/2006">
              <mc:Choice xmlns:v="urn:schemas-microsoft-com:vml" Requires="v">
                <p:oleObj spid="_x0000_s8256" name="Equation" r:id="rId3" imgW="1346200" imgH="711200" progId="Equation.3">
                  <p:embed/>
                </p:oleObj>
              </mc:Choice>
              <mc:Fallback>
                <p:oleObj name="Equation" r:id="rId3" imgW="1346200" imgH="711200"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362" y="1943712"/>
                        <a:ext cx="20732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1352692125"/>
              </p:ext>
            </p:extLst>
          </p:nvPr>
        </p:nvGraphicFramePr>
        <p:xfrm>
          <a:off x="3065462" y="4267200"/>
          <a:ext cx="3089275" cy="2239962"/>
        </p:xfrm>
        <a:graphic>
          <a:graphicData uri="http://schemas.openxmlformats.org/presentationml/2006/ole">
            <mc:AlternateContent xmlns:mc="http://schemas.openxmlformats.org/markup-compatibility/2006">
              <mc:Choice xmlns:v="urn:schemas-microsoft-com:vml" Requires="v">
                <p:oleObj spid="_x0000_s8257" name="Equation" r:id="rId5" imgW="1790700" imgH="1358900" progId="Equation.3">
                  <p:embed/>
                </p:oleObj>
              </mc:Choice>
              <mc:Fallback>
                <p:oleObj name="Equation" r:id="rId5" imgW="1790700" imgH="1358900" progId="Equation.3">
                  <p:embed/>
                  <p:pic>
                    <p:nvPicPr>
                      <p:cNvPr id="409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462" y="4267200"/>
                        <a:ext cx="3089275"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2309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Deriving the AD Schedule</a:t>
            </a:r>
            <a:endParaRPr lang="en-US" dirty="0"/>
          </a:p>
        </p:txBody>
      </p:sp>
      <p:sp>
        <p:nvSpPr>
          <p:cNvPr id="6" name="Content Placeholder 5"/>
          <p:cNvSpPr>
            <a:spLocks noGrp="1"/>
          </p:cNvSpPr>
          <p:nvPr>
            <p:ph sz="quarter" idx="15"/>
          </p:nvPr>
        </p:nvSpPr>
        <p:spPr>
          <a:xfrm>
            <a:off x="533400" y="2362200"/>
            <a:ext cx="8153400" cy="1356360"/>
          </a:xfrm>
        </p:spPr>
        <p:txBody>
          <a:bodyPr/>
          <a:lstStyle/>
          <a:p>
            <a:pPr>
              <a:lnSpc>
                <a:spcPct val="90000"/>
              </a:lnSpc>
              <a:spcAft>
                <a:spcPts val="0"/>
              </a:spcAft>
              <a:defRPr/>
            </a:pPr>
            <a:r>
              <a:rPr lang="en-US" dirty="0"/>
              <a:t>Equation shows that AD depends upon:</a:t>
            </a:r>
          </a:p>
          <a:p>
            <a:pPr marL="688975" lvl="2" indent="-344488">
              <a:lnSpc>
                <a:spcPct val="90000"/>
              </a:lnSpc>
              <a:spcAft>
                <a:spcPts val="0"/>
              </a:spcAft>
              <a:buFontTx/>
              <a:buAutoNum type="arabicPeriod"/>
              <a:defRPr/>
            </a:pPr>
            <a:r>
              <a:rPr lang="en-US" sz="2400" dirty="0"/>
              <a:t>Autonomous spending</a:t>
            </a:r>
          </a:p>
          <a:p>
            <a:pPr marL="688975" lvl="2" indent="-344488">
              <a:lnSpc>
                <a:spcPct val="90000"/>
              </a:lnSpc>
              <a:spcAft>
                <a:spcPts val="0"/>
              </a:spcAft>
              <a:buFontTx/>
              <a:buAutoNum type="arabicPeriod"/>
              <a:defRPr/>
            </a:pPr>
            <a:r>
              <a:rPr lang="en-US" sz="2400" dirty="0"/>
              <a:t>Real money stock</a:t>
            </a:r>
          </a:p>
        </p:txBody>
      </p:sp>
      <p:graphicFrame>
        <p:nvGraphicFramePr>
          <p:cNvPr id="8" name="Object 5"/>
          <p:cNvGraphicFramePr>
            <a:graphicFrameLocks noGrp="1" noChangeAspect="1"/>
          </p:cNvGraphicFramePr>
          <p:nvPr>
            <p:ph sz="quarter" idx="12"/>
            <p:extLst>
              <p:ext uri="{D42A27DB-BD31-4B8C-83A1-F6EECF244321}">
                <p14:modId xmlns:p14="http://schemas.microsoft.com/office/powerpoint/2010/main" val="1292752163"/>
              </p:ext>
            </p:extLst>
          </p:nvPr>
        </p:nvGraphicFramePr>
        <p:xfrm>
          <a:off x="2590800" y="1219200"/>
          <a:ext cx="3974557" cy="915194"/>
        </p:xfrm>
        <a:graphic>
          <a:graphicData uri="http://schemas.openxmlformats.org/presentationml/2006/ole">
            <mc:AlternateContent xmlns:mc="http://schemas.openxmlformats.org/markup-compatibility/2006">
              <mc:Choice xmlns:v="urn:schemas-microsoft-com:vml" Requires="v">
                <p:oleObj spid="_x0000_s9249" name="Equation" r:id="rId3" imgW="1930400" imgH="444500" progId="Equation.3">
                  <p:embed/>
                </p:oleObj>
              </mc:Choice>
              <mc:Fallback>
                <p:oleObj name="Equation" r:id="rId3" imgW="1930400" imgH="444500" progId="Equation.3">
                  <p:embed/>
                  <p:pic>
                    <p:nvPicPr>
                      <p:cNvPr id="4198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19200"/>
                        <a:ext cx="3974557" cy="915194"/>
                      </a:xfrm>
                      <a:prstGeom prst="rect">
                        <a:avLst/>
                      </a:prstGeom>
                      <a:noFill/>
                      <a:ln>
                        <a:noFill/>
                      </a:ln>
                    </p:spPr>
                  </p:pic>
                </p:oleObj>
              </mc:Fallback>
            </mc:AlternateContent>
          </a:graphicData>
        </a:graphic>
      </p:graphicFrame>
      <p:sp>
        <p:nvSpPr>
          <p:cNvPr id="12" name="Content Placeholder 5"/>
          <p:cNvSpPr>
            <a:spLocks noGrp="1"/>
          </p:cNvSpPr>
          <p:nvPr>
            <p:ph sz="quarter" idx="15"/>
          </p:nvPr>
        </p:nvSpPr>
        <p:spPr>
          <a:xfrm>
            <a:off x="533400" y="3648456"/>
            <a:ext cx="8153400" cy="1356360"/>
          </a:xfrm>
        </p:spPr>
        <p:txBody>
          <a:bodyPr/>
          <a:lstStyle/>
          <a:p>
            <a:pPr>
              <a:lnSpc>
                <a:spcPct val="90000"/>
              </a:lnSpc>
              <a:spcAft>
                <a:spcPts val="0"/>
              </a:spcAft>
              <a:defRPr/>
            </a:pPr>
            <a:r>
              <a:rPr lang="en-US" dirty="0"/>
              <a:t>Equilibrium income is: </a:t>
            </a:r>
          </a:p>
          <a:p>
            <a:pPr marL="685800" lvl="1" indent="-342900">
              <a:lnSpc>
                <a:spcPct val="90000"/>
              </a:lnSpc>
              <a:spcAft>
                <a:spcPts val="0"/>
              </a:spcAft>
              <a:defRPr/>
            </a:pPr>
            <a:r>
              <a:rPr lang="en-US" sz="2400" dirty="0"/>
              <a:t>Higher the higher the level of autonomous spending</a:t>
            </a:r>
          </a:p>
          <a:p>
            <a:pPr marL="685800" lvl="1" indent="-342900">
              <a:lnSpc>
                <a:spcPct val="90000"/>
              </a:lnSpc>
              <a:spcAft>
                <a:spcPts val="0"/>
              </a:spcAft>
              <a:defRPr/>
            </a:pPr>
            <a:r>
              <a:rPr lang="en-US" sz="2400" dirty="0"/>
              <a:t>Higher the higher the stock of real balances</a:t>
            </a:r>
          </a:p>
        </p:txBody>
      </p:sp>
    </p:spTree>
    <p:extLst>
      <p:ext uri="{BB962C8B-B14F-4D97-AF65-F5344CB8AC3E}">
        <p14:creationId xmlns:p14="http://schemas.microsoft.com/office/powerpoint/2010/main" val="272547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3" name="Content Placeholder 2"/>
          <p:cNvSpPr>
            <a:spLocks noGrp="1"/>
          </p:cNvSpPr>
          <p:nvPr>
            <p:ph sz="quarter" idx="12"/>
          </p:nvPr>
        </p:nvSpPr>
        <p:spPr>
          <a:xfrm>
            <a:off x="533400" y="1066800"/>
            <a:ext cx="8153400" cy="1996122"/>
          </a:xfrm>
        </p:spPr>
        <p:txBody>
          <a:bodyPr/>
          <a:lstStyle/>
          <a:p>
            <a:r>
              <a:rPr lang="en-US" dirty="0"/>
              <a:t>The following equations describe an economy</a:t>
            </a:r>
            <a:r>
              <a:rPr lang="en-US" altLang="en-US" dirty="0"/>
              <a:t>:</a:t>
            </a:r>
          </a:p>
          <a:p>
            <a:endParaRPr lang="en-US" altLang="en-US" dirty="0"/>
          </a:p>
        </p:txBody>
      </p:sp>
      <p:sp>
        <p:nvSpPr>
          <p:cNvPr id="6" name="Content Placeholder 5"/>
          <p:cNvSpPr>
            <a:spLocks noGrp="1"/>
          </p:cNvSpPr>
          <p:nvPr>
            <p:ph sz="quarter" idx="15"/>
          </p:nvPr>
        </p:nvSpPr>
        <p:spPr>
          <a:xfrm>
            <a:off x="3962400" y="2165458"/>
            <a:ext cx="4800600" cy="3048000"/>
          </a:xfrm>
        </p:spPr>
        <p:txBody>
          <a:bodyPr/>
          <a:lstStyle/>
          <a:p>
            <a:pPr lvl="0"/>
            <a:r>
              <a:rPr lang="en-US" dirty="0"/>
              <a:t>What is the equation that describes the IS curve?</a:t>
            </a:r>
          </a:p>
          <a:p>
            <a:pPr lvl="0"/>
            <a:r>
              <a:rPr lang="en-US" dirty="0"/>
              <a:t>What is the equation that describes the LM curve?</a:t>
            </a:r>
          </a:p>
          <a:p>
            <a:pPr lvl="0"/>
            <a:r>
              <a:rPr lang="en-US" dirty="0"/>
              <a:t>What are the equilibrium levels of income and interest rate?</a:t>
            </a:r>
          </a:p>
          <a:p>
            <a:endParaRPr lang="en-US" altLang="en-US" dirty="0"/>
          </a:p>
          <a:p>
            <a:pPr marL="0" indent="0">
              <a:buNone/>
            </a:pPr>
            <a:endParaRPr lang="en-US" altLang="en-US" dirty="0"/>
          </a:p>
          <a:p>
            <a:pPr marL="0" indent="0">
              <a:buNone/>
            </a:pPr>
            <a:r>
              <a:rPr lang="en-US" altLang="en-US" dirty="0"/>
              <a:t>													</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7CA01DD-797E-3544-8D7B-7F5B5C856E03}"/>
                  </a:ext>
                </a:extLst>
              </p:cNvPr>
              <p:cNvSpPr/>
              <p:nvPr/>
            </p:nvSpPr>
            <p:spPr>
              <a:xfrm>
                <a:off x="457200" y="1494898"/>
                <a:ext cx="3657600" cy="4600362"/>
              </a:xfrm>
              <a:prstGeom prst="rect">
                <a:avLst/>
              </a:prstGeom>
            </p:spPr>
            <p:txBody>
              <a:bodyPr wrap="square">
                <a:spAutoFit/>
              </a:bodyPr>
              <a:lstStyle/>
              <a:p>
                <a:pPr algn="ctr">
                  <a:lnSpc>
                    <a:spcPct val="200000"/>
                  </a:lnSpc>
                  <a:spcAft>
                    <a:spcPts val="800"/>
                  </a:spcAft>
                </a:pPr>
                <a:r>
                  <a:rPr lang="en-US" dirty="0">
                    <a:latin typeface="Times New Roman" panose="02020603050405020304" pitchFamily="18" charset="0"/>
                    <a:ea typeface="Calibri" panose="020F0502020204030204" pitchFamily="34" charset="0"/>
                    <a:cs typeface="Vrinda" panose="020B0502040204020203" pitchFamily="34" charset="0"/>
                  </a:rPr>
                  <a:t>C = 0.8(1-t)Y</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algn="ctr">
                  <a:lnSpc>
                    <a:spcPct val="200000"/>
                  </a:lnSpc>
                  <a:spcAft>
                    <a:spcPts val="800"/>
                  </a:spcAft>
                </a:pPr>
                <a:r>
                  <a:rPr lang="en-US" dirty="0">
                    <a:latin typeface="Times New Roman" panose="02020603050405020304" pitchFamily="18" charset="0"/>
                    <a:ea typeface="Times New Roman" panose="02020603050405020304" pitchFamily="18" charset="0"/>
                    <a:cs typeface="Vrinda" panose="020B0502040204020203" pitchFamily="34" charset="0"/>
                  </a:rPr>
                  <a:t>t = 0.25</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algn="ctr">
                  <a:lnSpc>
                    <a:spcPct val="200000"/>
                  </a:lnSpc>
                  <a:spcAft>
                    <a:spcPts val="800"/>
                  </a:spcAft>
                </a:pPr>
                <a:r>
                  <a:rPr lang="en-US" dirty="0">
                    <a:latin typeface="Times New Roman" panose="02020603050405020304" pitchFamily="18" charset="0"/>
                    <a:ea typeface="Times New Roman" panose="02020603050405020304" pitchFamily="18" charset="0"/>
                    <a:cs typeface="Vrinda" panose="020B0502040204020203" pitchFamily="34" charset="0"/>
                  </a:rPr>
                  <a:t>I = 900 – 50i</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algn="ctr">
                  <a:lnSpc>
                    <a:spcPct val="200000"/>
                  </a:lnSpc>
                  <a:spcAft>
                    <a:spcPts val="800"/>
                  </a:spcAft>
                </a:pPr>
                <a14:m>
                  <m:oMath xmlns:m="http://schemas.openxmlformats.org/officeDocument/2006/math">
                    <m:acc>
                      <m:accPr>
                        <m:chr m:val="̅"/>
                        <m:ctrlPr>
                          <a:rPr lang="en-US" i="1">
                            <a:latin typeface="Cambria Math" panose="02040503050406030204" pitchFamily="18" charset="0"/>
                            <a:ea typeface="Times New Roman" panose="020206030504050203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𝐺</m:t>
                        </m:r>
                      </m:e>
                    </m:acc>
                  </m:oMath>
                </a14:m>
                <a:r>
                  <a:rPr lang="en-US" dirty="0">
                    <a:latin typeface="Times New Roman" panose="02020603050405020304" pitchFamily="18" charset="0"/>
                    <a:ea typeface="Times New Roman" panose="02020603050405020304" pitchFamily="18" charset="0"/>
                    <a:cs typeface="Vrinda" panose="020B0502040204020203" pitchFamily="34" charset="0"/>
                  </a:rPr>
                  <a:t> = 800</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a:lnSpc>
                    <a:spcPct val="200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𝐿</m:t>
                      </m:r>
                      <m:r>
                        <a:rPr lang="en-US" i="1">
                          <a:latin typeface="Cambria Math" panose="02040503050406030204" pitchFamily="18" charset="0"/>
                          <a:ea typeface="Calibri" panose="020F0502020204030204" pitchFamily="34" charset="0"/>
                          <a:cs typeface="Times New Roman" panose="02020603050405020304" pitchFamily="18" charset="0"/>
                        </a:rPr>
                        <m:t> = 0.25</m:t>
                      </m:r>
                      <m:r>
                        <a:rPr lang="en-US" i="1">
                          <a:latin typeface="Cambria Math" panose="02040503050406030204" pitchFamily="18" charset="0"/>
                          <a:ea typeface="Calibri" panose="020F0502020204030204" pitchFamily="34" charset="0"/>
                          <a:cs typeface="Times New Roman" panose="02020603050405020304" pitchFamily="18" charset="0"/>
                        </a:rPr>
                        <m:t>𝑌</m:t>
                      </m:r>
                      <m:r>
                        <a:rPr lang="en-US" i="1">
                          <a:latin typeface="Cambria Math" panose="02040503050406030204" pitchFamily="18" charset="0"/>
                          <a:ea typeface="Calibri" panose="020F0502020204030204" pitchFamily="34" charset="0"/>
                          <a:cs typeface="Times New Roman" panose="02020603050405020304" pitchFamily="18" charset="0"/>
                        </a:rPr>
                        <m:t> − 62.5</m:t>
                      </m:r>
                      <m:r>
                        <a:rPr lang="en-US" i="1">
                          <a:latin typeface="Cambria Math" panose="02040503050406030204" pitchFamily="18" charset="0"/>
                          <a:ea typeface="Calibri" panose="020F0502020204030204" pitchFamily="34" charset="0"/>
                          <a:cs typeface="Times New Roman" panose="02020603050405020304" pitchFamily="18" charset="0"/>
                        </a:rPr>
                        <m:t>𝑖</m:t>
                      </m:r>
                    </m:oMath>
                  </m:oMathPara>
                </a14:m>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a:lnSpc>
                    <a:spcPct val="200000"/>
                  </a:lnSpc>
                  <a:spcAft>
                    <a:spcPts val="800"/>
                  </a:spcAf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US" i="1">
                                  <a:latin typeface="Cambria Math" panose="02040503050406030204" pitchFamily="18" charset="0"/>
                                  <a:ea typeface="Calibri" panose="020F0502020204030204" pitchFamily="34" charset="0"/>
                                  <a:cs typeface="Times New Roman" panose="02020603050405020304" pitchFamily="18" charset="0"/>
                                </a:rPr>
                              </m:ctrlPr>
                            </m:accPr>
                            <m:e>
                              <m:r>
                                <a:rPr lang="en-US" i="1">
                                  <a:latin typeface="Cambria Math" panose="02040503050406030204" pitchFamily="18" charset="0"/>
                                  <a:ea typeface="Calibri" panose="020F0502020204030204" pitchFamily="34" charset="0"/>
                                  <a:cs typeface="Times New Roman" panose="02020603050405020304" pitchFamily="18" charset="0"/>
                                </a:rPr>
                                <m:t>𝑀</m:t>
                              </m:r>
                            </m:e>
                          </m:acc>
                        </m:num>
                        <m:den>
                          <m:acc>
                            <m:accPr>
                              <m:chr m:val="̅"/>
                              <m:ctrlPr>
                                <a:rPr lang="en-US" i="1">
                                  <a:latin typeface="Cambria Math" panose="02040503050406030204" pitchFamily="18" charset="0"/>
                                  <a:ea typeface="Calibri" panose="020F0502020204030204" pitchFamily="34" charset="0"/>
                                  <a:cs typeface="Times New Roman" panose="02020603050405020304" pitchFamily="18" charset="0"/>
                                </a:rPr>
                              </m:ctrlPr>
                            </m:accPr>
                            <m:e>
                              <m:r>
                                <a:rPr lang="en-US" i="1">
                                  <a:latin typeface="Cambria Math" panose="02040503050406030204" pitchFamily="18" charset="0"/>
                                  <a:ea typeface="Calibri" panose="020F0502020204030204" pitchFamily="34" charset="0"/>
                                  <a:cs typeface="Times New Roman" panose="02020603050405020304" pitchFamily="18" charset="0"/>
                                </a:rPr>
                                <m:t>𝑃</m:t>
                              </m:r>
                            </m:e>
                          </m:acc>
                        </m:den>
                      </m:f>
                      <m:r>
                        <a:rPr lang="en-US" i="1">
                          <a:latin typeface="Cambria Math" panose="02040503050406030204" pitchFamily="18" charset="0"/>
                          <a:ea typeface="Calibri" panose="020F0502020204030204" pitchFamily="34" charset="0"/>
                          <a:cs typeface="Times New Roman" panose="02020603050405020304" pitchFamily="18" charset="0"/>
                        </a:rPr>
                        <m:t> = 500</m:t>
                      </m:r>
                    </m:oMath>
                  </m:oMathPara>
                </a14:m>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mc:Choice>
        <mc:Fallback>
          <p:sp>
            <p:nvSpPr>
              <p:cNvPr id="4" name="Rectangle 3">
                <a:extLst>
                  <a:ext uri="{FF2B5EF4-FFF2-40B4-BE49-F238E27FC236}">
                    <a16:creationId xmlns:a16="http://schemas.microsoft.com/office/drawing/2014/main" id="{57CA01DD-797E-3544-8D7B-7F5B5C856E03}"/>
                  </a:ext>
                </a:extLst>
              </p:cNvPr>
              <p:cNvSpPr>
                <a:spLocks noRot="1" noChangeAspect="1" noMove="1" noResize="1" noEditPoints="1" noAdjustHandles="1" noChangeArrowheads="1" noChangeShapeType="1" noTextEdit="1"/>
              </p:cNvSpPr>
              <p:nvPr/>
            </p:nvSpPr>
            <p:spPr>
              <a:xfrm>
                <a:off x="457200" y="1494898"/>
                <a:ext cx="3657600" cy="460036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361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IS-LM Model</a:t>
            </a:r>
            <a:endParaRPr lang="en-US" dirty="0"/>
          </a:p>
        </p:txBody>
      </p:sp>
      <p:sp>
        <p:nvSpPr>
          <p:cNvPr id="3" name="Content Placeholder 2"/>
          <p:cNvSpPr>
            <a:spLocks noGrp="1"/>
          </p:cNvSpPr>
          <p:nvPr>
            <p:ph sz="quarter" idx="12"/>
          </p:nvPr>
        </p:nvSpPr>
        <p:spPr>
          <a:xfrm>
            <a:off x="495300" y="1386681"/>
            <a:ext cx="8153400" cy="1143000"/>
          </a:xfrm>
        </p:spPr>
        <p:txBody>
          <a:bodyPr/>
          <a:lstStyle/>
          <a:p>
            <a:pPr marL="285750" indent="-285750">
              <a:lnSpc>
                <a:spcPct val="90000"/>
              </a:lnSpc>
              <a:spcAft>
                <a:spcPts val="0"/>
              </a:spcAft>
              <a:defRPr/>
            </a:pPr>
            <a:r>
              <a:rPr lang="en-US" dirty="0"/>
              <a:t>The </a:t>
            </a:r>
            <a:r>
              <a:rPr lang="en-US" b="1" dirty="0"/>
              <a:t>IS curve </a:t>
            </a:r>
            <a:r>
              <a:rPr lang="en-US" dirty="0"/>
              <a:t>shows combinations of interest rates </a:t>
            </a:r>
          </a:p>
          <a:p>
            <a:pPr marL="285750" indent="-285750">
              <a:lnSpc>
                <a:spcPct val="90000"/>
              </a:lnSpc>
              <a:spcAft>
                <a:spcPts val="0"/>
              </a:spcAft>
              <a:buNone/>
              <a:defRPr/>
            </a:pPr>
            <a:r>
              <a:rPr lang="en-US" dirty="0"/>
              <a:t>	and levels of output such that planned spending equals income</a:t>
            </a:r>
            <a:endParaRPr lang="en-US" sz="2000" dirty="0"/>
          </a:p>
        </p:txBody>
      </p:sp>
      <p:sp>
        <p:nvSpPr>
          <p:cNvPr id="11" name="Content Placeholder 2">
            <a:extLst>
              <a:ext uri="{FF2B5EF4-FFF2-40B4-BE49-F238E27FC236}">
                <a16:creationId xmlns:a16="http://schemas.microsoft.com/office/drawing/2014/main" id="{456ED940-EAF4-464E-A77E-E4E4175FDE9A}"/>
              </a:ext>
            </a:extLst>
          </p:cNvPr>
          <p:cNvSpPr txBox="1">
            <a:spLocks/>
          </p:cNvSpPr>
          <p:nvPr/>
        </p:nvSpPr>
        <p:spPr>
          <a:xfrm>
            <a:off x="381000" y="3048000"/>
            <a:ext cx="8153400" cy="1219200"/>
          </a:xfrm>
          <a:prstGeom prst="rect">
            <a:avLst/>
          </a:prstGeom>
        </p:spPr>
        <p:txBody>
          <a:bodyPr/>
          <a:lstStyle>
            <a:lvl1pPr marL="342900" indent="-342900" algn="l" defTabSz="457200" rtl="0" eaLnBrk="1" latinLnBrk="0" hangingPunct="1">
              <a:spcBef>
                <a:spcPct val="20000"/>
              </a:spcBef>
              <a:spcAft>
                <a:spcPts val="800"/>
              </a:spcAft>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spcAft>
                <a:spcPts val="800"/>
              </a:spcAft>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spcAft>
                <a:spcPts val="800"/>
              </a:spcAft>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spcAft>
                <a:spcPts val="800"/>
              </a:spcAft>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spcAft>
                <a:spcPts val="800"/>
              </a:spcAft>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dirty="0"/>
              <a:t>The </a:t>
            </a:r>
            <a:r>
              <a:rPr lang="en-US" altLang="en-US" b="1" dirty="0"/>
              <a:t>LM curve </a:t>
            </a:r>
            <a:r>
              <a:rPr lang="en-US" altLang="en-US" dirty="0"/>
              <a:t>shows combinations of interest rates and levels of output such that money demand equals money supply </a:t>
            </a:r>
            <a:r>
              <a:rPr lang="en-US" altLang="en-US" dirty="0">
                <a:sym typeface="Symbol" panose="05050102010706020507" pitchFamily="18" charset="2"/>
              </a:rPr>
              <a:t> equilibrium in the money market</a:t>
            </a:r>
          </a:p>
        </p:txBody>
      </p:sp>
    </p:spTree>
    <p:extLst>
      <p:ext uri="{BB962C8B-B14F-4D97-AF65-F5344CB8AC3E}">
        <p14:creationId xmlns:p14="http://schemas.microsoft.com/office/powerpoint/2010/main" val="335975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Money Market and the LM Curve</a:t>
            </a:r>
            <a:endParaRPr lang="en-US" dirty="0"/>
          </a:p>
        </p:txBody>
      </p:sp>
      <p:sp>
        <p:nvSpPr>
          <p:cNvPr id="5" name="Content Placeholder 4"/>
          <p:cNvSpPr>
            <a:spLocks noGrp="1"/>
          </p:cNvSpPr>
          <p:nvPr>
            <p:ph sz="quarter" idx="14"/>
          </p:nvPr>
        </p:nvSpPr>
        <p:spPr>
          <a:xfrm>
            <a:off x="685800" y="1676400"/>
            <a:ext cx="8153400" cy="3139440"/>
          </a:xfrm>
        </p:spPr>
        <p:txBody>
          <a:bodyPr/>
          <a:lstStyle/>
          <a:p>
            <a:pPr marL="344488" indent="-344488"/>
            <a:r>
              <a:rPr lang="en-US" altLang="en-US" dirty="0">
                <a:sym typeface="Symbol" panose="05050102010706020507" pitchFamily="18" charset="2"/>
              </a:rPr>
              <a:t>The LM curve is derived in two steps:</a:t>
            </a:r>
          </a:p>
          <a:p>
            <a:pPr marL="688975" lvl="2" indent="-285750">
              <a:buFontTx/>
              <a:buAutoNum type="arabicPeriod"/>
            </a:pPr>
            <a:r>
              <a:rPr lang="en-US" altLang="en-US" sz="2000" dirty="0"/>
              <a:t>Explain why money demand depends on interest rates and income </a:t>
            </a:r>
          </a:p>
          <a:p>
            <a:pPr marL="973138" lvl="3" indent="-284163"/>
            <a:r>
              <a:rPr lang="en-US" altLang="en-US" sz="2000" dirty="0"/>
              <a:t>Theory of real money balances, rather than nominal</a:t>
            </a:r>
          </a:p>
          <a:p>
            <a:pPr marL="688975" lvl="2" indent="-285750">
              <a:buFontTx/>
              <a:buAutoNum type="arabicPeriod"/>
            </a:pPr>
            <a:r>
              <a:rPr lang="en-US" altLang="en-US" sz="2000" dirty="0"/>
              <a:t>Equate money demand with money supply, and find combinations of income and interest rates that maintain equilibrium in the money market</a:t>
            </a:r>
          </a:p>
          <a:p>
            <a:pPr marL="973138" lvl="3" indent="-284163"/>
            <a:r>
              <a:rPr lang="en-US" altLang="en-US" sz="2000" dirty="0"/>
              <a:t>(</a:t>
            </a:r>
            <a:r>
              <a:rPr lang="en-US" altLang="en-US" sz="2000" dirty="0" err="1"/>
              <a:t>i</a:t>
            </a:r>
            <a:r>
              <a:rPr lang="en-US" altLang="en-US" sz="2000" dirty="0"/>
              <a:t>, Y) pairs meeting this criteria are points on a given LM curve</a:t>
            </a:r>
            <a:endParaRPr lang="en-US" sz="2000" dirty="0"/>
          </a:p>
        </p:txBody>
      </p:sp>
    </p:spTree>
    <p:extLst>
      <p:ext uri="{BB962C8B-B14F-4D97-AF65-F5344CB8AC3E}">
        <p14:creationId xmlns:p14="http://schemas.microsoft.com/office/powerpoint/2010/main" val="1154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Demand for Money</a:t>
            </a:r>
            <a:endParaRPr lang="en-US" dirty="0"/>
          </a:p>
        </p:txBody>
      </p:sp>
      <p:sp>
        <p:nvSpPr>
          <p:cNvPr id="3" name="Content Placeholder 2"/>
          <p:cNvSpPr>
            <a:spLocks noGrp="1"/>
          </p:cNvSpPr>
          <p:nvPr>
            <p:ph sz="quarter" idx="12"/>
          </p:nvPr>
        </p:nvSpPr>
        <p:spPr>
          <a:xfrm>
            <a:off x="533400" y="1066800"/>
            <a:ext cx="8153400" cy="1371600"/>
          </a:xfrm>
        </p:spPr>
        <p:txBody>
          <a:bodyPr/>
          <a:lstStyle/>
          <a:p>
            <a:r>
              <a:rPr lang="en-US" altLang="en-US" dirty="0"/>
              <a:t>The demand for money is a demand for real money balances</a:t>
            </a:r>
          </a:p>
          <a:p>
            <a:pPr lvl="1"/>
            <a:r>
              <a:rPr lang="en-US" altLang="en-US" dirty="0"/>
              <a:t>People are concerned with how much their money can buy, rather than the number of dollars in their pockets</a:t>
            </a:r>
          </a:p>
        </p:txBody>
      </p:sp>
      <p:sp>
        <p:nvSpPr>
          <p:cNvPr id="5" name="Content Placeholder 4"/>
          <p:cNvSpPr>
            <a:spLocks noGrp="1"/>
          </p:cNvSpPr>
          <p:nvPr>
            <p:ph sz="quarter" idx="14"/>
          </p:nvPr>
        </p:nvSpPr>
        <p:spPr>
          <a:xfrm>
            <a:off x="533400" y="2636838"/>
            <a:ext cx="8153400" cy="1920240"/>
          </a:xfrm>
        </p:spPr>
        <p:txBody>
          <a:bodyPr/>
          <a:lstStyle/>
          <a:p>
            <a:r>
              <a:rPr lang="en-US" altLang="en-US" dirty="0"/>
              <a:t>The demand for real balances depends on:</a:t>
            </a:r>
            <a:endParaRPr lang="en-US" altLang="en-US" u="sng" dirty="0"/>
          </a:p>
          <a:p>
            <a:pPr lvl="1">
              <a:buFont typeface="Book Antiqua" panose="02040602050305030304" pitchFamily="18" charset="0"/>
              <a:buChar char="─"/>
            </a:pPr>
            <a:r>
              <a:rPr lang="en-US" altLang="en-US" u="sng" dirty="0"/>
              <a:t>Real income</a:t>
            </a:r>
            <a:r>
              <a:rPr lang="en-US" altLang="en-US" dirty="0"/>
              <a:t>: people hold money to pay for their purchases, which, in turn, depend on income</a:t>
            </a:r>
            <a:endParaRPr lang="en-US" altLang="en-US" u="sng" dirty="0"/>
          </a:p>
          <a:p>
            <a:pPr lvl="1">
              <a:buFont typeface="Book Antiqua" panose="02040602050305030304" pitchFamily="18" charset="0"/>
              <a:buChar char="─"/>
            </a:pPr>
            <a:r>
              <a:rPr lang="en-US" altLang="en-US" u="sng" dirty="0"/>
              <a:t>Interest rate</a:t>
            </a:r>
            <a:r>
              <a:rPr lang="en-US" altLang="en-US" dirty="0"/>
              <a:t>: the cost of holding money</a:t>
            </a:r>
          </a:p>
        </p:txBody>
      </p:sp>
      <mc:AlternateContent xmlns:mc="http://schemas.openxmlformats.org/markup-compatibility/2006" xmlns:a14="http://schemas.microsoft.com/office/drawing/2010/main">
        <mc:Choice Requires="a14">
          <p:sp>
            <p:nvSpPr>
              <p:cNvPr id="8" name="Content Placeholder 7"/>
              <p:cNvSpPr>
                <a:spLocks noGrp="1"/>
              </p:cNvSpPr>
              <p:nvPr>
                <p:ph sz="quarter" idx="11"/>
              </p:nvPr>
            </p:nvSpPr>
            <p:spPr>
              <a:xfrm>
                <a:off x="495300" y="4755516"/>
                <a:ext cx="8153400" cy="762000"/>
              </a:xfrm>
            </p:spPr>
            <p:txBody>
              <a:bodyPr/>
              <a:lstStyle/>
              <a:p>
                <a:r>
                  <a:rPr lang="en-US" altLang="en-US" dirty="0"/>
                  <a:t>The demand for money is defined as: </a:t>
                </a:r>
                <a14:m>
                  <m:oMath xmlns:m="http://schemas.openxmlformats.org/officeDocument/2006/math">
                    <m:r>
                      <a:rPr lang="en-US" altLang="en-US" b="0" i="1" smtClean="0">
                        <a:latin typeface="Cambria Math" panose="02040503050406030204" pitchFamily="18" charset="0"/>
                      </a:rPr>
                      <m:t>𝐿</m:t>
                    </m:r>
                    <m:r>
                      <a:rPr lang="en-US" altLang="en-US" b="0" i="1" smtClean="0">
                        <a:latin typeface="Cambria Math" panose="02040503050406030204" pitchFamily="18" charset="0"/>
                      </a:rPr>
                      <m:t>=</m:t>
                    </m:r>
                    <m:r>
                      <a:rPr lang="en-US" altLang="en-US" b="0" i="1" smtClean="0">
                        <a:latin typeface="Cambria Math" panose="02040503050406030204" pitchFamily="18" charset="0"/>
                      </a:rPr>
                      <m:t>𝑘𝑌</m:t>
                    </m:r>
                    <m:r>
                      <a:rPr lang="en-US" altLang="en-US" b="0" i="1" smtClean="0">
                        <a:latin typeface="Cambria Math" panose="02040503050406030204" pitchFamily="18" charset="0"/>
                      </a:rPr>
                      <m:t>−</m:t>
                    </m:r>
                    <m:r>
                      <a:rPr lang="en-US" altLang="en-US" b="0" i="1" smtClean="0">
                        <a:latin typeface="Cambria Math" panose="02040503050406030204" pitchFamily="18" charset="0"/>
                      </a:rPr>
                      <m:t>h𝑖</m:t>
                    </m:r>
                  </m:oMath>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quarter" idx="11"/>
              </p:nvPr>
            </p:nvSpPr>
            <p:spPr>
              <a:xfrm>
                <a:off x="495300" y="4755516"/>
                <a:ext cx="8153400" cy="762000"/>
              </a:xfrm>
              <a:blipFill>
                <a:blip r:embed="rId2"/>
                <a:stretch>
                  <a:fillRect l="-972" t="-6400"/>
                </a:stretch>
              </a:blipFill>
            </p:spPr>
            <p:txBody>
              <a:bodyPr/>
              <a:lstStyle/>
              <a:p>
                <a:r>
                  <a:rPr lang="en-US">
                    <a:noFill/>
                  </a:rPr>
                  <a:t> </a:t>
                </a:r>
              </a:p>
            </p:txBody>
          </p:sp>
        </mc:Fallback>
      </mc:AlternateContent>
    </p:spTree>
    <p:extLst>
      <p:ext uri="{BB962C8B-B14F-4D97-AF65-F5344CB8AC3E}">
        <p14:creationId xmlns:p14="http://schemas.microsoft.com/office/powerpoint/2010/main" val="175893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Demand for Money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457200" y="1295400"/>
                <a:ext cx="4038600" cy="5234940"/>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𝐿</m:t>
                      </m:r>
                      <m:r>
                        <a:rPr lang="en-US" altLang="en-US" i="1">
                          <a:latin typeface="Cambria Math" panose="02040503050406030204" pitchFamily="18" charset="0"/>
                        </a:rPr>
                        <m:t>=</m:t>
                      </m:r>
                      <m:r>
                        <a:rPr lang="en-US" altLang="en-US" i="1">
                          <a:latin typeface="Cambria Math" panose="02040503050406030204" pitchFamily="18" charset="0"/>
                        </a:rPr>
                        <m:t>𝑘𝑌</m:t>
                      </m:r>
                      <m:r>
                        <a:rPr lang="en-US" altLang="en-US" i="1">
                          <a:latin typeface="Cambria Math" panose="02040503050406030204" pitchFamily="18" charset="0"/>
                        </a:rPr>
                        <m:t>−</m:t>
                      </m:r>
                      <m:r>
                        <a:rPr lang="en-US" altLang="en-US" i="1">
                          <a:latin typeface="Cambria Math" panose="02040503050406030204" pitchFamily="18" charset="0"/>
                        </a:rPr>
                        <m:t>h𝑖</m:t>
                      </m:r>
                    </m:oMath>
                  </m:oMathPara>
                </a14:m>
                <a:endParaRPr lang="en-US" dirty="0"/>
              </a:p>
              <a:p>
                <a:pPr>
                  <a:buFont typeface="Arial" panose="020B0604020202020204" pitchFamily="34" charset="0"/>
                  <a:buChar char="•"/>
                </a:pPr>
                <a:r>
                  <a:rPr lang="en-US" altLang="en-US" sz="2200" dirty="0"/>
                  <a:t>The parameters k and h reflect the sensitivity of demand for real balances to the level of Y and </a:t>
                </a:r>
                <a:r>
                  <a:rPr lang="en-US" altLang="en-US" sz="2200" dirty="0" err="1"/>
                  <a:t>i</a:t>
                </a:r>
                <a:r>
                  <a:rPr lang="en-US" altLang="en-US" sz="2200" dirty="0"/>
                  <a:t> </a:t>
                </a:r>
              </a:p>
              <a:p>
                <a:pPr>
                  <a:buFont typeface="Arial" panose="020B0604020202020204" pitchFamily="34" charset="0"/>
                  <a:buChar char="•"/>
                </a:pPr>
                <a:endParaRPr lang="en-US" altLang="en-US" sz="2200" dirty="0"/>
              </a:p>
              <a:p>
                <a:pPr>
                  <a:buFont typeface="Arial" panose="020B0604020202020204" pitchFamily="34" charset="0"/>
                  <a:buChar char="•"/>
                </a:pPr>
                <a:r>
                  <a:rPr lang="en-US" altLang="en-US" sz="2200" dirty="0"/>
                  <a:t>Figure illustrates the inverse relationship between money demand and </a:t>
                </a:r>
                <a:r>
                  <a:rPr lang="en-US" altLang="en-US" sz="2200" dirty="0" err="1"/>
                  <a:t>i</a:t>
                </a:r>
                <a:r>
                  <a:rPr lang="en-US" altLang="en-US" sz="2200" dirty="0"/>
                  <a:t> </a:t>
                </a:r>
                <a:r>
                  <a:rPr lang="en-US" altLang="en-US" sz="2200" dirty="0">
                    <a:sym typeface="Symbol" panose="05050102010706020507" pitchFamily="18" charset="2"/>
                  </a:rPr>
                  <a:t></a:t>
                </a:r>
                <a:r>
                  <a:rPr lang="en-US" altLang="en-US" sz="2200" b="1" dirty="0">
                    <a:sym typeface="Symbol" panose="05050102010706020507" pitchFamily="18" charset="2"/>
                  </a:rPr>
                  <a:t> </a:t>
                </a:r>
                <a:r>
                  <a:rPr lang="en-US" altLang="en-US" sz="2200" b="1" i="1" dirty="0">
                    <a:sym typeface="Symbol" panose="05050102010706020507" pitchFamily="18" charset="2"/>
                  </a:rPr>
                  <a:t>money demand curve</a:t>
                </a:r>
                <a:endParaRPr lang="en-US" altLang="en-US" sz="2200" b="1" i="1" dirty="0"/>
              </a:p>
              <a:p>
                <a:pPr>
                  <a:buFont typeface="Arial" panose="020B0604020202020204" pitchFamily="34" charset="0"/>
                  <a:buChar char="•"/>
                </a:pPr>
                <a:endParaRPr lang="en-US" altLang="en-US" sz="20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457200" y="1295400"/>
                <a:ext cx="4038600" cy="5234940"/>
              </a:xfrm>
              <a:blipFill>
                <a:blip r:embed="rId2"/>
                <a:stretch>
                  <a:fillRect l="-1887" r="-2201"/>
                </a:stretch>
              </a:blipFill>
            </p:spPr>
            <p:txBody>
              <a:bodyPr/>
              <a:lstStyle/>
              <a:p>
                <a:r>
                  <a:rPr lang="en-US">
                    <a:noFill/>
                  </a:rPr>
                  <a:t> </a:t>
                </a:r>
              </a:p>
            </p:txBody>
          </p:sp>
        </mc:Fallback>
      </mc:AlternateContent>
      <p:pic>
        <p:nvPicPr>
          <p:cNvPr id="7" name="Picture 6" descr="The figure shows the interest rate on the y-axis and the demand for money on the x-axis. The line is a downward sloping one. An increase in income shifts the function out."/>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48200" y="1752600"/>
            <a:ext cx="4235629" cy="3124200"/>
          </a:xfrm>
          <a:prstGeom prst="rect">
            <a:avLst/>
          </a:prstGeom>
        </p:spPr>
      </p:pic>
    </p:spTree>
    <p:extLst>
      <p:ext uri="{BB962C8B-B14F-4D97-AF65-F5344CB8AC3E}">
        <p14:creationId xmlns:p14="http://schemas.microsoft.com/office/powerpoint/2010/main" val="227003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19200"/>
          </a:xfrm>
        </p:spPr>
        <p:txBody>
          <a:bodyPr/>
          <a:lstStyle/>
          <a:p>
            <a:r>
              <a:rPr lang="en-US" altLang="en-US" dirty="0"/>
              <a:t>The Supply of Money, Money Market Equilibrium, and the LM Curve</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3"/>
              </p:nvPr>
            </p:nvSpPr>
            <p:spPr>
              <a:xfrm>
                <a:off x="533400" y="1554480"/>
                <a:ext cx="8153400" cy="1417320"/>
              </a:xfrm>
            </p:spPr>
            <p:txBody>
              <a:bodyPr/>
              <a:lstStyle/>
              <a:p>
                <a:r>
                  <a:rPr lang="en-US" altLang="en-US" dirty="0"/>
                  <a:t>The nominal quantity of money supplied, M, controlled by central bank (real money supply is  </a:t>
                </a:r>
                <a14:m>
                  <m:oMath xmlns:m="http://schemas.openxmlformats.org/officeDocument/2006/math">
                    <m:f>
                      <m:fPr>
                        <m:ctrlPr>
                          <a:rPr lang="en-US" altLang="en-US" i="1" smtClean="0">
                            <a:latin typeface="Cambria Math" panose="02040503050406030204" pitchFamily="18" charset="0"/>
                          </a:rPr>
                        </m:ctrlPr>
                      </m:fPr>
                      <m:num>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𝑀</m:t>
                            </m:r>
                          </m:e>
                        </m:acc>
                      </m:num>
                      <m:den>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𝑃</m:t>
                            </m:r>
                          </m:e>
                        </m:acc>
                      </m:den>
                    </m:f>
                  </m:oMath>
                </a14:m>
                <a:r>
                  <a:rPr lang="en-US" altLang="en-US" dirty="0"/>
                  <a:t>   , where M and P are assumed fixed)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3"/>
              </p:nvPr>
            </p:nvSpPr>
            <p:spPr>
              <a:xfrm>
                <a:off x="533400" y="1554480"/>
                <a:ext cx="8153400" cy="1417320"/>
              </a:xfrm>
              <a:blipFill>
                <a:blip r:embed="rId2"/>
                <a:stretch>
                  <a:fillRect l="-1047" t="-3433" b="-6867"/>
                </a:stretch>
              </a:blipFill>
            </p:spPr>
            <p:txBody>
              <a:bodyPr/>
              <a:lstStyle/>
              <a:p>
                <a:r>
                  <a:rPr lang="en-US">
                    <a:noFill/>
                  </a:rPr>
                  <a:t> </a:t>
                </a:r>
              </a:p>
            </p:txBody>
          </p:sp>
        </mc:Fallback>
      </mc:AlternateContent>
      <p:pic>
        <p:nvPicPr>
          <p:cNvPr id="3" name="Picture 2" descr="The figure includes two graphs needed to derive the LM curve. The one on the left is the money market and has interest rates on the y-axis and real money balences on the x-axis. The supply is fixed and is shown as a vertical line. The demand is downward sloping. The equilibrium interest rate is translated to the graph on the right to show the level of investment demand at that interest rate. The investment demand curve is downward slopi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09082" y="3429000"/>
            <a:ext cx="7802035" cy="3020568"/>
          </a:xfrm>
          <a:prstGeom prst="rect">
            <a:avLst/>
          </a:prstGeom>
        </p:spPr>
      </p:pic>
    </p:spTree>
    <p:extLst>
      <p:ext uri="{BB962C8B-B14F-4D97-AF65-F5344CB8AC3E}">
        <p14:creationId xmlns:p14="http://schemas.microsoft.com/office/powerpoint/2010/main" val="267585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19200"/>
          </a:xfrm>
        </p:spPr>
        <p:txBody>
          <a:bodyPr/>
          <a:lstStyle/>
          <a:p>
            <a:r>
              <a:rPr lang="en-US" altLang="en-US" dirty="0"/>
              <a:t>The Supply of Money, Money Market Equilibrium, and the LM Curve</a:t>
            </a:r>
            <a:endParaRPr lang="en-US" dirty="0"/>
          </a:p>
        </p:txBody>
      </p:sp>
      <p:sp>
        <p:nvSpPr>
          <p:cNvPr id="4" name="Content Placeholder 3"/>
          <p:cNvSpPr>
            <a:spLocks noGrp="1"/>
          </p:cNvSpPr>
          <p:nvPr>
            <p:ph sz="quarter" idx="13"/>
          </p:nvPr>
        </p:nvSpPr>
        <p:spPr>
          <a:xfrm>
            <a:off x="533400" y="1554480"/>
            <a:ext cx="8153400" cy="1417320"/>
          </a:xfrm>
        </p:spPr>
        <p:txBody>
          <a:bodyPr/>
          <a:lstStyle/>
          <a:p>
            <a:pPr>
              <a:lnSpc>
                <a:spcPct val="90000"/>
              </a:lnSpc>
            </a:pPr>
            <a:r>
              <a:rPr lang="en-US" altLang="en-US" dirty="0"/>
              <a:t>Starting at Y</a:t>
            </a:r>
            <a:r>
              <a:rPr lang="en-US" altLang="en-US" baseline="-25000" dirty="0"/>
              <a:t>1</a:t>
            </a:r>
            <a:r>
              <a:rPr lang="en-US" altLang="en-US" dirty="0"/>
              <a:t>, the corresponding demand curve for real balances is L</a:t>
            </a:r>
            <a:r>
              <a:rPr lang="en-US" altLang="en-US" baseline="-25000" dirty="0"/>
              <a:t>1 </a:t>
            </a:r>
            <a:r>
              <a:rPr lang="en-US" altLang="en-US" dirty="0">
                <a:sym typeface="Symbol" panose="05050102010706020507" pitchFamily="18" charset="2"/>
              </a:rPr>
              <a:t> shown in panel (a)</a:t>
            </a:r>
            <a:endParaRPr lang="en-US" altLang="en-US" dirty="0"/>
          </a:p>
          <a:p>
            <a:pPr lvl="1">
              <a:lnSpc>
                <a:spcPct val="90000"/>
              </a:lnSpc>
            </a:pPr>
            <a:r>
              <a:rPr lang="en-US" altLang="en-US" dirty="0"/>
              <a:t>Point E</a:t>
            </a:r>
            <a:r>
              <a:rPr lang="en-US" altLang="en-US" baseline="-25000" dirty="0"/>
              <a:t>1</a:t>
            </a:r>
            <a:r>
              <a:rPr lang="en-US" altLang="en-US" dirty="0"/>
              <a:t> is the equilibrium point in the money market</a:t>
            </a:r>
          </a:p>
        </p:txBody>
      </p:sp>
      <p:pic>
        <p:nvPicPr>
          <p:cNvPr id="7" name="Picture 6" descr="The figure includes two graphs needed to derive the LM curve. The one on the left is the money market and has interest rates on the y-axis and real money balences on the x-axis. The supply is fixed and is shown as a vertical line. The demand is downward sloping. The equilibrium interest rate is translated to the graph on the right to show the level of investment demand at that interest rate. The investment demand curve is downward slo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9082" y="3429000"/>
            <a:ext cx="7802035" cy="3020568"/>
          </a:xfrm>
          <a:prstGeom prst="rect">
            <a:avLst/>
          </a:prstGeom>
        </p:spPr>
      </p:pic>
    </p:spTree>
    <p:extLst>
      <p:ext uri="{BB962C8B-B14F-4D97-AF65-F5344CB8AC3E}">
        <p14:creationId xmlns:p14="http://schemas.microsoft.com/office/powerpoint/2010/main" val="274478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19200"/>
          </a:xfrm>
        </p:spPr>
        <p:txBody>
          <a:bodyPr/>
          <a:lstStyle/>
          <a:p>
            <a:r>
              <a:rPr lang="en-US" altLang="en-US" dirty="0"/>
              <a:t>The Supply of Money, Money Market Equilibrium, and the LM Curve</a:t>
            </a:r>
            <a:endParaRPr lang="en-US" dirty="0"/>
          </a:p>
        </p:txBody>
      </p:sp>
      <p:sp>
        <p:nvSpPr>
          <p:cNvPr id="4" name="Content Placeholder 3"/>
          <p:cNvSpPr>
            <a:spLocks noGrp="1"/>
          </p:cNvSpPr>
          <p:nvPr>
            <p:ph sz="quarter" idx="13"/>
          </p:nvPr>
        </p:nvSpPr>
        <p:spPr>
          <a:xfrm>
            <a:off x="533400" y="1554480"/>
            <a:ext cx="8153400" cy="1417320"/>
          </a:xfrm>
        </p:spPr>
        <p:txBody>
          <a:bodyPr/>
          <a:lstStyle/>
          <a:p>
            <a:pPr>
              <a:lnSpc>
                <a:spcPct val="90000"/>
              </a:lnSpc>
            </a:pPr>
            <a:r>
              <a:rPr lang="en-US" altLang="en-US" dirty="0"/>
              <a:t>Point E</a:t>
            </a:r>
            <a:r>
              <a:rPr lang="en-US" altLang="en-US" baseline="-25000" dirty="0"/>
              <a:t>1</a:t>
            </a:r>
            <a:r>
              <a:rPr lang="en-US" altLang="en-US" dirty="0"/>
              <a:t> is recorded in panel (b) as a point on the money market equilibrium schedule, or the LM curve</a:t>
            </a:r>
          </a:p>
          <a:p>
            <a:pPr lvl="1">
              <a:lnSpc>
                <a:spcPct val="90000"/>
              </a:lnSpc>
            </a:pPr>
            <a:r>
              <a:rPr lang="en-US" altLang="en-US" dirty="0"/>
              <a:t>(i</a:t>
            </a:r>
            <a:r>
              <a:rPr lang="en-US" altLang="en-US" baseline="-25000" dirty="0"/>
              <a:t>1</a:t>
            </a:r>
            <a:r>
              <a:rPr lang="en-US" altLang="en-US" dirty="0"/>
              <a:t>, Y</a:t>
            </a:r>
            <a:r>
              <a:rPr lang="en-US" altLang="en-US" baseline="-25000" dirty="0"/>
              <a:t>1</a:t>
            </a:r>
            <a:r>
              <a:rPr lang="en-US" altLang="en-US" dirty="0"/>
              <a:t>) pair is a point on LM curve</a:t>
            </a:r>
          </a:p>
        </p:txBody>
      </p:sp>
      <p:pic>
        <p:nvPicPr>
          <p:cNvPr id="7" name="Picture 6" descr="The figure includes two graphs needed to derive the LM curve. The one on the left is the money market and has interest rates on the y-axis and real money balences on the x-axis. The supply is fixed and is shown as a vertical line. The demand is downward sloping. The equilibrium interest rate is translated to the graph on the right to show the level of investment demand at that interest rate. The investment demand curve is downward slo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9082" y="3429000"/>
            <a:ext cx="7802035" cy="3020568"/>
          </a:xfrm>
          <a:prstGeom prst="rect">
            <a:avLst/>
          </a:prstGeom>
        </p:spPr>
      </p:pic>
    </p:spTree>
    <p:extLst>
      <p:ext uri="{BB962C8B-B14F-4D97-AF65-F5344CB8AC3E}">
        <p14:creationId xmlns:p14="http://schemas.microsoft.com/office/powerpoint/2010/main" val="83108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19200"/>
          </a:xfrm>
        </p:spPr>
        <p:txBody>
          <a:bodyPr/>
          <a:lstStyle/>
          <a:p>
            <a:r>
              <a:rPr lang="en-US" altLang="en-US" dirty="0"/>
              <a:t>The Supply of Money, Money Market Equilibrium, and the LM Curve</a:t>
            </a:r>
            <a:endParaRPr lang="en-US" dirty="0"/>
          </a:p>
        </p:txBody>
      </p:sp>
      <p:sp>
        <p:nvSpPr>
          <p:cNvPr id="4" name="Content Placeholder 3"/>
          <p:cNvSpPr>
            <a:spLocks noGrp="1"/>
          </p:cNvSpPr>
          <p:nvPr>
            <p:ph sz="quarter" idx="13"/>
          </p:nvPr>
        </p:nvSpPr>
        <p:spPr>
          <a:xfrm>
            <a:off x="533400" y="1554480"/>
            <a:ext cx="8153400" cy="1417320"/>
          </a:xfrm>
        </p:spPr>
        <p:txBody>
          <a:bodyPr/>
          <a:lstStyle/>
          <a:p>
            <a:pPr>
              <a:spcAft>
                <a:spcPts val="0"/>
              </a:spcAft>
              <a:defRPr/>
            </a:pPr>
            <a:r>
              <a:rPr lang="en-US" dirty="0"/>
              <a:t>If income increases to Y</a:t>
            </a:r>
            <a:r>
              <a:rPr lang="en-US" baseline="-25000" dirty="0"/>
              <a:t>2</a:t>
            </a:r>
            <a:r>
              <a:rPr lang="en-US" dirty="0"/>
              <a:t>, real money balances higher at every level of </a:t>
            </a:r>
            <a:r>
              <a:rPr lang="en-US" dirty="0" err="1"/>
              <a:t>i</a:t>
            </a:r>
            <a:r>
              <a:rPr lang="en-US" dirty="0"/>
              <a:t> </a:t>
            </a:r>
            <a:r>
              <a:rPr lang="en-US" dirty="0">
                <a:sym typeface="Symbol" panose="05050102010706020507" pitchFamily="18" charset="2"/>
              </a:rPr>
              <a:t> </a:t>
            </a:r>
            <a:r>
              <a:rPr lang="en-US" dirty="0"/>
              <a:t>money demand shifts to L</a:t>
            </a:r>
            <a:r>
              <a:rPr lang="en-US" baseline="-25000" dirty="0"/>
              <a:t>2</a:t>
            </a:r>
            <a:endParaRPr lang="en-US" dirty="0"/>
          </a:p>
          <a:p>
            <a:pPr lvl="1">
              <a:spcAft>
                <a:spcPts val="0"/>
              </a:spcAft>
              <a:defRPr/>
            </a:pPr>
            <a:r>
              <a:rPr lang="en-US" dirty="0"/>
              <a:t>The interest rate increases to i</a:t>
            </a:r>
            <a:r>
              <a:rPr lang="en-US" baseline="-25000" dirty="0"/>
              <a:t>2</a:t>
            </a:r>
            <a:r>
              <a:rPr lang="en-US" dirty="0"/>
              <a:t> to maintain equilibrium in money market and the new equilibrium is at point E</a:t>
            </a:r>
            <a:r>
              <a:rPr lang="en-US" baseline="-25000" dirty="0"/>
              <a:t>2</a:t>
            </a:r>
            <a:endParaRPr lang="en-US" dirty="0"/>
          </a:p>
        </p:txBody>
      </p:sp>
      <p:pic>
        <p:nvPicPr>
          <p:cNvPr id="7" name="Picture 6" descr="The figure includes two graphs needed to derive the LM curve. The one on the left is the money market and has interest rates on the y-axis and real money balences on the x-axis. The supply is fixed and is shown as a vertical line. The demand is downward sloping. The equilibrium interest rate is translated to the graph on the right to show the level of investment demand at that interest rate. The investment demand curve is downward slo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9082" y="3429000"/>
            <a:ext cx="7802035" cy="3020568"/>
          </a:xfrm>
          <a:prstGeom prst="rect">
            <a:avLst/>
          </a:prstGeom>
        </p:spPr>
      </p:pic>
    </p:spTree>
    <p:extLst>
      <p:ext uri="{BB962C8B-B14F-4D97-AF65-F5344CB8AC3E}">
        <p14:creationId xmlns:p14="http://schemas.microsoft.com/office/powerpoint/2010/main" val="497652501"/>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MHHE_Accessible_PPT_Template-v3</Template>
  <TotalTime>1720</TotalTime>
  <Words>963</Words>
  <Application>Microsoft Macintosh PowerPoint</Application>
  <PresentationFormat>On-screen Show (4:3)</PresentationFormat>
  <Paragraphs>93</Paragraphs>
  <Slides>19</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19</vt:i4>
      </vt:variant>
    </vt:vector>
  </HeadingPairs>
  <TitlesOfParts>
    <vt:vector size="37" baseType="lpstr">
      <vt:lpstr>Arial</vt:lpstr>
      <vt:lpstr>ArumSans Bold</vt:lpstr>
      <vt:lpstr>ArumSans Regular</vt:lpstr>
      <vt:lpstr>Book Antiqua</vt:lpstr>
      <vt:lpstr>Calibri</vt:lpstr>
      <vt:lpstr>Cambria Math</vt:lpstr>
      <vt:lpstr>Times New Roman</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11</vt:lpstr>
      <vt:lpstr>The IS-LM Model</vt:lpstr>
      <vt:lpstr>The Money Market and the LM Curve</vt:lpstr>
      <vt:lpstr>Demand for Money</vt:lpstr>
      <vt:lpstr>Demand for Money</vt:lpstr>
      <vt:lpstr>The Supply of Money, Money Market Equilibrium, and the LM Curve</vt:lpstr>
      <vt:lpstr>The Supply of Money, Money Market Equilibrium, and the LM Curve</vt:lpstr>
      <vt:lpstr>The Supply of Money, Money Market Equilibrium, and the LM Curve</vt:lpstr>
      <vt:lpstr>The Supply of Money, Money Market Equilibrium, and the LM Curve</vt:lpstr>
      <vt:lpstr>The Supply of Money, Money Market Equilibrium, and the LM Curve</vt:lpstr>
      <vt:lpstr>The Supply of Money, Money Market Equilibrium, and the LM Curve</vt:lpstr>
      <vt:lpstr>The Supply of Money, Money Market Equilibrium, and the LM Curve</vt:lpstr>
      <vt:lpstr> The Position of the LM Curve</vt:lpstr>
      <vt:lpstr>Equilibrium and the Goods and Money Market</vt:lpstr>
      <vt:lpstr>Changes in the Equilibrium</vt:lpstr>
      <vt:lpstr>Deriving the AD Schedule</vt:lpstr>
      <vt:lpstr>Deriving the AD Schedule</vt:lpstr>
      <vt:lpstr>Deriving the AD Schedule</vt:lpstr>
      <vt:lpstr>Example</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Kassens, Alice</dc:creator>
  <cp:lastModifiedBy>Microsoft Office User</cp:lastModifiedBy>
  <cp:revision>60</cp:revision>
  <dcterms:created xsi:type="dcterms:W3CDTF">2017-07-13T12:05:24Z</dcterms:created>
  <dcterms:modified xsi:type="dcterms:W3CDTF">2019-10-29T16:53:17Z</dcterms:modified>
</cp:coreProperties>
</file>