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7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74" autoAdjust="0"/>
  </p:normalViewPr>
  <p:slideViewPr>
    <p:cSldViewPr>
      <p:cViewPr varScale="1">
        <p:scale>
          <a:sx n="99" d="100"/>
          <a:sy n="99" d="100"/>
        </p:scale>
        <p:origin x="753" y="39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rWQ4TUVW0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47uvsjB5E0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Monetary and Fiscal Policy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Classical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7526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When the LM curve is vertical</a:t>
            </a:r>
          </a:p>
          <a:p>
            <a:pPr marL="688975" lvl="2" indent="-344488">
              <a:buFontTx/>
              <a:buAutoNum type="arabicPeriod"/>
              <a:defRPr/>
            </a:pPr>
            <a:r>
              <a:rPr lang="en-US" sz="2000" dirty="0"/>
              <a:t>A given change in the quantity of money has a maximal effect on the level of income</a:t>
            </a:r>
          </a:p>
          <a:p>
            <a:pPr marL="688975" lvl="2" indent="-344488">
              <a:buFontTx/>
              <a:buAutoNum type="arabicPeriod"/>
              <a:defRPr/>
            </a:pPr>
            <a:r>
              <a:rPr lang="en-US" sz="2000" dirty="0"/>
              <a:t>Shifts in the IS curve do not affect the level of income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2926080"/>
            <a:ext cx="8153400" cy="1341120"/>
          </a:xfrm>
        </p:spPr>
        <p:txBody>
          <a:bodyPr/>
          <a:lstStyle/>
          <a:p>
            <a:r>
              <a:rPr lang="en-US" dirty="0"/>
              <a:t>Vertical LM curve implies the comparative effectiveness of monetary policy over fiscal policy</a:t>
            </a:r>
          </a:p>
          <a:p>
            <a:r>
              <a:rPr lang="en-US" dirty="0"/>
              <a:t>“Only money matters” for the determination of output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6510" y="4541520"/>
            <a:ext cx="8153400" cy="1249680"/>
          </a:xfrm>
        </p:spPr>
        <p:txBody>
          <a:bodyPr/>
          <a:lstStyle/>
          <a:p>
            <a:r>
              <a:rPr lang="en-US" i="1" dirty="0"/>
              <a:t>Requires that the demand for money be irresponsive to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 important issue in determining the effectiveness of alternative policies</a:t>
            </a:r>
            <a:r>
              <a:rPr lang="en-US" dirty="0">
                <a:hlinkClick r:id="rId2"/>
              </a:rPr>
              <a:t> https://www.youtube.com/watch?v=YWrWQ4TUVW0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Fiscal Policy and Crowding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495300"/>
          </a:xfrm>
        </p:spPr>
        <p:txBody>
          <a:bodyPr/>
          <a:lstStyle/>
          <a:p>
            <a:r>
              <a:rPr lang="en-US" altLang="en-US" dirty="0"/>
              <a:t>The equation for the IS curve 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760538"/>
            <a:ext cx="8153400" cy="1912302"/>
          </a:xfrm>
        </p:spPr>
        <p:txBody>
          <a:bodyPr/>
          <a:lstStyle/>
          <a:p>
            <a:r>
              <a:rPr lang="en-US" altLang="en-US" dirty="0"/>
              <a:t>The fiscal policy variables, G and t, are within this definition</a:t>
            </a:r>
          </a:p>
          <a:p>
            <a:pPr lvl="1"/>
            <a:r>
              <a:rPr lang="en-US" altLang="en-US" dirty="0"/>
              <a:t>G is a part of A</a:t>
            </a:r>
          </a:p>
          <a:p>
            <a:pPr lvl="1"/>
            <a:r>
              <a:rPr lang="en-US" altLang="en-US" dirty="0"/>
              <a:t>t is a part of the multiplier</a:t>
            </a:r>
          </a:p>
          <a:p>
            <a:pPr lvl="2">
              <a:buFont typeface="Symbol" panose="05050102010706020507" pitchFamily="18" charset="2"/>
              <a:buChar char="®"/>
            </a:pPr>
            <a:r>
              <a:rPr lang="en-US" altLang="en-US" sz="2000" i="1" dirty="0">
                <a:sym typeface="Symbol" panose="05050102010706020507" pitchFamily="18" charset="2"/>
              </a:rPr>
              <a:t>Fiscal policy actions, changes in G and t, affect the IS curve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3400" y="3871278"/>
                <a:ext cx="8153400" cy="2605722"/>
              </a:xfrm>
            </p:spPr>
            <p:txBody>
              <a:bodyPr/>
              <a:lstStyle/>
              <a:p>
                <a:r>
                  <a:rPr lang="en-US" altLang="en-US" dirty="0"/>
                  <a:t>Suppose G increases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At unchanged interest rates, AD increases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To meet increased demand, output must increase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At each level of the interest rate, equilibrium income must rise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         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3400" y="3871278"/>
                <a:ext cx="8153400" cy="2605722"/>
              </a:xfrm>
              <a:blipFill>
                <a:blip r:embed="rId3"/>
                <a:stretch>
                  <a:fillRect l="-93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34679"/>
              </p:ext>
            </p:extLst>
          </p:nvPr>
        </p:nvGraphicFramePr>
        <p:xfrm>
          <a:off x="4952999" y="1066800"/>
          <a:ext cx="178947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965200" imgH="241300" progId="Equation.3">
                  <p:embed/>
                </p:oleObj>
              </mc:Choice>
              <mc:Fallback>
                <p:oleObj name="Equation" r:id="rId4" imgW="965200" imgH="2413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9" y="1066800"/>
                        <a:ext cx="1789471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11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Fiscal Policy and Crowding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If government expenditures increase, equilibrium moves to from E to 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goods market is in equilibrium at E”, but the money market is not: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Because Y has increased, the demand for money also increases </a:t>
            </a:r>
            <a:r>
              <a:rPr lang="en-US" altLang="en-US" dirty="0">
                <a:sym typeface="Symbol" panose="05050102010706020507" pitchFamily="18" charset="2"/>
              </a:rPr>
              <a:t> interest rate increases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sym typeface="Symbol" panose="05050102010706020507" pitchFamily="18" charset="2"/>
              </a:rPr>
              <a:t>Firms’ planned investment spending declines and AD falls  move up the LM curve to E’</a:t>
            </a:r>
            <a:endParaRPr lang="en-US" altLang="en-US" dirty="0"/>
          </a:p>
        </p:txBody>
      </p:sp>
      <p:pic>
        <p:nvPicPr>
          <p:cNvPr id="8" name="Picture 7" descr="The figure uses the IS-LM graph to illustrate an increase in government expendi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5196" y="1828800"/>
            <a:ext cx="4618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Fiscal Policy and Crowding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u="sng" dirty="0"/>
              <a:t>Comparing E to E’</a:t>
            </a:r>
            <a:r>
              <a:rPr lang="en-US" altLang="en-US" dirty="0"/>
              <a:t>: increased government spending increases income and the interest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u="sng" dirty="0"/>
              <a:t>Comparing E’ to E”</a:t>
            </a:r>
            <a:r>
              <a:rPr lang="en-US" altLang="en-US" dirty="0"/>
              <a:t>: adjustment of interest rates and their impact on AD dampen expansionary effect of increased 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Income increases to Y’</a:t>
            </a:r>
            <a:r>
              <a:rPr lang="en-US" altLang="en-US" baseline="-25000" dirty="0"/>
              <a:t>0</a:t>
            </a:r>
            <a:r>
              <a:rPr lang="en-US" altLang="en-US" dirty="0"/>
              <a:t> instead of Y”</a:t>
            </a:r>
          </a:p>
        </p:txBody>
      </p:sp>
      <p:pic>
        <p:nvPicPr>
          <p:cNvPr id="8" name="Picture 7" descr="The figure uses the IS-LM graph to illustrate an increase in government expendi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5196" y="1828800"/>
            <a:ext cx="4618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Composition of Output and the Policy Mix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6511" y="1112361"/>
            <a:ext cx="8153400" cy="762000"/>
          </a:xfrm>
        </p:spPr>
        <p:txBody>
          <a:bodyPr/>
          <a:lstStyle/>
          <a:p>
            <a:r>
              <a:rPr lang="en-US" altLang="en-US" dirty="0"/>
              <a:t>Monetary policy operates by stimulating interest-responsive components of 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6511" y="2019140"/>
            <a:ext cx="8153400" cy="1181259"/>
          </a:xfrm>
        </p:spPr>
        <p:txBody>
          <a:bodyPr/>
          <a:lstStyle/>
          <a:p>
            <a:r>
              <a:rPr lang="en-US" altLang="en-US" dirty="0"/>
              <a:t>Fiscal policy operates through G and t </a:t>
            </a:r>
            <a:r>
              <a:rPr lang="en-US" altLang="en-US" dirty="0">
                <a:sym typeface="Symbol" panose="05050102010706020507" pitchFamily="18" charset="2"/>
              </a:rPr>
              <a:t> impact depends upon what goods the government buys and what taxes and transfers it changes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2375"/>
              </p:ext>
            </p:extLst>
          </p:nvPr>
        </p:nvGraphicFramePr>
        <p:xfrm>
          <a:off x="304800" y="3962400"/>
          <a:ext cx="8534400" cy="150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12-2: Policy Effects on Income and Interest Rates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EQUILIBRIUM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EQUILIBRIUM INTEREST 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/>
                        <a:t>Monetary</a:t>
                      </a:r>
                      <a:r>
                        <a:rPr lang="en-US" sz="1600" baseline="0" dirty="0"/>
                        <a:t> expansion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sz="1600" dirty="0"/>
                        <a:t>Fiscal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6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Composition of Output and the Policy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Choices for reaching full employment from point E:</a:t>
            </a:r>
          </a:p>
          <a:p>
            <a:pPr marL="857250" lvl="1" indent="-342900">
              <a:buFont typeface="+mj-lt"/>
              <a:buAutoNum type="arabicPeriod"/>
              <a:defRPr/>
            </a:pPr>
            <a:r>
              <a:rPr lang="en-US" dirty="0"/>
              <a:t>Fiscal policy expansion, moving to point E</a:t>
            </a:r>
            <a:r>
              <a:rPr lang="en-US" baseline="-25000" dirty="0"/>
              <a:t>1</a:t>
            </a:r>
            <a:r>
              <a:rPr lang="en-US" dirty="0"/>
              <a:t>, with higher income and higher interest rates</a:t>
            </a:r>
          </a:p>
          <a:p>
            <a:pPr marL="857250" lvl="1" indent="-342900">
              <a:buFont typeface="+mj-lt"/>
              <a:buAutoNum type="arabicPeriod"/>
              <a:defRPr/>
            </a:pPr>
            <a:r>
              <a:rPr lang="en-US" dirty="0"/>
              <a:t>Monetary policy expansion, resulting in full employment with lower interest rates at point E</a:t>
            </a:r>
            <a:r>
              <a:rPr lang="en-US" baseline="-25000" dirty="0"/>
              <a:t>2</a:t>
            </a:r>
            <a:endParaRPr lang="en-US" dirty="0"/>
          </a:p>
          <a:p>
            <a:pPr marL="857250" lvl="1" indent="-342900">
              <a:buFont typeface="+mj-lt"/>
              <a:buAutoNum type="arabicPeriod"/>
              <a:defRPr/>
            </a:pPr>
            <a:r>
              <a:rPr lang="en-US" dirty="0"/>
              <a:t>A mix of fiscal expansion and accommodating monetary policy resulting in an intermediate position </a:t>
            </a:r>
          </a:p>
          <a:p>
            <a:endParaRPr lang="en-US" dirty="0"/>
          </a:p>
        </p:txBody>
      </p:sp>
      <p:pic>
        <p:nvPicPr>
          <p:cNvPr id="7" name="Picture 6" descr="The figure uses the IS-LM graph to illustrate expansionary policy and the return to full employmen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742" y="1752600"/>
            <a:ext cx="44982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Composition of Output and the Policy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Policies all increase output, but impact sectors differently</a:t>
            </a:r>
            <a:endParaRPr lang="en-US" sz="2200" dirty="0">
              <a:sym typeface="Symbol" pitchFamily="18" charset="2"/>
            </a:endParaRPr>
          </a:p>
          <a:p>
            <a:pPr>
              <a:defRPr/>
            </a:pPr>
            <a:r>
              <a:rPr lang="en-US" sz="2200" dirty="0">
                <a:sym typeface="Symbol" pitchFamily="18" charset="2"/>
              </a:rPr>
              <a:t>Who should be the primary beneficiary of expansion?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An expansion through a decline in interest rates and increased investment spending?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An expansion through a tax cut and increased personal consumption?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An expansion in the form of an increase in the size of the government? </a:t>
            </a:r>
            <a:endParaRPr lang="en-US" dirty="0"/>
          </a:p>
        </p:txBody>
      </p:sp>
      <p:pic>
        <p:nvPicPr>
          <p:cNvPr id="8" name="Picture 7" descr="The figure uses the IS-LM graph to illustrate expansionary policy and the return to full employmen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742" y="1752600"/>
            <a:ext cx="44982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813560"/>
          </a:xfrm>
        </p:spPr>
        <p:txBody>
          <a:bodyPr/>
          <a:lstStyle/>
          <a:p>
            <a:r>
              <a:rPr lang="en-US" altLang="en-US" dirty="0"/>
              <a:t>In this chapter we use the IS-LM model developed in Chapter 11 to show how monetary and fiscal policy work</a:t>
            </a:r>
          </a:p>
          <a:p>
            <a:pPr lvl="1"/>
            <a:r>
              <a:rPr lang="en-US" altLang="en-US" dirty="0"/>
              <a:t>Fiscal policy has its initial impact in the goods market</a:t>
            </a:r>
          </a:p>
          <a:p>
            <a:pPr lvl="1"/>
            <a:r>
              <a:rPr lang="en-US" altLang="en-US" dirty="0"/>
              <a:t>Monetary policy has its initial impact mainly in the assets markets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25624" y="3078798"/>
            <a:ext cx="8153400" cy="123412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Because the goods and assets markets are interconnected, both fiscal and monetary policies have effects on both the level of output and interest rates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511358"/>
            <a:ext cx="8153400" cy="914400"/>
          </a:xfrm>
        </p:spPr>
        <p:txBody>
          <a:bodyPr/>
          <a:lstStyle/>
          <a:p>
            <a:r>
              <a:rPr lang="en-US" altLang="en-US" dirty="0"/>
              <a:t>Expansionary/contractionary monetary policy moves the LM curve to the right/left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5624196"/>
            <a:ext cx="8153400" cy="762000"/>
          </a:xfrm>
        </p:spPr>
        <p:txBody>
          <a:bodyPr/>
          <a:lstStyle/>
          <a:p>
            <a:r>
              <a:rPr lang="en-US" altLang="en-US" dirty="0"/>
              <a:t>Expansionary/contractionary fiscal policy moves the IS curve to the right/left</a:t>
            </a:r>
          </a:p>
        </p:txBody>
      </p:sp>
    </p:spTree>
    <p:extLst>
      <p:ext uri="{BB962C8B-B14F-4D97-AF65-F5344CB8AC3E}">
        <p14:creationId xmlns:p14="http://schemas.microsoft.com/office/powerpoint/2010/main" val="14552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Federal Reserve is responsible for monetary policy in the U.S. </a:t>
            </a:r>
            <a:r>
              <a:rPr lang="en-US" dirty="0">
                <a:sym typeface="Symbol" pitchFamily="18" charset="2"/>
              </a:rPr>
              <a:t> conducted mainly through </a:t>
            </a:r>
            <a:r>
              <a:rPr lang="en-US" i="1" dirty="0">
                <a:sym typeface="Symbol" pitchFamily="18" charset="2"/>
              </a:rPr>
              <a:t>open market operations</a:t>
            </a: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i="1" dirty="0"/>
              <a:t>Open market operations:</a:t>
            </a:r>
            <a:r>
              <a:rPr lang="en-US" dirty="0"/>
              <a:t> buying and selling of government bonds</a:t>
            </a:r>
          </a:p>
          <a:p>
            <a:pPr lvl="1">
              <a:buFont typeface="Book Antiqua" pitchFamily="18" charset="0"/>
              <a:buChar char="─"/>
              <a:defRPr/>
            </a:pPr>
            <a:r>
              <a:rPr lang="en-US" dirty="0"/>
              <a:t>Fed buys bonds in exchange for money </a:t>
            </a:r>
            <a:r>
              <a:rPr lang="en-US" dirty="0">
                <a:sym typeface="Symbol" pitchFamily="18" charset="2"/>
              </a:rPr>
              <a:t> increases the stock of money </a:t>
            </a:r>
          </a:p>
        </p:txBody>
      </p:sp>
      <p:pic>
        <p:nvPicPr>
          <p:cNvPr id="7" name="Picture 6" descr="The figure uses the IS-LM graph to illustrate an expansion of the money supply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937" y="1676400"/>
            <a:ext cx="45449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Adjustment to the monetary expansion: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Increase in money supply creates excess supply of money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Public buys other assets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Asset prices increase, yields decrease </a:t>
            </a:r>
            <a:r>
              <a:rPr lang="en-US" altLang="en-US" dirty="0">
                <a:sym typeface="Symbol" panose="05050102010706020507" pitchFamily="18" charset="2"/>
              </a:rPr>
              <a:t> move to point 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Decline in interest rate results in excess demand for goods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/>
              <a:t>Output expands and move up LM’ schedule</a:t>
            </a:r>
          </a:p>
        </p:txBody>
      </p:sp>
      <p:pic>
        <p:nvPicPr>
          <p:cNvPr id="8" name="Picture 7" descr="The figure uses the IS-LM graph to illustrate an expansion of the money supply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937" y="1676400"/>
            <a:ext cx="45449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6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81200"/>
          </a:xfrm>
        </p:spPr>
        <p:txBody>
          <a:bodyPr/>
          <a:lstStyle/>
          <a:p>
            <a:r>
              <a:rPr lang="en-US" altLang="en-US" dirty="0"/>
              <a:t>Two steps in the transmission mechanism (the process by which changes in monetary policy affect AD):</a:t>
            </a:r>
          </a:p>
          <a:p>
            <a:pPr marL="1033463" lvl="2" indent="-347663">
              <a:buFontTx/>
              <a:buAutoNum type="arabicPeriod"/>
            </a:pPr>
            <a:r>
              <a:rPr lang="en-US" altLang="en-US" sz="2000" dirty="0"/>
              <a:t>An increase in real balances generates a </a:t>
            </a:r>
            <a:r>
              <a:rPr lang="en-US" altLang="en-US" sz="2000" u="sng" dirty="0"/>
              <a:t>portfolio disequilibrium</a:t>
            </a:r>
          </a:p>
          <a:p>
            <a:pPr marL="1033463" lvl="2" indent="-347663">
              <a:buFontTx/>
              <a:buAutoNum type="arabicPeriod"/>
            </a:pPr>
            <a:r>
              <a:rPr lang="en-US" altLang="en-US" sz="2000" dirty="0"/>
              <a:t>A change in interest rates affects AD</a:t>
            </a:r>
          </a:p>
          <a:p>
            <a:endParaRPr lang="en-US" dirty="0"/>
          </a:p>
        </p:txBody>
      </p:sp>
      <p:pic>
        <p:nvPicPr>
          <p:cNvPr id="4" name="Picture 3" descr="Table 12-1: The Transmission Mechanism. 1, change in real money supply. 2, portfolio adjustments lead to a change in asset prices and interest rates. 3, spending adjustts to changes in interest rates. 4, output adjusts to the change in aggregate demand.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505200"/>
            <a:ext cx="9105900" cy="21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Liquidity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b="1" dirty="0"/>
              <a:t>Two</a:t>
            </a:r>
            <a:r>
              <a:rPr lang="en-US" altLang="en-US" dirty="0"/>
              <a:t> </a:t>
            </a:r>
            <a:r>
              <a:rPr lang="en-US" altLang="en-US" b="1" dirty="0"/>
              <a:t>extreme cases </a:t>
            </a:r>
            <a:r>
              <a:rPr lang="en-US" altLang="en-US" dirty="0"/>
              <a:t>arise when discussing the effects of monetary policy on the economy </a:t>
            </a:r>
            <a:r>
              <a:rPr lang="en-US" altLang="en-US" dirty="0">
                <a:sym typeface="Symbol" panose="05050102010706020507" pitchFamily="18" charset="2"/>
              </a:rPr>
              <a:t> first is the </a:t>
            </a:r>
            <a:r>
              <a:rPr lang="en-US" altLang="en-US" b="1" i="1" u="sng" dirty="0">
                <a:sym typeface="Symbol" panose="05050102010706020507" pitchFamily="18" charset="2"/>
              </a:rPr>
              <a:t>liquidity trap</a:t>
            </a:r>
            <a:endParaRPr lang="en-US" altLang="en-US" b="1" u="sng" dirty="0">
              <a:sym typeface="Symbol" panose="05050102010706020507" pitchFamily="18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Liquidity trap = a situation in which the public is prepared, at a given interest rate, to hold whatever amount of money is supplied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248608"/>
            <a:ext cx="8153400" cy="838200"/>
          </a:xfrm>
        </p:spPr>
        <p:txBody>
          <a:bodyPr/>
          <a:lstStyle/>
          <a:p>
            <a:r>
              <a:rPr lang="en-US" altLang="en-US" dirty="0"/>
              <a:t>Implies the </a:t>
            </a:r>
            <a:r>
              <a:rPr lang="en-US" altLang="en-US" b="1" dirty="0"/>
              <a:t>LM curve is horizontal </a:t>
            </a:r>
            <a:r>
              <a:rPr lang="en-US" altLang="en-US" dirty="0">
                <a:sym typeface="Symbol" panose="05050102010706020507" pitchFamily="18" charset="2"/>
              </a:rPr>
              <a:t> changes in the quantity of money do not shift 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191000"/>
            <a:ext cx="8153400" cy="9144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Monetary policy has no impact on either the interest rate or the level of income  monetary policy is powerless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5209592"/>
            <a:ext cx="8153400" cy="1191208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Possibility of a </a:t>
            </a:r>
            <a:r>
              <a:rPr lang="en-US" altLang="en-US" b="1" dirty="0">
                <a:sym typeface="Symbol" panose="05050102010706020507" pitchFamily="18" charset="2"/>
              </a:rPr>
              <a:t>liquidity trap at low interest rates </a:t>
            </a:r>
            <a:r>
              <a:rPr lang="en-US" altLang="en-US" dirty="0">
                <a:sym typeface="Symbol" panose="05050102010706020507" pitchFamily="18" charset="2"/>
              </a:rPr>
              <a:t>is a notion that grew out of the theories of English economist John Maynard </a:t>
            </a:r>
            <a:r>
              <a:rPr lang="en-US" altLang="en-US" b="1" dirty="0">
                <a:sym typeface="Symbol" panose="05050102010706020507" pitchFamily="18" charset="2"/>
              </a:rPr>
              <a:t>Keynes</a:t>
            </a:r>
          </a:p>
        </p:txBody>
      </p:sp>
    </p:spTree>
    <p:extLst>
      <p:ext uri="{BB962C8B-B14F-4D97-AF65-F5344CB8AC3E}">
        <p14:creationId xmlns:p14="http://schemas.microsoft.com/office/powerpoint/2010/main" val="4022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Banks’ Reluctance to 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165542"/>
          </a:xfrm>
        </p:spPr>
        <p:txBody>
          <a:bodyPr/>
          <a:lstStyle/>
          <a:p>
            <a:r>
              <a:rPr lang="en-US" altLang="en-US" b="1" dirty="0"/>
              <a:t>Two extreme cases </a:t>
            </a:r>
            <a:r>
              <a:rPr lang="en-US" altLang="en-US" dirty="0"/>
              <a:t>arise when discussing the effects of monetary policy on the economy </a:t>
            </a:r>
            <a:r>
              <a:rPr lang="en-US" altLang="en-US" dirty="0">
                <a:sym typeface="Symbol" panose="05050102010706020507" pitchFamily="18" charset="2"/>
              </a:rPr>
              <a:t> second is the </a:t>
            </a:r>
            <a:r>
              <a:rPr lang="en-US" altLang="en-US" b="1" i="1" u="sng" dirty="0">
                <a:sym typeface="Symbol" panose="05050102010706020507" pitchFamily="18" charset="2"/>
              </a:rPr>
              <a:t>reluctance of banks to lend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293302"/>
            <a:ext cx="8153400" cy="1211898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Another situation in which monetary policy is powerless to alter the economy  break down in the transmission mechanism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566160"/>
            <a:ext cx="8153400" cy="123444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Despite lower interest rates and increased demand for investment, banks may be unwilling to make the loans necessary for the investment purchases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4861560"/>
            <a:ext cx="8153400" cy="115824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If banks made </a:t>
            </a:r>
            <a:r>
              <a:rPr lang="en-US" altLang="en-US" b="1" dirty="0">
                <a:sym typeface="Symbol" panose="05050102010706020507" pitchFamily="18" charset="2"/>
              </a:rPr>
              <a:t>prior bad loans </a:t>
            </a:r>
            <a:r>
              <a:rPr lang="en-US" altLang="en-US" dirty="0">
                <a:sym typeface="Symbol" panose="05050102010706020507" pitchFamily="18" charset="2"/>
              </a:rPr>
              <a:t>that are not repaid, may become reluctant to make more, despite demand  prefer instead to lend to the government (safer)</a:t>
            </a:r>
          </a:p>
        </p:txBody>
      </p:sp>
    </p:spTree>
    <p:extLst>
      <p:ext uri="{BB962C8B-B14F-4D97-AF65-F5344CB8AC3E}">
        <p14:creationId xmlns:p14="http://schemas.microsoft.com/office/powerpoint/2010/main" val="319551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9F9-5300-324B-8789-8A6658C8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in the Economy today???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42A1-B2DF-AC4E-9267-6BEE9D46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altLang="en-US" dirty="0"/>
              <a:t>Federal Funds Rate close to zero</a:t>
            </a:r>
          </a:p>
          <a:p>
            <a:r>
              <a:rPr lang="en-US" altLang="en-US" dirty="0"/>
              <a:t>Liquidity trap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Banks reluctant to make loans: high reserves deposit with FED</a:t>
            </a:r>
            <a:endParaRPr lang="en-US" alt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https://www.youtube.com/watch?v=p47uvsjB5E0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158BD-460B-D24D-B778-6A9361E42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47A36-2166-F84D-B6CE-66E3FC020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Classical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28735" y="1176248"/>
            <a:ext cx="8153400" cy="1219200"/>
          </a:xfrm>
        </p:spPr>
        <p:txBody>
          <a:bodyPr/>
          <a:lstStyle/>
          <a:p>
            <a:r>
              <a:rPr lang="en-US" altLang="en-US" dirty="0"/>
              <a:t>The opposite of the horizontal LM curve is the </a:t>
            </a:r>
            <a:r>
              <a:rPr lang="en-US" altLang="en-US" b="1" dirty="0"/>
              <a:t>vertical LM</a:t>
            </a:r>
            <a:r>
              <a:rPr lang="en-US" altLang="en-US" dirty="0"/>
              <a:t> curve which is called </a:t>
            </a:r>
            <a:r>
              <a:rPr lang="en-US" altLang="en-US" b="1" i="1" u="sng" dirty="0"/>
              <a:t>the classical case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392680"/>
            <a:ext cx="8153400" cy="502920"/>
          </a:xfrm>
        </p:spPr>
        <p:txBody>
          <a:bodyPr/>
          <a:lstStyle/>
          <a:p>
            <a:r>
              <a:rPr lang="en-US" altLang="en-US" dirty="0"/>
              <a:t>Demand for money is unresponsive to the interest rate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002280"/>
            <a:ext cx="8153400" cy="609282"/>
          </a:xfrm>
        </p:spPr>
        <p:txBody>
          <a:bodyPr/>
          <a:lstStyle/>
          <a:p>
            <a:r>
              <a:rPr lang="en-US" dirty="0"/>
              <a:t>Given the equation for the LM curve,                 , implies </a:t>
            </a:r>
            <a:r>
              <a:rPr lang="en-US" b="1" dirty="0"/>
              <a:t>h = 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28735" y="4112032"/>
            <a:ext cx="8153400" cy="1679168"/>
          </a:xfrm>
        </p:spPr>
        <p:txBody>
          <a:bodyPr/>
          <a:lstStyle/>
          <a:p>
            <a:r>
              <a:rPr lang="en-US" altLang="en-US" dirty="0"/>
              <a:t>Rewrite the above equation with h = 0:</a:t>
            </a:r>
          </a:p>
          <a:p>
            <a:pPr lvl="1"/>
            <a:r>
              <a:rPr lang="en-US" altLang="en-US" dirty="0"/>
              <a:t>Implies that NGDP depends only on the quantity of money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i="1" dirty="0">
                <a:sym typeface="Symbol" panose="05050102010706020507" pitchFamily="18" charset="2"/>
              </a:rPr>
              <a:t>quantity theory of money</a:t>
            </a:r>
            <a:endParaRPr lang="en-US" altLang="en-US" b="1" i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385617"/>
              </p:ext>
            </p:extLst>
          </p:nvPr>
        </p:nvGraphicFramePr>
        <p:xfrm>
          <a:off x="5562600" y="2990691"/>
          <a:ext cx="117064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825142" imgH="406224" progId="Equation.3">
                  <p:embed/>
                </p:oleObj>
              </mc:Choice>
              <mc:Fallback>
                <p:oleObj name="Equation" r:id="rId3" imgW="825142" imgH="406224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90691"/>
                        <a:ext cx="1170640" cy="52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79894"/>
              </p:ext>
            </p:extLst>
          </p:nvPr>
        </p:nvGraphicFramePr>
        <p:xfrm>
          <a:off x="5943600" y="4112032"/>
          <a:ext cx="1401446" cy="41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12032"/>
                        <a:ext cx="1401446" cy="414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63059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2562</TotalTime>
  <Words>1038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ArumSans Bold</vt:lpstr>
      <vt:lpstr>ArumSans Regular</vt:lpstr>
      <vt:lpstr>Book Antiqua</vt:lpstr>
      <vt:lpstr>Calibri</vt:lpstr>
      <vt:lpstr>Cambria Math</vt:lpstr>
      <vt:lpstr>Symbol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12</vt:lpstr>
      <vt:lpstr>Introduction</vt:lpstr>
      <vt:lpstr>Monetary Policy</vt:lpstr>
      <vt:lpstr>Monetary Policy</vt:lpstr>
      <vt:lpstr>Transition Mechanism</vt:lpstr>
      <vt:lpstr>The Liquidity Trap</vt:lpstr>
      <vt:lpstr>Banks’ Reluctance to Lend</vt:lpstr>
      <vt:lpstr>What’s going on in the Economy today???</vt:lpstr>
      <vt:lpstr>The Classical Case</vt:lpstr>
      <vt:lpstr>The Classical Case</vt:lpstr>
      <vt:lpstr>Fiscal Policy and Crowding Out</vt:lpstr>
      <vt:lpstr>Fiscal Policy and Crowding Out</vt:lpstr>
      <vt:lpstr>Fiscal Policy and Crowding Out</vt:lpstr>
      <vt:lpstr>The Composition of Output and the Policy Mix</vt:lpstr>
      <vt:lpstr>The Composition of Output and the Policy Mix</vt:lpstr>
      <vt:lpstr>The Composition of Output and the Policy Mix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Mina Mahmoudi</cp:lastModifiedBy>
  <cp:revision>40</cp:revision>
  <dcterms:created xsi:type="dcterms:W3CDTF">2017-07-13T12:05:24Z</dcterms:created>
  <dcterms:modified xsi:type="dcterms:W3CDTF">2020-04-09T13:01:18Z</dcterms:modified>
</cp:coreProperties>
</file>