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57" r:id="rId11"/>
    <p:sldId id="258" r:id="rId12"/>
    <p:sldId id="269" r:id="rId13"/>
    <p:sldId id="259" r:id="rId14"/>
    <p:sldId id="260" r:id="rId15"/>
    <p:sldId id="261" r:id="rId16"/>
    <p:sldId id="271" r:id="rId17"/>
    <p:sldId id="262" r:id="rId18"/>
    <p:sldId id="270" r:id="rId19"/>
    <p:sldId id="263" r:id="rId20"/>
    <p:sldId id="264" r:id="rId21"/>
    <p:sldId id="265" r:id="rId22"/>
    <p:sldId id="272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960" y="168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7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Source: IMF, International Financial Statistics, 2011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Source: IMF, International Financial Statistics, 2011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62444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wZ6B5kalb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Inflation and Hyperinflation</a:t>
            </a:r>
          </a:p>
        </p:txBody>
      </p:sp>
      <p:pic>
        <p:nvPicPr>
          <p:cNvPr id="5" name="Picture 4" descr="Cover of Macroeconomics, 13th editio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5603" y="1600200"/>
            <a:ext cx="35383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Stopping Hyperinflation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95300" y="1676400"/>
            <a:ext cx="8153400" cy="3733800"/>
          </a:xfrm>
        </p:spPr>
        <p:txBody>
          <a:bodyPr/>
          <a:lstStyle/>
          <a:p>
            <a:r>
              <a:rPr lang="en-US" altLang="en-US" dirty="0"/>
              <a:t>Often a coordinated attack on hyperinflation: </a:t>
            </a:r>
          </a:p>
          <a:p>
            <a:pPr marL="0" indent="0">
              <a:buNone/>
            </a:pPr>
            <a:r>
              <a:rPr lang="en-US" altLang="en-US" b="1" i="1" dirty="0"/>
              <a:t>	Heterodox approach to stabilization</a:t>
            </a:r>
          </a:p>
          <a:p>
            <a:pPr lvl="1"/>
            <a:r>
              <a:rPr lang="en-US" altLang="en-US" u="sng" dirty="0"/>
              <a:t>Monetary</a:t>
            </a:r>
            <a:r>
              <a:rPr lang="en-US" altLang="en-US" dirty="0"/>
              <a:t>, </a:t>
            </a:r>
            <a:r>
              <a:rPr lang="en-US" altLang="en-US" u="sng" dirty="0"/>
              <a:t>fiscal</a:t>
            </a:r>
            <a:r>
              <a:rPr lang="en-US" altLang="en-US" dirty="0"/>
              <a:t>, and </a:t>
            </a:r>
            <a:r>
              <a:rPr lang="en-US" altLang="en-US" u="sng" dirty="0"/>
              <a:t>exchange rate policies</a:t>
            </a:r>
            <a:r>
              <a:rPr lang="en-US" altLang="en-US" dirty="0"/>
              <a:t> combined with </a:t>
            </a:r>
            <a:r>
              <a:rPr lang="en-US" altLang="en-US" u="sng" dirty="0"/>
              <a:t>income policies</a:t>
            </a:r>
            <a:r>
              <a:rPr lang="en-US" altLang="en-US" dirty="0"/>
              <a:t> (</a:t>
            </a:r>
            <a:r>
              <a:rPr lang="en-US" dirty="0"/>
              <a:t>to establish wages below free market equilibrium level)</a:t>
            </a:r>
            <a:endParaRPr lang="en-US" altLang="en-US" dirty="0"/>
          </a:p>
          <a:p>
            <a:pPr lvl="1"/>
            <a:r>
              <a:rPr lang="en-US" dirty="0"/>
              <a:t>Israel and Mexico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919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Disinflation and the Sacrifice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371600"/>
            <a:ext cx="8153400" cy="838200"/>
          </a:xfrm>
        </p:spPr>
        <p:txBody>
          <a:bodyPr/>
          <a:lstStyle/>
          <a:p>
            <a:r>
              <a:rPr lang="en-US" altLang="en-US" dirty="0"/>
              <a:t>Cost of inflation reduction = a recession, but what exactly is the tradeoff?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8537" y="2895600"/>
            <a:ext cx="8153400" cy="777240"/>
          </a:xfrm>
        </p:spPr>
        <p:txBody>
          <a:bodyPr/>
          <a:lstStyle/>
          <a:p>
            <a:r>
              <a:rPr lang="en-US" altLang="en-US" b="1" u="sng" dirty="0"/>
              <a:t>Sacrifice ratio</a:t>
            </a:r>
            <a:r>
              <a:rPr lang="en-US" altLang="en-US" dirty="0"/>
              <a:t>: ratio of the cumulative percentage loss of GDP </a:t>
            </a:r>
            <a:br>
              <a:rPr lang="en-US" altLang="en-US" dirty="0"/>
            </a:br>
            <a:r>
              <a:rPr lang="en-US" altLang="en-US" dirty="0"/>
              <a:t>to the reduction in inflation that is actually achieved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8153400" cy="1661160"/>
          </a:xfrm>
        </p:spPr>
        <p:txBody>
          <a:bodyPr/>
          <a:lstStyle/>
          <a:p>
            <a:r>
              <a:rPr lang="en-US" altLang="en-US" dirty="0"/>
              <a:t>Before the </a:t>
            </a:r>
            <a:r>
              <a:rPr lang="en-US" altLang="en-US" b="1" i="1" dirty="0"/>
              <a:t>disinflation of the 1980s</a:t>
            </a:r>
            <a:r>
              <a:rPr lang="en-US" altLang="en-US" dirty="0"/>
              <a:t>, economists estimated </a:t>
            </a:r>
            <a:br>
              <a:rPr lang="en-US" altLang="en-US" dirty="0"/>
            </a:br>
            <a:r>
              <a:rPr lang="en-US" altLang="en-US" dirty="0"/>
              <a:t>sacrifice ratios of proposed disinflation programs between 5 </a:t>
            </a:r>
            <a:br>
              <a:rPr lang="en-US" altLang="en-US" dirty="0"/>
            </a:br>
            <a:r>
              <a:rPr lang="en-US" altLang="en-US" dirty="0"/>
              <a:t>and 10, with the actual value was estimated to be 1.83 </a:t>
            </a:r>
            <a:br>
              <a:rPr lang="en-US" altLang="en-US" dirty="0"/>
            </a:br>
            <a:r>
              <a:rPr lang="en-US" altLang="en-US" dirty="0"/>
              <a:t>(Laurence Ball)</a:t>
            </a:r>
          </a:p>
        </p:txBody>
      </p:sp>
    </p:spTree>
    <p:extLst>
      <p:ext uri="{BB962C8B-B14F-4D97-AF65-F5344CB8AC3E}">
        <p14:creationId xmlns:p14="http://schemas.microsoft.com/office/powerpoint/2010/main" val="121741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Deficits, Money Growth, and the Inflation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374547"/>
            <a:ext cx="81534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ym typeface="Symbol" panose="05050102010706020507" pitchFamily="18" charset="2"/>
              </a:rPr>
              <a:t>What is the link between budget deficits and inflation?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718932"/>
            <a:ext cx="8153400" cy="847227"/>
          </a:xfrm>
        </p:spPr>
        <p:txBody>
          <a:bodyPr/>
          <a:lstStyle/>
          <a:p>
            <a:r>
              <a:rPr lang="en-US" dirty="0"/>
              <a:t>Some argue that money growth is the result of government budget deficits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2346960"/>
          </a:xfrm>
        </p:spPr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The federal government can finance the deficit in two ways: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ym typeface="Symbol" panose="05050102010706020507" pitchFamily="18" charset="2"/>
              </a:rPr>
              <a:t>Sell bonds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ym typeface="Symbol" panose="05050102010706020507" pitchFamily="18" charset="2"/>
              </a:rPr>
              <a:t>“Print money”  Fed prints money when it increases the stock of high-powered money</a:t>
            </a:r>
          </a:p>
        </p:txBody>
      </p:sp>
    </p:spTree>
    <p:extLst>
      <p:ext uri="{BB962C8B-B14F-4D97-AF65-F5344CB8AC3E}">
        <p14:creationId xmlns:p14="http://schemas.microsoft.com/office/powerpoint/2010/main" val="366260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Deficits, Money Growth, and the Inflation Tax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400" y="1371600"/>
                <a:ext cx="8153400" cy="4267200"/>
              </a:xfrm>
            </p:spPr>
            <p:txBody>
              <a:bodyPr/>
              <a:lstStyle/>
              <a:p>
                <a:r>
                  <a:rPr lang="en-US" altLang="en-US" dirty="0">
                    <a:sym typeface="Symbol" panose="05050102010706020507" pitchFamily="18" charset="2"/>
                  </a:rPr>
                  <a:t>The government budget constraint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𝐵𝑢𝑑𝑔𝑒𝑡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𝑑𝑒𝑓𝑖𝑐𝑖𝑡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𝑠𝑎𝑙𝑒𝑠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𝑜𝑓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𝑏𝑜𝑛𝑑𝑠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𝑖𝑛𝑐𝑟𝑒𝑎𝑠𝑒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𝑖𝑛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𝑡h𝑒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𝑚𝑜𝑛𝑒𝑦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𝑏𝑎𝑠𝑒</m:t>
                      </m:r>
                    </m:oMath>
                  </m:oMathPara>
                </a14:m>
                <a:endParaRPr lang="en-US" altLang="en-US" sz="2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en-US" sz="2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Monetary Base (</a:t>
                </a:r>
                <a:r>
                  <a:rPr lang="en-US" dirty="0">
                    <a:sym typeface="Symbol" panose="05050102010706020507" pitchFamily="18" charset="2"/>
                  </a:rPr>
                  <a:t>high-powered money)</a:t>
                </a:r>
                <a:r>
                  <a:rPr lang="en-US" dirty="0"/>
                  <a:t> = currency in circulation + currency held in the vaults of commercial banks + commercial banks' reserves held in the central bank</a:t>
                </a:r>
                <a:endParaRPr lang="en-US" altLang="en-US" sz="2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en-US" sz="22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400" y="1371600"/>
                <a:ext cx="8153400" cy="4267200"/>
              </a:xfrm>
              <a:blipFill>
                <a:blip r:embed="rId2"/>
                <a:stretch>
                  <a:fillRect l="-1089" t="-1190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56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Deficits, Money Growth, and the Inflation 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95300" y="1905000"/>
            <a:ext cx="8153400" cy="403860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There are two types of possible links between budget deficits and money growth: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In the short run, an increase in the deficit caused by expansionary fiscal policy will tend to raise nominal and real interest rates</a:t>
            </a:r>
          </a:p>
          <a:p>
            <a:pPr marL="457200" lvl="1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Can you use IS-LM model to explain this???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 government may deliberately be increasing the stock of money as a means of financing itself over the long run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7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Deficits, Money Growth, and the Inflation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</p:spPr>
        <p:txBody>
          <a:bodyPr/>
          <a:lstStyle/>
          <a:p>
            <a:r>
              <a:rPr lang="en-US" altLang="en-US" b="1" dirty="0">
                <a:sym typeface="Symbol" panose="05050102010706020507" pitchFamily="18" charset="2"/>
              </a:rPr>
              <a:t>Monetization of deficits </a:t>
            </a:r>
            <a:r>
              <a:rPr lang="en-US" altLang="en-US" dirty="0">
                <a:sym typeface="Symbol" panose="05050102010706020507" pitchFamily="18" charset="2"/>
              </a:rPr>
              <a:t>is an alternative to explicit taxation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1609997"/>
            <a:ext cx="8153400" cy="1163683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As </a:t>
            </a:r>
            <a:r>
              <a:rPr lang="en-US" altLang="en-US" i="1" dirty="0">
                <a:sym typeface="Symbol" panose="05050102010706020507" pitchFamily="18" charset="2"/>
              </a:rPr>
              <a:t>the government creates money to finance the deficit</a:t>
            </a:r>
            <a:r>
              <a:rPr lang="en-US" altLang="en-US" dirty="0">
                <a:sym typeface="Symbol" panose="05050102010706020507" pitchFamily="18" charset="2"/>
              </a:rPr>
              <a:t>, the public is willing to increase its holdings of nominal money balances.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1630680"/>
          </a:xfrm>
        </p:spPr>
        <p:txBody>
          <a:bodyPr/>
          <a:lstStyle/>
          <a:p>
            <a:r>
              <a:rPr lang="en-US" altLang="en-US" i="1" dirty="0">
                <a:sym typeface="Symbol" panose="05050102010706020507" pitchFamily="18" charset="2"/>
              </a:rPr>
              <a:t>Why ?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 public increases money holdings to offset the effects of inflation </a:t>
            </a:r>
            <a:r>
              <a:rPr lang="en-US" altLang="en-US" u="sng" dirty="0">
                <a:sym typeface="Symbol" panose="05050102010706020507" pitchFamily="18" charset="2"/>
              </a:rPr>
              <a:t>OR</a:t>
            </a:r>
            <a:r>
              <a:rPr lang="en-US" altLang="en-US" dirty="0">
                <a:sym typeface="Symbol" panose="05050102010706020507" pitchFamily="18" charset="2"/>
              </a:rPr>
              <a:t> to maintain a constant level of real holdings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140208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Inflation can act like a tax because people are forced to spend less than their income.</a:t>
            </a:r>
          </a:p>
        </p:txBody>
      </p:sp>
    </p:spTree>
    <p:extLst>
      <p:ext uri="{BB962C8B-B14F-4D97-AF65-F5344CB8AC3E}">
        <p14:creationId xmlns:p14="http://schemas.microsoft.com/office/powerpoint/2010/main" val="229648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2133600"/>
          </a:xfrm>
        </p:spPr>
        <p:txBody>
          <a:bodyPr/>
          <a:lstStyle/>
          <a:p>
            <a:r>
              <a:rPr lang="en-US" altLang="en-US" dirty="0"/>
              <a:t>Hyperinflation refers to period of massive price growth</a:t>
            </a:r>
          </a:p>
          <a:p>
            <a:pPr lvl="1"/>
            <a:r>
              <a:rPr lang="en-US" altLang="en-US" dirty="0"/>
              <a:t>Prices grow so rapidly that the payment system is damaged to the point of shutdown</a:t>
            </a:r>
          </a:p>
          <a:p>
            <a:pPr lvl="1"/>
            <a:r>
              <a:rPr lang="en-US" altLang="en-US" dirty="0"/>
              <a:t>Too much money has been printed </a:t>
            </a:r>
            <a:r>
              <a:rPr lang="en-US" altLang="en-US" dirty="0">
                <a:sym typeface="Wingdings" panose="05000000000000000000" pitchFamily="2" charset="2"/>
              </a:rPr>
              <a:t> outward push of AD dominates all else in our macroeconomic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307080"/>
            <a:ext cx="8153400" cy="838200"/>
          </a:xfrm>
        </p:spPr>
        <p:txBody>
          <a:bodyPr/>
          <a:lstStyle/>
          <a:p>
            <a:r>
              <a:rPr lang="en-US" altLang="en-US" dirty="0">
                <a:sym typeface="Wingdings" panose="05000000000000000000" pitchFamily="2" charset="2"/>
              </a:rPr>
              <a:t>During ordinal  times the link between money and inflation is much looser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46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Money and Inflation in Ordinary Business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/>
              <a:t>Figure shows annual M2 growth and the inflation rate of the GDP deflator for the U.S.</a:t>
            </a:r>
          </a:p>
        </p:txBody>
      </p:sp>
      <p:pic>
        <p:nvPicPr>
          <p:cNvPr id="5" name="Picture 4" descr="The time series shows money growth and inflation between 1960 and 20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17" y="2362200"/>
            <a:ext cx="862876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5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Money and Inflation in Ordinary Business Cycles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AC4D6-C087-274C-9DF1-1A656777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73" y="1066800"/>
            <a:ext cx="6438900" cy="506306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920BCDB-5856-184B-AE2B-4818DE3C23C1}"/>
              </a:ext>
            </a:extLst>
          </p:cNvPr>
          <p:cNvSpPr txBox="1">
            <a:spLocks/>
          </p:cNvSpPr>
          <p:nvPr/>
        </p:nvSpPr>
        <p:spPr>
          <a:xfrm>
            <a:off x="152400" y="1905000"/>
            <a:ext cx="2362200" cy="24349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ym typeface="Wingdings" panose="05000000000000000000" pitchFamily="2" charset="2"/>
              </a:rPr>
              <a:t>How do you think M1 has changed during the Great Depression???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872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Money and Inflation in Ordinary Business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/>
              <a:t>Inflation closely linked to M2 growth, but relationship not as strong between inflation and M1</a:t>
            </a:r>
          </a:p>
          <a:p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17805"/>
              </p:ext>
            </p:extLst>
          </p:nvPr>
        </p:nvGraphicFramePr>
        <p:xfrm>
          <a:off x="1568450" y="2103438"/>
          <a:ext cx="6007100" cy="354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578">
                <a:tc gridSpan="5"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22-1 Money, Inflation, and Output Growth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(Percent per year)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M</a:t>
                      </a:r>
                      <a:r>
                        <a:rPr lang="en-US" sz="1600" i="0" dirty="0"/>
                        <a:t>1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M</a:t>
                      </a:r>
                      <a:r>
                        <a:rPr lang="en-US" sz="1600" i="0" dirty="0"/>
                        <a:t>2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GDP Growth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Inflation*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1960-1969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1970-1979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1980-1989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1990-1999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2000-2009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2010-2016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1960-2016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68450" y="5649278"/>
            <a:ext cx="7118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*Based on the GDP deflator.</a:t>
            </a:r>
          </a:p>
          <a:p>
            <a:r>
              <a:rPr lang="en-US" sz="1200" dirty="0"/>
              <a:t>Source: Federal Reserve Economic Data [FRED] and authors’ calculations.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620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Money and Inflation in Ordinary Business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/>
              <a:t>During Great Recession money growth and inflation unrelated, </a:t>
            </a:r>
            <a:r>
              <a:rPr lang="en-US" altLang="en-US" b="1" dirty="0">
                <a:solidFill>
                  <a:srgbClr val="FF0000"/>
                </a:solidFill>
              </a:rPr>
              <a:t>why???</a:t>
            </a:r>
          </a:p>
        </p:txBody>
      </p:sp>
      <p:pic>
        <p:nvPicPr>
          <p:cNvPr id="5" name="Picture 4" descr="The time series shows year-over-year growth in M1 and M2 and the inflation rate between 2005 and 20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103438"/>
            <a:ext cx="6477000" cy="4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3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68167"/>
              </p:ext>
            </p:extLst>
          </p:nvPr>
        </p:nvGraphicFramePr>
        <p:xfrm>
          <a:off x="545305" y="1447800"/>
          <a:ext cx="8153401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5578">
                <a:tc gridSpan="5"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22-2 Money and Inflation in International Perspective, 1960–2011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(Percent per Year)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Money</a:t>
                      </a:r>
                      <a:r>
                        <a:rPr lang="en-US" sz="1600" i="0" baseline="0" dirty="0"/>
                        <a:t> Growth*</a:t>
                      </a:r>
                      <a:endParaRPr lang="en-US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Output</a:t>
                      </a:r>
                      <a:r>
                        <a:rPr lang="en-US" sz="1600" i="0" baseline="0" dirty="0"/>
                        <a:t> Growth</a:t>
                      </a:r>
                      <a:endParaRPr lang="en-US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“Predicted” Inflation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Actual Inflation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Canada**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France***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Italy***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United 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United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3393" y="4953000"/>
            <a:ext cx="8177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*M1 plus quasi-money.</a:t>
            </a:r>
          </a:p>
          <a:p>
            <a:r>
              <a:rPr lang="en-US" sz="1200" dirty="0"/>
              <a:t>**For 1960–2008, later data being unavailable for broad money aggregates.</a:t>
            </a:r>
          </a:p>
          <a:p>
            <a:r>
              <a:rPr lang="en-US" sz="1200" dirty="0"/>
              <a:t>***For 1978–1998 only, previous or later data being unavailable for broad monetary aggregates.</a:t>
            </a:r>
          </a:p>
        </p:txBody>
      </p:sp>
    </p:spTree>
    <p:extLst>
      <p:ext uri="{BB962C8B-B14F-4D97-AF65-F5344CB8AC3E}">
        <p14:creationId xmlns:p14="http://schemas.microsoft.com/office/powerpoint/2010/main" val="170992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Hyperinflation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438400"/>
            <a:ext cx="8153400" cy="289560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In a hyperinflationary economy, inflation is so pervasive that is dominates daily economic life.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dirty="0"/>
              <a:t>Venezuela Hyperinflation Crisis</a:t>
            </a:r>
          </a:p>
          <a:p>
            <a:r>
              <a:rPr lang="en-US" dirty="0">
                <a:hlinkClick r:id="rId3"/>
              </a:rPr>
              <a:t>https://www.youtube.com/watch?v=dwZ6B5kalbQ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5BC4CB-78E3-4834-8BCB-131D5FD756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400" y="1524000"/>
            <a:ext cx="8153400" cy="838200"/>
          </a:xfrm>
        </p:spPr>
        <p:txBody>
          <a:bodyPr/>
          <a:lstStyle/>
          <a:p>
            <a:r>
              <a:rPr lang="en-US" altLang="en-US" u="sng" dirty="0"/>
              <a:t>Hyperinflation</a:t>
            </a:r>
            <a:r>
              <a:rPr lang="en-US" altLang="en-US" dirty="0"/>
              <a:t>: very high rates of inflation </a:t>
            </a:r>
            <a:r>
              <a:rPr lang="en-US" altLang="en-US" dirty="0">
                <a:sym typeface="Symbol" panose="05050102010706020507" pitchFamily="18" charset="2"/>
              </a:rPr>
              <a:t> around 1,000 percent per annum</a:t>
            </a:r>
          </a:p>
        </p:txBody>
      </p:sp>
    </p:spTree>
    <p:extLst>
      <p:ext uri="{BB962C8B-B14F-4D97-AF65-F5344CB8AC3E}">
        <p14:creationId xmlns:p14="http://schemas.microsoft.com/office/powerpoint/2010/main" val="341806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Stopping Hyperinflation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95300" y="1193536"/>
            <a:ext cx="8153400" cy="533400"/>
          </a:xfrm>
        </p:spPr>
        <p:txBody>
          <a:bodyPr/>
          <a:lstStyle/>
          <a:p>
            <a:r>
              <a:rPr lang="en-US" altLang="en-US" dirty="0"/>
              <a:t>All hyperinflations come to an end…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055534"/>
            <a:ext cx="8153400" cy="2746932"/>
          </a:xfrm>
        </p:spPr>
        <p:txBody>
          <a:bodyPr/>
          <a:lstStyle/>
          <a:p>
            <a:r>
              <a:rPr lang="en-US" altLang="en-US" sz="2200" dirty="0"/>
              <a:t>The government finds a way of reforming its budget process</a:t>
            </a:r>
          </a:p>
          <a:p>
            <a:pPr lvl="1"/>
            <a:r>
              <a:rPr lang="en-US" altLang="en-US" dirty="0"/>
              <a:t>Often a </a:t>
            </a:r>
            <a:r>
              <a:rPr lang="en-US" altLang="en-US" b="1" dirty="0"/>
              <a:t>new money </a:t>
            </a:r>
            <a:r>
              <a:rPr lang="en-US" altLang="en-US" dirty="0"/>
              <a:t>is introduced and the tax system is reformed</a:t>
            </a:r>
          </a:p>
          <a:p>
            <a:pPr lvl="1"/>
            <a:r>
              <a:rPr lang="en-US" altLang="en-US" dirty="0"/>
              <a:t>Often </a:t>
            </a:r>
            <a:r>
              <a:rPr lang="en-US" altLang="en-US" b="1" dirty="0"/>
              <a:t>exchange rate of a new currency is pegged to that of a foreign currency </a:t>
            </a:r>
            <a:r>
              <a:rPr lang="en-US" altLang="en-US" dirty="0"/>
              <a:t>to provide an anchor for prices and expectations</a:t>
            </a:r>
          </a:p>
          <a:p>
            <a:pPr lvl="1"/>
            <a:r>
              <a:rPr lang="en-US" altLang="en-US" dirty="0"/>
              <a:t>Frequently there are unsuccessful attempts at stabilization before the final success</a:t>
            </a:r>
          </a:p>
        </p:txBody>
      </p:sp>
    </p:spTree>
    <p:extLst>
      <p:ext uri="{BB962C8B-B14F-4D97-AF65-F5344CB8AC3E}">
        <p14:creationId xmlns:p14="http://schemas.microsoft.com/office/powerpoint/2010/main" val="7317812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</Template>
  <TotalTime>455</TotalTime>
  <Words>839</Words>
  <Application>Microsoft Macintosh PowerPoint</Application>
  <PresentationFormat>On-screen Show (4:3)</PresentationFormat>
  <Paragraphs>145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ArumSans Bold</vt:lpstr>
      <vt:lpstr>ArumSans Regular</vt:lpstr>
      <vt:lpstr>Calibri</vt:lpstr>
      <vt:lpstr>Cambria Math</vt:lpstr>
      <vt:lpstr>Vectipede Rg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Chapter 22</vt:lpstr>
      <vt:lpstr>Introduction</vt:lpstr>
      <vt:lpstr>Money and Inflation in Ordinary Business Cycles</vt:lpstr>
      <vt:lpstr>Money and Inflation in Ordinary Business Cycles</vt:lpstr>
      <vt:lpstr>Money and Inflation in Ordinary Business Cycles</vt:lpstr>
      <vt:lpstr>Money and Inflation in Ordinary Business Cycles</vt:lpstr>
      <vt:lpstr>PowerPoint Presentation</vt:lpstr>
      <vt:lpstr>Hyperinflation</vt:lpstr>
      <vt:lpstr>Stopping Hyperinflation</vt:lpstr>
      <vt:lpstr>Stopping Hyperinflation</vt:lpstr>
      <vt:lpstr>Disinflation and the Sacrifice Ratio</vt:lpstr>
      <vt:lpstr>Deficits, Money Growth, and the Inflation Tax</vt:lpstr>
      <vt:lpstr>Deficits, Money Growth, and the Inflation Tax</vt:lpstr>
      <vt:lpstr>Deficits, Money Growth, and the Inflation Tax</vt:lpstr>
      <vt:lpstr>Deficits, Money Growth, and the Inflation Tax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Kassens, Alice</dc:creator>
  <cp:lastModifiedBy>Microsoft Office User</cp:lastModifiedBy>
  <cp:revision>61</cp:revision>
  <cp:lastPrinted>2019-11-26T17:58:07Z</cp:lastPrinted>
  <dcterms:created xsi:type="dcterms:W3CDTF">2017-07-13T12:05:24Z</dcterms:created>
  <dcterms:modified xsi:type="dcterms:W3CDTF">2021-12-02T14:33:03Z</dcterms:modified>
</cp:coreProperties>
</file>