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7" r:id="rId1"/>
  </p:sldMasterIdLst>
  <p:notesMasterIdLst>
    <p:notesMasterId r:id="rId33"/>
  </p:notesMasterIdLst>
  <p:sldIdLst>
    <p:sldId id="257" r:id="rId2"/>
    <p:sldId id="258" r:id="rId3"/>
    <p:sldId id="316" r:id="rId4"/>
    <p:sldId id="260" r:id="rId5"/>
    <p:sldId id="261" r:id="rId6"/>
    <p:sldId id="263" r:id="rId7"/>
    <p:sldId id="265" r:id="rId8"/>
    <p:sldId id="267" r:id="rId9"/>
    <p:sldId id="320" r:id="rId10"/>
    <p:sldId id="259" r:id="rId11"/>
    <p:sldId id="270" r:id="rId12"/>
    <p:sldId id="271" r:id="rId13"/>
    <p:sldId id="269" r:id="rId14"/>
    <p:sldId id="295" r:id="rId15"/>
    <p:sldId id="272" r:id="rId16"/>
    <p:sldId id="273" r:id="rId17"/>
    <p:sldId id="274" r:id="rId18"/>
    <p:sldId id="275" r:id="rId19"/>
    <p:sldId id="300" r:id="rId20"/>
    <p:sldId id="284" r:id="rId21"/>
    <p:sldId id="285" r:id="rId22"/>
    <p:sldId id="286" r:id="rId23"/>
    <p:sldId id="333" r:id="rId24"/>
    <p:sldId id="334" r:id="rId25"/>
    <p:sldId id="335" r:id="rId26"/>
    <p:sldId id="332" r:id="rId27"/>
    <p:sldId id="302" r:id="rId28"/>
    <p:sldId id="325" r:id="rId29"/>
    <p:sldId id="330" r:id="rId30"/>
    <p:sldId id="293" r:id="rId31"/>
    <p:sldId id="323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66BDCA-6AE5-4B4B-9159-B2DB3A8A29FB}">
  <a:tblStyle styleId="{2466BDCA-6AE5-4B4B-9159-B2DB3A8A2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919769E-46D3-4288-BA50-C9C7AF71702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BEFA53-9E98-4E3A-A095-FCAF48B5DE90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0" autoAdjust="0"/>
    <p:restoredTop sz="94686"/>
  </p:normalViewPr>
  <p:slideViewPr>
    <p:cSldViewPr snapToGrid="0">
      <p:cViewPr varScale="1">
        <p:scale>
          <a:sx n="145" d="100"/>
          <a:sy n="145" d="100"/>
        </p:scale>
        <p:origin x="7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e243f827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e243f827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0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6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8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16305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725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6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6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4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3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304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1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.gov/products/national-income-and-product-accou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457200" y="14990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br>
              <a:rPr lang="en-US" sz="4400" b="1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400" b="1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INCOME ACCOUNTING</a:t>
            </a:r>
            <a:endParaRPr sz="44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 descr="A close up of an animal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 t="8017" b="16983"/>
          <a:stretch/>
        </p:blipFill>
        <p:spPr>
          <a:xfrm>
            <a:off x="20" y="0"/>
            <a:ext cx="9143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7;p17">
            <a:extLst>
              <a:ext uri="{FF2B5EF4-FFF2-40B4-BE49-F238E27FC236}">
                <a16:creationId xmlns:a16="http://schemas.microsoft.com/office/drawing/2014/main" id="{A37E6AB5-6DA3-6D40-9F5C-A7831FBA8F5D}"/>
              </a:ext>
            </a:extLst>
          </p:cNvPr>
          <p:cNvSpPr txBox="1">
            <a:spLocks/>
          </p:cNvSpPr>
          <p:nvPr/>
        </p:nvSpPr>
        <p:spPr>
          <a:xfrm>
            <a:off x="6862792" y="5159141"/>
            <a:ext cx="2281188" cy="169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 the people in a country with a higher level of GDP live better?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lang="en-US"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of GDP</a:t>
            </a:r>
            <a:endParaRPr sz="4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includes spending on anything from food to golf lessons. The goods can be durable (automobiles) &amp; non-durable (milk). Has the largest share of GDP.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dirty="0"/>
          </a:p>
          <a:p>
            <a:pPr marL="342900" lvl="0" indent="-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includes </a:t>
            </a:r>
            <a:r>
              <a:rPr lang="en-US" altLang="en-US" sz="3200" dirty="0"/>
              <a:t>additions to the physical stock of capital (i.e. building machinery, construction of factories, additions to firm’s inventories).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idx="1"/>
          </p:nvPr>
        </p:nvSpPr>
        <p:spPr>
          <a:xfrm>
            <a:off x="457200" y="609600"/>
            <a:ext cx="8229600" cy="582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includes items such as national defense expenditures, costs of road paving by state and local governments and salaries of govt. employees.</a:t>
            </a:r>
            <a:endParaRPr dirty="0"/>
          </a:p>
          <a:p>
            <a:pPr marL="342900" marR="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Government purchases on goods and services does </a:t>
            </a: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 transfer payments like social security benefits and unemployment benefits.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 Exports (</a:t>
            </a: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NX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also called the </a:t>
            </a:r>
            <a:r>
              <a:rPr lang="en-US" sz="296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surplus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When net exports are negative, we have a trade deficit.</a:t>
            </a:r>
            <a:endParaRPr dirty="0"/>
          </a:p>
          <a:p>
            <a:pPr marL="342900" marR="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idx="1"/>
          </p:nvPr>
        </p:nvSpPr>
        <p:spPr>
          <a:xfrm>
            <a:off x="228600" y="838200"/>
            <a:ext cx="8686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GDP (Y)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≡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consumption expenditures (C)</a:t>
            </a:r>
            <a:endParaRPr dirty="0"/>
          </a:p>
          <a:p>
            <a:pPr marL="342900" marR="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+ Gross Private Domestic Investment (I)</a:t>
            </a:r>
            <a:endParaRPr dirty="0"/>
          </a:p>
          <a:p>
            <a:pPr marL="342900" marR="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+ Government Purchases of goods and</a:t>
            </a:r>
            <a:endParaRPr dirty="0"/>
          </a:p>
          <a:p>
            <a:pPr marL="342900" marR="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services (G) + Net exports (NX), where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 exports (NX)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≡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Exports (X) – Imports (M)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 National Income Accounting Identity: </a:t>
            </a:r>
            <a:endParaRPr dirty="0"/>
          </a:p>
          <a:p>
            <a:pPr marL="342900" marR="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≡ C + I + G + (X – M)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>
            <a:spLocks noGrp="1"/>
          </p:cNvSpPr>
          <p:nvPr>
            <p:ph type="title"/>
          </p:nvPr>
        </p:nvSpPr>
        <p:spPr>
          <a:xfrm>
            <a:off x="457199" y="334635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Nominal GDP</a:t>
            </a:r>
            <a:endParaRPr sz="3959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8A4020-2E54-45B9-CF63-BAC021B93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4319"/>
            <a:ext cx="9144000" cy="34093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of GDP: Personal Consumption Expenditure (C)</a:t>
            </a: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5AEDBF-D4F3-58CC-3B2A-BE31504AE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126"/>
            <a:ext cx="9144000" cy="34577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of GDP: Gross Domestic Private Investment (I)</a:t>
            </a: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507A04-52AD-8B7C-89EC-A6597729F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1385"/>
            <a:ext cx="9144000" cy="34152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of GDP: Government Purchases of Goods &amp; Services (G)</a:t>
            </a:r>
            <a:endParaRPr sz="24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8E199A-F5D8-6191-DFCE-78DC8CC42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619"/>
            <a:ext cx="9144000" cy="33927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of GDP: Net Exports of Goods &amp; Services (NX)</a:t>
            </a:r>
            <a:endParaRPr sz="32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8EE545-981C-42E0-FB30-141918C6D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9401"/>
            <a:ext cx="9144000" cy="34191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of GDP Measurement </a:t>
            </a:r>
            <a:endParaRPr sz="44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57"/>
          <p:cNvSpPr txBox="1">
            <a:spLocks noGrp="1"/>
          </p:cNvSpPr>
          <p:nvPr>
            <p:ph idx="1"/>
          </p:nvPr>
        </p:nvSpPr>
        <p:spPr>
          <a:xfrm>
            <a:off x="0" y="1891018"/>
            <a:ext cx="914399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outputs are poorly measured because they are not traded in the market. 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Some illegal activities and black-market transactions, like drugs are not accounted for.</a:t>
            </a:r>
            <a:endParaRPr sz="28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accounts do not subtract anything for environmental pollution and degradation.</a:t>
            </a:r>
            <a:endParaRPr sz="28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account correctly for improvements in the quality of goods.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0" y="380314"/>
            <a:ext cx="9143999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study national income accounting?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idx="1"/>
          </p:nvPr>
        </p:nvSpPr>
        <p:spPr>
          <a:xfrm>
            <a:off x="650508" y="1955838"/>
            <a:ext cx="8229600" cy="417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formal structure of our macro-theory models.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learn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help characterize the economy.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hlinkClick r:id="rId3"/>
              </a:rPr>
              <a:t>https://www.bea.gov/products/national-income-and-product-accounts</a:t>
            </a:r>
            <a:endParaRPr lang="en-US" sz="3200" dirty="0"/>
          </a:p>
          <a:p>
            <a:pPr marL="342900" lvl="0" indent="-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Gross National Product (GNP)</a:t>
            </a:r>
            <a:endParaRPr sz="4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1"/>
          <p:cNvSpPr txBox="1">
            <a:spLocks noGrp="1"/>
          </p:cNvSpPr>
          <p:nvPr>
            <p:ph idx="1"/>
          </p:nvPr>
        </p:nvSpPr>
        <p:spPr>
          <a:xfrm>
            <a:off x="75414" y="2133600"/>
            <a:ext cx="906858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estimate of total value of all the final products and services turned out in a given period by the means of production owned by a country’s residents.</a:t>
            </a:r>
            <a:endParaRPr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idx="1"/>
          </p:nvPr>
        </p:nvSpPr>
        <p:spPr>
          <a:xfrm>
            <a:off x="297556" y="1932442"/>
            <a:ext cx="8846444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GNP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≡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GDP + Value of production outside</a:t>
            </a:r>
            <a:endParaRPr dirty="0"/>
          </a:p>
          <a:p>
            <a:pPr marL="342900" marR="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domestic borders attributable to labor</a:t>
            </a:r>
            <a:endParaRPr dirty="0"/>
          </a:p>
          <a:p>
            <a:pPr marL="342900" marR="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and property owned by domestic</a:t>
            </a:r>
            <a:endParaRPr dirty="0"/>
          </a:p>
          <a:p>
            <a:pPr marL="342900" marR="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residents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Value of production within</a:t>
            </a:r>
            <a:endParaRPr dirty="0"/>
          </a:p>
          <a:p>
            <a:pPr marL="342900" marR="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domestic borders attributable to labor </a:t>
            </a:r>
            <a:r>
              <a:rPr lang="en-US" sz="3200" dirty="0">
                <a:solidFill>
                  <a:schemeClr val="tx1"/>
                </a:solidFill>
              </a:rPr>
              <a:t>&amp;</a:t>
            </a:r>
          </a:p>
          <a:p>
            <a:pPr marL="342900" lvl="0" indent="-34290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sz="3200" dirty="0">
                <a:solidFill>
                  <a:schemeClr val="tx1"/>
                </a:solidFill>
              </a:rPr>
              <a:t>property owned by foreign residents.</a:t>
            </a:r>
            <a:endParaRPr sz="32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>
            <a:spLocks noGrp="1"/>
          </p:cNvSpPr>
          <p:nvPr>
            <p:ph type="title"/>
          </p:nvPr>
        </p:nvSpPr>
        <p:spPr>
          <a:xfrm>
            <a:off x="351934" y="2194560"/>
            <a:ext cx="8610600" cy="321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profits earned by Japan’s Honda from its US manufacturing operations a part of 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Japanese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GNP or US GNP?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these profits a part of 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GDP or Japanese GDP?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28600"/>
            <a:ext cx="8351520" cy="14228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Nominal vs. real GDP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2181702"/>
            <a:ext cx="8153400" cy="914400"/>
          </a:xfrm>
        </p:spPr>
        <p:txBody>
          <a:bodyPr>
            <a:normAutofit/>
          </a:bodyPr>
          <a:lstStyle/>
          <a:p>
            <a:r>
              <a:rPr lang="en-US" altLang="en-US" sz="2800" u="sng" dirty="0"/>
              <a:t>NGDP</a:t>
            </a:r>
            <a:r>
              <a:rPr lang="en-US" altLang="en-US" sz="2800" dirty="0"/>
              <a:t> is the value of output in a given period measured in </a:t>
            </a:r>
            <a:r>
              <a:rPr lang="en-US" altLang="en-US" sz="2800" b="1" dirty="0"/>
              <a:t>current dollars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90812" y="3395821"/>
          <a:ext cx="37623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422400" imgH="355600" progId="Equation.3">
                  <p:embed/>
                </p:oleObj>
              </mc:Choice>
              <mc:Fallback>
                <p:oleObj name="Equation" r:id="rId3" imgW="1422400" imgH="355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2" y="3395821"/>
                        <a:ext cx="376237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4676298"/>
            <a:ext cx="8153400" cy="134350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Changes in NGDP could be purely due to changes in prices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if GDP is to be used as a measure of output, need to control for prices</a:t>
            </a:r>
          </a:p>
        </p:txBody>
      </p:sp>
    </p:spTree>
    <p:extLst>
      <p:ext uri="{BB962C8B-B14F-4D97-AF65-F5344CB8AC3E}">
        <p14:creationId xmlns:p14="http://schemas.microsoft.com/office/powerpoint/2010/main" val="2719220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12" y="228599"/>
            <a:ext cx="8678487" cy="137852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Nominal vs. real GDP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845424"/>
            <a:ext cx="8153400" cy="1291476"/>
          </a:xfrm>
        </p:spPr>
        <p:txBody>
          <a:bodyPr>
            <a:normAutofit lnSpcReduction="10000"/>
          </a:bodyPr>
          <a:lstStyle/>
          <a:p>
            <a:r>
              <a:rPr lang="en-US" altLang="en-US" sz="2800" u="sng" dirty="0"/>
              <a:t>RGDP</a:t>
            </a:r>
            <a:r>
              <a:rPr lang="en-US" altLang="en-US" sz="2800" dirty="0"/>
              <a:t> is the value of output in </a:t>
            </a:r>
            <a:r>
              <a:rPr lang="en-US" altLang="en-US" sz="2800" b="1" dirty="0"/>
              <a:t>constant dollars </a:t>
            </a:r>
            <a:r>
              <a:rPr lang="en-US" altLang="en-US" sz="2800" dirty="0">
                <a:sym typeface="Symbol" panose="05050102010706020507" pitchFamily="18" charset="2"/>
              </a:rPr>
              <a:t> scaled by a based year price, so that any change in GDP is due to change in production, not prices.</a:t>
            </a:r>
          </a:p>
          <a:p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3003665"/>
            <a:ext cx="8153400" cy="3276600"/>
          </a:xfrm>
        </p:spPr>
        <p:txBody>
          <a:bodyPr/>
          <a:lstStyle/>
          <a:p>
            <a:r>
              <a:rPr lang="en-US" altLang="en-US" dirty="0"/>
              <a:t>If P</a:t>
            </a:r>
            <a:r>
              <a:rPr lang="en-US" altLang="en-US" baseline="30000" dirty="0"/>
              <a:t>B</a:t>
            </a:r>
            <a:r>
              <a:rPr lang="en-US" altLang="en-US" dirty="0"/>
              <a:t> is the price in the base year for good </a:t>
            </a:r>
            <a:r>
              <a:rPr lang="en-US" altLang="en-US" dirty="0" err="1"/>
              <a:t>i</a:t>
            </a:r>
            <a:r>
              <a:rPr lang="en-US" altLang="en-US" dirty="0"/>
              <a:t>, RGDP in 2007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926556" y="3505200"/>
          <a:ext cx="329088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3" imgW="1574640" imgH="431640" progId="Equation.3">
                  <p:embed/>
                </p:oleObj>
              </mc:Choice>
              <mc:Fallback>
                <p:oleObj name="Equation" r:id="rId3" imgW="1574640" imgH="43164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556" y="3505200"/>
                        <a:ext cx="329088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4332288" y="4398963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vs.</a:t>
            </a:r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/>
        </p:nvGraphicFramePr>
        <p:xfrm>
          <a:off x="2751138" y="4768850"/>
          <a:ext cx="36417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5" imgW="1422400" imgH="355600" progId="Equation.3">
                  <p:embed/>
                </p:oleObj>
              </mc:Choice>
              <mc:Fallback>
                <p:oleObj name="Equation" r:id="rId5" imgW="1422400" imgH="355600" progId="Equation.3">
                  <p:embed/>
                  <p:pic>
                    <p:nvPicPr>
                      <p:cNvPr id="1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4768850"/>
                        <a:ext cx="36417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06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599"/>
            <a:ext cx="8686800" cy="145057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Nominal vs real GDP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581400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*Measured in 2009 prices.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944314"/>
          <a:ext cx="8077200" cy="15440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2009 Nominal 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2016 Nominal 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2016 Real</a:t>
                      </a:r>
                      <a:r>
                        <a:rPr lang="en-US" sz="1800" baseline="0" dirty="0"/>
                        <a:t> GDP*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2">
                <a:tc>
                  <a:txBody>
                    <a:bodyPr/>
                    <a:lstStyle/>
                    <a:p>
                      <a:r>
                        <a:rPr lang="en-US" sz="1800" dirty="0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at $1.00    $1.00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at $2.00 $4.00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at $1.00 $2.00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2">
                <a:tc>
                  <a:txBody>
                    <a:bodyPr/>
                    <a:lstStyle/>
                    <a:p>
                      <a:r>
                        <a:rPr lang="en-US" sz="1800" dirty="0"/>
                        <a:t>Skittles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at $0.50      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at $0.75 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at $0.50 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$1.50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$6.25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92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DAC4-64A5-4707-AD62-14D7D031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059" y="259882"/>
            <a:ext cx="6013671" cy="6598118"/>
          </a:xfrm>
        </p:spPr>
        <p:txBody>
          <a:bodyPr anchor="ctr">
            <a:normAutofit/>
          </a:bodyPr>
          <a:lstStyle/>
          <a:p>
            <a:r>
              <a:rPr lang="en-US" altLang="en-US" sz="3200" b="1" dirty="0"/>
              <a:t>Real</a:t>
            </a:r>
            <a:r>
              <a:rPr lang="en-US" altLang="en-US" sz="3200" dirty="0"/>
              <a:t> </a:t>
            </a:r>
            <a:r>
              <a:rPr lang="en-US" altLang="en-US" sz="3200" b="1" dirty="0"/>
              <a:t>GDP data</a:t>
            </a:r>
          </a:p>
          <a:p>
            <a:endParaRPr lang="en-US" altLang="en-US" sz="3200" b="1" dirty="0"/>
          </a:p>
          <a:p>
            <a:pPr lvl="1"/>
            <a:r>
              <a:rPr lang="en-US" altLang="en-US" sz="2800" dirty="0"/>
              <a:t>Real GDP grows over time</a:t>
            </a:r>
          </a:p>
          <a:p>
            <a:pPr lvl="2"/>
            <a:r>
              <a:rPr lang="en-US" altLang="en-US" sz="2800" dirty="0"/>
              <a:t>The real GDP of the U.S. economy in 2015 was more than four times its 1965 level</a:t>
            </a:r>
          </a:p>
          <a:p>
            <a:pPr lvl="2"/>
            <a:r>
              <a:rPr lang="en-US" altLang="en-US" sz="2800" dirty="0"/>
              <a:t>Growth – average 3% per year since 1965</a:t>
            </a:r>
          </a:p>
          <a:p>
            <a:pPr lvl="1"/>
            <a:r>
              <a:rPr lang="en-US" altLang="en-US" sz="2800" dirty="0"/>
              <a:t>Growth is not steady</a:t>
            </a:r>
          </a:p>
          <a:p>
            <a:pPr lvl="2"/>
            <a:r>
              <a:rPr lang="en-US" altLang="en-US" sz="2800" dirty="0"/>
              <a:t>GDP growth interrupted by recessions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52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Real GDP Per Capita</a:t>
            </a:r>
            <a:endParaRPr b="1" u="sng" dirty="0"/>
          </a:p>
        </p:txBody>
      </p:sp>
      <p:sp>
        <p:nvSpPr>
          <p:cNvPr id="354" name="Google Shape;354;p59"/>
          <p:cNvSpPr txBox="1">
            <a:spLocks noGrp="1"/>
          </p:cNvSpPr>
          <p:nvPr>
            <p:ph idx="1"/>
          </p:nvPr>
        </p:nvSpPr>
        <p:spPr>
          <a:xfrm>
            <a:off x="433137" y="1904214"/>
            <a:ext cx="8287351" cy="39648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 GDP</a:t>
            </a:r>
            <a:r>
              <a:rPr lang="en-US" sz="30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divided by Population. This is the "average" output of the economy </a:t>
            </a:r>
            <a:r>
              <a:rPr lang="en-US" sz="3000" b="1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 person</a:t>
            </a:r>
            <a:r>
              <a:rPr lang="en-US" sz="30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measured in a base year prices. </a:t>
            </a:r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lang="en-US" sz="30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ratio is often used as a measure of </a:t>
            </a:r>
            <a:r>
              <a:rPr lang="en-US" sz="3000" b="1" i="1" u="sng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of living</a:t>
            </a:r>
            <a:r>
              <a:rPr lang="en-US" sz="30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comparisons over time of one country, or between different countries when measured in the same currency.</a:t>
            </a:r>
            <a:endParaRPr sz="3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46" descr="A screenshot of text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 l="1790" t="5980" r="2000" b="5824"/>
          <a:stretch/>
        </p:blipFill>
        <p:spPr>
          <a:xfrm>
            <a:off x="0" y="577516"/>
            <a:ext cx="9144000" cy="628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by">
            <a:extLst>
              <a:ext uri="{FF2B5EF4-FFF2-40B4-BE49-F238E27FC236}">
                <a16:creationId xmlns:a16="http://schemas.microsoft.com/office/drawing/2014/main" id="{A4B887E2-5F59-4EB0-8670-87866DBD8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8763" y="2086188"/>
            <a:ext cx="35616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C2A70-6019-4BBA-91EE-A047F4678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763" y="1633591"/>
            <a:ext cx="3845379" cy="423550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Low GDP per person</a:t>
            </a:r>
          </a:p>
          <a:p>
            <a:endParaRPr lang="en-US" altLang="en-US" sz="2400" dirty="0"/>
          </a:p>
          <a:p>
            <a:pPr lvl="1"/>
            <a:r>
              <a:rPr lang="en-US" altLang="en-US" sz="2400" dirty="0"/>
              <a:t>More infants with low birth weight</a:t>
            </a:r>
          </a:p>
          <a:p>
            <a:pPr lvl="1"/>
            <a:r>
              <a:rPr lang="en-US" altLang="en-US" sz="2400" dirty="0"/>
              <a:t>Higher rates of infant mortality</a:t>
            </a:r>
          </a:p>
          <a:p>
            <a:pPr lvl="1"/>
            <a:r>
              <a:rPr lang="en-US" altLang="en-US" sz="2400" dirty="0"/>
              <a:t>Fewer school-age children are actually in school</a:t>
            </a:r>
          </a:p>
          <a:p>
            <a:pPr lvl="1"/>
            <a:r>
              <a:rPr lang="en-US" altLang="en-US" sz="2400" dirty="0"/>
              <a:t>Fewer teachers per student</a:t>
            </a:r>
          </a:p>
          <a:p>
            <a:pPr lvl="1"/>
            <a:r>
              <a:rPr lang="en-US" altLang="en-US" sz="2400" dirty="0"/>
              <a:t>Fewer paved roads</a:t>
            </a:r>
          </a:p>
          <a:p>
            <a:pPr lvl="1"/>
            <a:r>
              <a:rPr lang="en-US" altLang="en-US" sz="2400" dirty="0"/>
              <a:t>Fewer households with electricity</a:t>
            </a:r>
          </a:p>
          <a:p>
            <a:pPr lvl="1"/>
            <a:endParaRPr lang="en-US" altLang="en-US" sz="2400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44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32646-D4DB-4750-9BB8-003057B21EDE}"/>
              </a:ext>
            </a:extLst>
          </p:cNvPr>
          <p:cNvSpPr/>
          <p:nvPr/>
        </p:nvSpPr>
        <p:spPr>
          <a:xfrm>
            <a:off x="2762054" y="282706"/>
            <a:ext cx="3384221" cy="6505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4E1BEA-B67A-4A11-93FF-E0B906125398}"/>
              </a:ext>
            </a:extLst>
          </p:cNvPr>
          <p:cNvCxnSpPr>
            <a:cxnSpLocks/>
          </p:cNvCxnSpPr>
          <p:nvPr/>
        </p:nvCxnSpPr>
        <p:spPr>
          <a:xfrm flipH="1">
            <a:off x="2045617" y="933254"/>
            <a:ext cx="178166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11EB43-34DF-409A-9A26-1B3E664053A0}"/>
              </a:ext>
            </a:extLst>
          </p:cNvPr>
          <p:cNvCxnSpPr/>
          <p:nvPr/>
        </p:nvCxnSpPr>
        <p:spPr>
          <a:xfrm>
            <a:off x="4901939" y="933254"/>
            <a:ext cx="159313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D0120F-657F-4F56-96DB-7A16FC5C5882}"/>
              </a:ext>
            </a:extLst>
          </p:cNvPr>
          <p:cNvSpPr/>
          <p:nvPr/>
        </p:nvSpPr>
        <p:spPr>
          <a:xfrm>
            <a:off x="188536" y="1923068"/>
            <a:ext cx="3638747" cy="171567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Production/Supply Side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Wages, Rent, Interests &amp; Dividends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10CB07-1E37-4D99-9CF5-B53D611C2D67}"/>
              </a:ext>
            </a:extLst>
          </p:cNvPr>
          <p:cNvSpPr/>
          <p:nvPr/>
        </p:nvSpPr>
        <p:spPr>
          <a:xfrm>
            <a:off x="4788817" y="1923068"/>
            <a:ext cx="4166648" cy="18193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Consumption/Demand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Consumption, Investment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40FC5C6-CE51-4796-849F-CCE9700C0235}"/>
              </a:ext>
            </a:extLst>
          </p:cNvPr>
          <p:cNvSpPr/>
          <p:nvPr/>
        </p:nvSpPr>
        <p:spPr>
          <a:xfrm>
            <a:off x="1459738" y="3638746"/>
            <a:ext cx="791853" cy="1371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CC94A14-865B-4650-A2EC-7D29F7698AFB}"/>
              </a:ext>
            </a:extLst>
          </p:cNvPr>
          <p:cNvSpPr/>
          <p:nvPr/>
        </p:nvSpPr>
        <p:spPr>
          <a:xfrm>
            <a:off x="6476214" y="3742440"/>
            <a:ext cx="791853" cy="126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BEA3E2-D45B-4FBB-98B6-C0AB2E7EFD42}"/>
              </a:ext>
            </a:extLst>
          </p:cNvPr>
          <p:cNvSpPr txBox="1"/>
          <p:nvPr/>
        </p:nvSpPr>
        <p:spPr>
          <a:xfrm>
            <a:off x="485479" y="5005634"/>
            <a:ext cx="2780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Provides a framework to study aggregate supply side of the economy.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AC1435-0001-4F71-B105-88CB24F5D46F}"/>
              </a:ext>
            </a:extLst>
          </p:cNvPr>
          <p:cNvSpPr txBox="1"/>
          <p:nvPr/>
        </p:nvSpPr>
        <p:spPr>
          <a:xfrm>
            <a:off x="5415699" y="5005634"/>
            <a:ext cx="2912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Provides a framework to study the aggregate demand side of the economy.</a:t>
            </a:r>
          </a:p>
        </p:txBody>
      </p:sp>
    </p:spTree>
    <p:extLst>
      <p:ext uri="{BB962C8B-B14F-4D97-AF65-F5344CB8AC3E}">
        <p14:creationId xmlns:p14="http://schemas.microsoft.com/office/powerpoint/2010/main" val="3585508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>
            <a:spLocks noGrp="1"/>
          </p:cNvSpPr>
          <p:nvPr>
            <p:ph type="title"/>
          </p:nvPr>
        </p:nvSpPr>
        <p:spPr>
          <a:xfrm>
            <a:off x="137159" y="286604"/>
            <a:ext cx="8874865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Disposable Income (Y</a:t>
            </a:r>
            <a:r>
              <a:rPr lang="en-US" sz="4400" i="0" u="sng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440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40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50"/>
          <p:cNvSpPr txBox="1">
            <a:spLocks noGrp="1"/>
          </p:cNvSpPr>
          <p:nvPr>
            <p:ph idx="1"/>
          </p:nvPr>
        </p:nvSpPr>
        <p:spPr>
          <a:xfrm>
            <a:off x="312820" y="2077117"/>
            <a:ext cx="8518359" cy="364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informally referred to as </a:t>
            </a:r>
            <a:r>
              <a:rPr lang="en-US" sz="32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take-home pay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32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≡ PI – Personal Income Taxes</a:t>
            </a:r>
          </a:p>
          <a:p>
            <a:pPr marL="342900" lvl="0" indent="-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Y</a:t>
            </a:r>
            <a:r>
              <a:rPr lang="en-US" sz="3200" b="1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</a:t>
            </a:r>
            <a:r>
              <a:rPr lang="en-US" sz="3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≡ Y + TR – TA</a:t>
            </a:r>
            <a:endParaRPr lang="en-US" sz="3200" b="1" baseline="30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Y</a:t>
            </a:r>
            <a:r>
              <a:rPr lang="en-US" sz="3200" baseline="30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</a:t>
            </a: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is personal disposable income, PI is personal income, TR is government transfers and TA is personal income taxes.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37C7-C81D-4A2F-9A80-29B46813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Government Budget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48BF-DC6A-4F19-9F52-3DD89A0D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95" y="2698864"/>
            <a:ext cx="8429104" cy="35001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Government Budget Deficit = (G + TR) – 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Government Budget Surplus = TA – (G + TR)</a:t>
            </a:r>
          </a:p>
        </p:txBody>
      </p:sp>
    </p:spTree>
    <p:extLst>
      <p:ext uri="{BB962C8B-B14F-4D97-AF65-F5344CB8AC3E}">
        <p14:creationId xmlns:p14="http://schemas.microsoft.com/office/powerpoint/2010/main" val="115297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Gross Domestic Product (GDP)</a:t>
            </a:r>
            <a:endParaRPr sz="4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idx="1"/>
          </p:nvPr>
        </p:nvSpPr>
        <p:spPr>
          <a:xfrm>
            <a:off x="0" y="1845734"/>
            <a:ext cx="9144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Gross domestic product or GDP is the final value of all goods and services produced in the country within a given period of time.</a:t>
            </a:r>
            <a:endParaRPr sz="3200" dirty="0"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sum of all </a:t>
            </a:r>
            <a:r>
              <a:rPr lang="en-US" sz="3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 payments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Points to Remember</a:t>
            </a:r>
            <a:endParaRPr sz="44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idx="1"/>
          </p:nvPr>
        </p:nvSpPr>
        <p:spPr>
          <a:xfrm>
            <a:off x="0" y="1845734"/>
            <a:ext cx="914399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GDP includes only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produced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goods and services.</a:t>
            </a:r>
            <a:endParaRPr dirty="0"/>
          </a:p>
          <a:p>
            <a:pPr marL="342900" marR="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means that it excludes:</a:t>
            </a:r>
            <a:endParaRPr dirty="0"/>
          </a:p>
          <a:p>
            <a:pPr marL="514350" marR="0" lvl="0" indent="-5143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used items</a:t>
            </a:r>
            <a:r>
              <a:rPr lang="en-US" dirty="0"/>
              <a:t>.</a:t>
            </a:r>
            <a:endParaRPr dirty="0"/>
          </a:p>
          <a:p>
            <a:pPr marL="514350" marR="0" lvl="0" indent="-5143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transaction in which money is transferred without any accompanying good or service in return, such as government transfers.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Points to Remember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idx="1"/>
          </p:nvPr>
        </p:nvSpPr>
        <p:spPr>
          <a:xfrm>
            <a:off x="0" y="1987136"/>
            <a:ext cx="914399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production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the borders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an economy, 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regardless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whether the production is done by domestic or foreign factors of production.</a:t>
            </a:r>
            <a:endParaRPr dirty="0"/>
          </a:p>
          <a:p>
            <a:pPr marL="342900" marR="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Japanese cars produced in Kentucky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Points to Remember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idx="1"/>
          </p:nvPr>
        </p:nvSpPr>
        <p:spPr>
          <a:xfrm>
            <a:off x="1" y="1845734"/>
            <a:ext cx="9144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GDP includes only those currently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produced goods and services produced within the borders of an economy which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sold on the market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i.e.,</a:t>
            </a:r>
            <a:endParaRPr dirty="0"/>
          </a:p>
          <a:p>
            <a:pPr marL="514350" marR="0" lvl="0" indent="-5143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goods and services are valued at market prices.</a:t>
            </a:r>
            <a:endParaRPr dirty="0"/>
          </a:p>
          <a:p>
            <a:pPr marL="514350" marR="0" lvl="0" indent="-5143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Excludes things not exchanged on the market such as volunteer work.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Points to Remember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idx="1"/>
          </p:nvPr>
        </p:nvSpPr>
        <p:spPr>
          <a:xfrm>
            <a:off x="1" y="1845734"/>
            <a:ext cx="9144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GDP includes only those currently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produced goods and services produced within the borders of an economy which can be sold on the market during a particular time,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not resold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resold means that it includes only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products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Intermediate goods intended for resale are excluded because that will lead to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double-counting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/>
        </p:nvSpPr>
        <p:spPr>
          <a:xfrm>
            <a:off x="627313" y="857847"/>
            <a:ext cx="8649477" cy="514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is a final good or service?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fertilizer purchased by a farm supplier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 haircut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Chevrolet windows purchased by a General Motors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assembly  plant.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1186</Words>
  <Application>Microsoft Macintosh PowerPoint</Application>
  <PresentationFormat>On-screen Show (4:3)</PresentationFormat>
  <Paragraphs>133</Paragraphs>
  <Slides>31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 Light</vt:lpstr>
      <vt:lpstr>Calibri</vt:lpstr>
      <vt:lpstr>Arial</vt:lpstr>
      <vt:lpstr>Roboto</vt:lpstr>
      <vt:lpstr>Retrospect</vt:lpstr>
      <vt:lpstr>Equation</vt:lpstr>
      <vt:lpstr>Chapter 2  NATIONAL INCOME ACCOUNTING</vt:lpstr>
      <vt:lpstr>Why do we study national income accounting?</vt:lpstr>
      <vt:lpstr>PowerPoint Presentation</vt:lpstr>
      <vt:lpstr>Gross Domestic Product (GDP)</vt:lpstr>
      <vt:lpstr>Key Points to Remember</vt:lpstr>
      <vt:lpstr>Key Points to Remember</vt:lpstr>
      <vt:lpstr>Key Points to Remember</vt:lpstr>
      <vt:lpstr>Key Points to Remember</vt:lpstr>
      <vt:lpstr>PowerPoint Presentation</vt:lpstr>
      <vt:lpstr>PowerPoint Presentation</vt:lpstr>
      <vt:lpstr>Components of GDP</vt:lpstr>
      <vt:lpstr>PowerPoint Presentation</vt:lpstr>
      <vt:lpstr>PowerPoint Presentation</vt:lpstr>
      <vt:lpstr>US Nominal GDP</vt:lpstr>
      <vt:lpstr>Share of GDP: Personal Consumption Expenditure (C)</vt:lpstr>
      <vt:lpstr>Share of GDP: Gross Domestic Private Investment (I)</vt:lpstr>
      <vt:lpstr>Share of GDP: Government Purchases of Goods &amp; Services (G)</vt:lpstr>
      <vt:lpstr>Share of GDP: Net Exports of Goods &amp; Services (NX)</vt:lpstr>
      <vt:lpstr>Problems of GDP Measurement </vt:lpstr>
      <vt:lpstr>Gross National Product (GNP)</vt:lpstr>
      <vt:lpstr>PowerPoint Presentation</vt:lpstr>
      <vt:lpstr>Are the profits earned by Japan’s Honda from its US manufacturing operations a part of  Japanese GNP or US GNP?  Are these profits a part of  US GDP or Japanese GDP?</vt:lpstr>
      <vt:lpstr>Nominal vs. real GDP</vt:lpstr>
      <vt:lpstr>Nominal vs. real GDP</vt:lpstr>
      <vt:lpstr>Nominal vs real GDP</vt:lpstr>
      <vt:lpstr>PowerPoint Presentation</vt:lpstr>
      <vt:lpstr>Real GDP Per Capita</vt:lpstr>
      <vt:lpstr>PowerPoint Presentation</vt:lpstr>
      <vt:lpstr>PowerPoint Presentation</vt:lpstr>
      <vt:lpstr>Personal Disposable Income (Yd)</vt:lpstr>
      <vt:lpstr>Government Budget Balance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303: INTERMEDIATE MACROECONOMICS</dc:title>
  <dc:creator>Sourik Banerjee</dc:creator>
  <cp:lastModifiedBy>Mahmoudi, Mina</cp:lastModifiedBy>
  <cp:revision>39</cp:revision>
  <dcterms:created xsi:type="dcterms:W3CDTF">2019-02-07T10:15:50Z</dcterms:created>
  <dcterms:modified xsi:type="dcterms:W3CDTF">2022-05-24T14:39:38Z</dcterms:modified>
</cp:coreProperties>
</file>