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7" r:id="rId1"/>
  </p:sldMasterIdLst>
  <p:notesMasterIdLst>
    <p:notesMasterId r:id="rId30"/>
  </p:notesMasterIdLst>
  <p:sldIdLst>
    <p:sldId id="340" r:id="rId2"/>
    <p:sldId id="276" r:id="rId3"/>
    <p:sldId id="280" r:id="rId4"/>
    <p:sldId id="336" r:id="rId5"/>
    <p:sldId id="277" r:id="rId6"/>
    <p:sldId id="278" r:id="rId7"/>
    <p:sldId id="279" r:id="rId8"/>
    <p:sldId id="341" r:id="rId9"/>
    <p:sldId id="289" r:id="rId10"/>
    <p:sldId id="290" r:id="rId11"/>
    <p:sldId id="292" r:id="rId12"/>
    <p:sldId id="303" r:id="rId13"/>
    <p:sldId id="333" r:id="rId14"/>
    <p:sldId id="334" r:id="rId15"/>
    <p:sldId id="335" r:id="rId16"/>
    <p:sldId id="339" r:id="rId17"/>
    <p:sldId id="304" r:id="rId18"/>
    <p:sldId id="305" r:id="rId19"/>
    <p:sldId id="306" r:id="rId20"/>
    <p:sldId id="342" r:id="rId21"/>
    <p:sldId id="308" r:id="rId22"/>
    <p:sldId id="311" r:id="rId23"/>
    <p:sldId id="343" r:id="rId24"/>
    <p:sldId id="314" r:id="rId25"/>
    <p:sldId id="315" r:id="rId26"/>
    <p:sldId id="281" r:id="rId27"/>
    <p:sldId id="282" r:id="rId28"/>
    <p:sldId id="344" r:id="rId29"/>
  </p:sldIdLst>
  <p:sldSz cx="9144000" cy="6858000" type="screen4x3"/>
  <p:notesSz cx="6858000" cy="9144000"/>
  <p:embeddedFontLst>
    <p:embeddedFont>
      <p:font typeface="Calibri" panose="020F0502020204030204" pitchFamily="34" charset="0"/>
      <p:regular r:id="rId31"/>
      <p:bold r:id="rId32"/>
      <p:italic r:id="rId33"/>
      <p:boldItalic r:id="rId34"/>
    </p:embeddedFont>
    <p:embeddedFont>
      <p:font typeface="Calibri Light" panose="020F0302020204030204" pitchFamily="34" charset="0"/>
      <p:regular r:id="rId35"/>
      <p:italic r:id="rId36"/>
    </p:embeddedFont>
    <p:embeddedFont>
      <p:font typeface="Cambria Math" panose="02040503050406030204" pitchFamily="18" charset="0"/>
      <p:regular r:id="rId37"/>
    </p:embeddedFont>
    <p:embeddedFont>
      <p:font typeface="Georgia" panose="02040502050405020303" pitchFamily="18" charset="0"/>
      <p:regular r:id="rId38"/>
      <p:bold r:id="rId39"/>
      <p:italic r:id="rId40"/>
      <p:boldItalic r:id="rId4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66BDCA-6AE5-4B4B-9159-B2DB3A8A29FB}">
  <a:tblStyle styleId="{2466BDCA-6AE5-4B4B-9159-B2DB3A8A29F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919769E-46D3-4288-BA50-C9C7AF71702F}"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82BEFA53-9E98-4E3A-A095-FCAF48B5DE90}"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05" autoAdjust="0"/>
    <p:restoredTop sz="94674"/>
  </p:normalViewPr>
  <p:slideViewPr>
    <p:cSldViewPr snapToGrid="0">
      <p:cViewPr varScale="1">
        <p:scale>
          <a:sx n="124" d="100"/>
          <a:sy n="124" d="100"/>
        </p:scale>
        <p:origin x="264"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11.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7D1DDE-BC40-4111-83F4-5DEAD93CA179}"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BCE4DFE1-F49F-4950-AA97-A5424F604301}">
      <dgm:prSet/>
      <dgm:spPr/>
      <dgm:t>
        <a:bodyPr/>
        <a:lstStyle/>
        <a:p>
          <a:r>
            <a:rPr lang="en-US" b="0" i="0"/>
            <a:t>Sum of a nation's gross domestic product and the net income it receives from overseas.</a:t>
          </a:r>
          <a:endParaRPr lang="en-US"/>
        </a:p>
      </dgm:t>
    </dgm:pt>
    <dgm:pt modelId="{4CC3EF15-42B3-4CE9-AD7E-A432815927D4}" type="parTrans" cxnId="{77931A68-2976-4F72-8FB2-A7EFDB79283E}">
      <dgm:prSet/>
      <dgm:spPr/>
      <dgm:t>
        <a:bodyPr/>
        <a:lstStyle/>
        <a:p>
          <a:endParaRPr lang="en-US"/>
        </a:p>
      </dgm:t>
    </dgm:pt>
    <dgm:pt modelId="{1DE9EFB7-B3DB-4433-A338-C43F49D0AA53}" type="sibTrans" cxnId="{77931A68-2976-4F72-8FB2-A7EFDB79283E}">
      <dgm:prSet/>
      <dgm:spPr/>
      <dgm:t>
        <a:bodyPr/>
        <a:lstStyle/>
        <a:p>
          <a:endParaRPr lang="en-US"/>
        </a:p>
      </dgm:t>
    </dgm:pt>
    <dgm:pt modelId="{CD075573-D1B0-4425-8E2A-99F282B7C25B}">
      <dgm:prSet/>
      <dgm:spPr/>
      <dgm:t>
        <a:bodyPr/>
        <a:lstStyle/>
        <a:p>
          <a:r>
            <a:rPr lang="en-US" b="0" i="0"/>
            <a:t>Also referred to as </a:t>
          </a:r>
          <a:r>
            <a:rPr lang="en-US" b="1" i="0"/>
            <a:t>factor income</a:t>
          </a:r>
          <a:r>
            <a:rPr lang="en-US" b="0" i="0"/>
            <a:t>.</a:t>
          </a:r>
          <a:endParaRPr lang="en-US"/>
        </a:p>
      </dgm:t>
    </dgm:pt>
    <dgm:pt modelId="{AD5920C9-F608-4728-A4F1-8302F3A269F4}" type="parTrans" cxnId="{057902A3-4401-41C5-9593-B196FE4E0F24}">
      <dgm:prSet/>
      <dgm:spPr/>
      <dgm:t>
        <a:bodyPr/>
        <a:lstStyle/>
        <a:p>
          <a:endParaRPr lang="en-US"/>
        </a:p>
      </dgm:t>
    </dgm:pt>
    <dgm:pt modelId="{C8DEA12A-2256-4CFC-8A85-31480542FF61}" type="sibTrans" cxnId="{057902A3-4401-41C5-9593-B196FE4E0F24}">
      <dgm:prSet/>
      <dgm:spPr/>
      <dgm:t>
        <a:bodyPr/>
        <a:lstStyle/>
        <a:p>
          <a:endParaRPr lang="en-US"/>
        </a:p>
      </dgm:t>
    </dgm:pt>
    <dgm:pt modelId="{9BE19ADD-8049-46FA-907D-132C00172466}" type="pres">
      <dgm:prSet presAssocID="{557D1DDE-BC40-4111-83F4-5DEAD93CA179}" presName="root" presStyleCnt="0">
        <dgm:presLayoutVars>
          <dgm:dir/>
          <dgm:resizeHandles val="exact"/>
        </dgm:presLayoutVars>
      </dgm:prSet>
      <dgm:spPr/>
    </dgm:pt>
    <dgm:pt modelId="{7AD5BE40-B2E0-4B96-BD04-04CAB6EF3D3A}" type="pres">
      <dgm:prSet presAssocID="{BCE4DFE1-F49F-4950-AA97-A5424F604301}" presName="compNode" presStyleCnt="0"/>
      <dgm:spPr/>
    </dgm:pt>
    <dgm:pt modelId="{C800D8E3-8E05-4216-9362-21DD1C623F63}" type="pres">
      <dgm:prSet presAssocID="{BCE4DFE1-F49F-4950-AA97-A5424F604301}" presName="bgRect" presStyleLbl="bgShp" presStyleIdx="0" presStyleCnt="2"/>
      <dgm:spPr/>
    </dgm:pt>
    <dgm:pt modelId="{BDC935B3-EAFA-4439-8FD7-83CBDD853F98}" type="pres">
      <dgm:prSet presAssocID="{BCE4DFE1-F49F-4950-AA97-A5424F60430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10994DF6-EBFD-4D22-AA04-B17AC35508C9}" type="pres">
      <dgm:prSet presAssocID="{BCE4DFE1-F49F-4950-AA97-A5424F604301}" presName="spaceRect" presStyleCnt="0"/>
      <dgm:spPr/>
    </dgm:pt>
    <dgm:pt modelId="{3C0A6841-F157-498F-8B5B-24749B613A37}" type="pres">
      <dgm:prSet presAssocID="{BCE4DFE1-F49F-4950-AA97-A5424F604301}" presName="parTx" presStyleLbl="revTx" presStyleIdx="0" presStyleCnt="2">
        <dgm:presLayoutVars>
          <dgm:chMax val="0"/>
          <dgm:chPref val="0"/>
        </dgm:presLayoutVars>
      </dgm:prSet>
      <dgm:spPr/>
    </dgm:pt>
    <dgm:pt modelId="{182F2674-DC5B-4A66-8D4C-F035FA44EE42}" type="pres">
      <dgm:prSet presAssocID="{1DE9EFB7-B3DB-4433-A338-C43F49D0AA53}" presName="sibTrans" presStyleCnt="0"/>
      <dgm:spPr/>
    </dgm:pt>
    <dgm:pt modelId="{252A3F37-53D8-4F1E-B2EB-027F7A802513}" type="pres">
      <dgm:prSet presAssocID="{CD075573-D1B0-4425-8E2A-99F282B7C25B}" presName="compNode" presStyleCnt="0"/>
      <dgm:spPr/>
    </dgm:pt>
    <dgm:pt modelId="{0E344DA1-1588-4809-8980-974AE8A54854}" type="pres">
      <dgm:prSet presAssocID="{CD075573-D1B0-4425-8E2A-99F282B7C25B}" presName="bgRect" presStyleLbl="bgShp" presStyleIdx="1" presStyleCnt="2"/>
      <dgm:spPr/>
    </dgm:pt>
    <dgm:pt modelId="{41251248-3184-4902-A9F3-3084B8E7A56C}" type="pres">
      <dgm:prSet presAssocID="{CD075573-D1B0-4425-8E2A-99F282B7C25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ins"/>
        </a:ext>
      </dgm:extLst>
    </dgm:pt>
    <dgm:pt modelId="{8AA5D3C3-F191-4448-9BFF-61A4F1E4F05E}" type="pres">
      <dgm:prSet presAssocID="{CD075573-D1B0-4425-8E2A-99F282B7C25B}" presName="spaceRect" presStyleCnt="0"/>
      <dgm:spPr/>
    </dgm:pt>
    <dgm:pt modelId="{B1E2C7F8-A0AD-414F-BEE5-C6ADC7C33B4C}" type="pres">
      <dgm:prSet presAssocID="{CD075573-D1B0-4425-8E2A-99F282B7C25B}" presName="parTx" presStyleLbl="revTx" presStyleIdx="1" presStyleCnt="2">
        <dgm:presLayoutVars>
          <dgm:chMax val="0"/>
          <dgm:chPref val="0"/>
        </dgm:presLayoutVars>
      </dgm:prSet>
      <dgm:spPr/>
    </dgm:pt>
  </dgm:ptLst>
  <dgm:cxnLst>
    <dgm:cxn modelId="{DE4AE30A-D62C-433B-BD80-A14532FA3BAF}" type="presOf" srcId="{557D1DDE-BC40-4111-83F4-5DEAD93CA179}" destId="{9BE19ADD-8049-46FA-907D-132C00172466}" srcOrd="0" destOrd="0" presId="urn:microsoft.com/office/officeart/2018/2/layout/IconVerticalSolidList"/>
    <dgm:cxn modelId="{3517CF1E-5802-4366-80B4-1555EF0255E9}" type="presOf" srcId="{CD075573-D1B0-4425-8E2A-99F282B7C25B}" destId="{B1E2C7F8-A0AD-414F-BEE5-C6ADC7C33B4C}" srcOrd="0" destOrd="0" presId="urn:microsoft.com/office/officeart/2018/2/layout/IconVerticalSolidList"/>
    <dgm:cxn modelId="{77931A68-2976-4F72-8FB2-A7EFDB79283E}" srcId="{557D1DDE-BC40-4111-83F4-5DEAD93CA179}" destId="{BCE4DFE1-F49F-4950-AA97-A5424F604301}" srcOrd="0" destOrd="0" parTransId="{4CC3EF15-42B3-4CE9-AD7E-A432815927D4}" sibTransId="{1DE9EFB7-B3DB-4433-A338-C43F49D0AA53}"/>
    <dgm:cxn modelId="{057902A3-4401-41C5-9593-B196FE4E0F24}" srcId="{557D1DDE-BC40-4111-83F4-5DEAD93CA179}" destId="{CD075573-D1B0-4425-8E2A-99F282B7C25B}" srcOrd="1" destOrd="0" parTransId="{AD5920C9-F608-4728-A4F1-8302F3A269F4}" sibTransId="{C8DEA12A-2256-4CFC-8A85-31480542FF61}"/>
    <dgm:cxn modelId="{A4A5A0A5-4F59-432E-AA4F-EECA725CA75B}" type="presOf" srcId="{BCE4DFE1-F49F-4950-AA97-A5424F604301}" destId="{3C0A6841-F157-498F-8B5B-24749B613A37}" srcOrd="0" destOrd="0" presId="urn:microsoft.com/office/officeart/2018/2/layout/IconVerticalSolidList"/>
    <dgm:cxn modelId="{6E29B80E-72B8-4277-B639-F2E3C86A3A39}" type="presParOf" srcId="{9BE19ADD-8049-46FA-907D-132C00172466}" destId="{7AD5BE40-B2E0-4B96-BD04-04CAB6EF3D3A}" srcOrd="0" destOrd="0" presId="urn:microsoft.com/office/officeart/2018/2/layout/IconVerticalSolidList"/>
    <dgm:cxn modelId="{C62C2C93-79C0-4990-AE6B-DD7B9012F413}" type="presParOf" srcId="{7AD5BE40-B2E0-4B96-BD04-04CAB6EF3D3A}" destId="{C800D8E3-8E05-4216-9362-21DD1C623F63}" srcOrd="0" destOrd="0" presId="urn:microsoft.com/office/officeart/2018/2/layout/IconVerticalSolidList"/>
    <dgm:cxn modelId="{03B4C0EB-2F51-47FB-A0F1-F1C00B800DEA}" type="presParOf" srcId="{7AD5BE40-B2E0-4B96-BD04-04CAB6EF3D3A}" destId="{BDC935B3-EAFA-4439-8FD7-83CBDD853F98}" srcOrd="1" destOrd="0" presId="urn:microsoft.com/office/officeart/2018/2/layout/IconVerticalSolidList"/>
    <dgm:cxn modelId="{9D3A4A85-D00C-412A-B99B-E511A6093F09}" type="presParOf" srcId="{7AD5BE40-B2E0-4B96-BD04-04CAB6EF3D3A}" destId="{10994DF6-EBFD-4D22-AA04-B17AC35508C9}" srcOrd="2" destOrd="0" presId="urn:microsoft.com/office/officeart/2018/2/layout/IconVerticalSolidList"/>
    <dgm:cxn modelId="{091A86B2-352C-4C8E-8E81-5FF5EB1FFD16}" type="presParOf" srcId="{7AD5BE40-B2E0-4B96-BD04-04CAB6EF3D3A}" destId="{3C0A6841-F157-498F-8B5B-24749B613A37}" srcOrd="3" destOrd="0" presId="urn:microsoft.com/office/officeart/2018/2/layout/IconVerticalSolidList"/>
    <dgm:cxn modelId="{86E6A36F-CDC1-488B-BDA8-8749E26549C2}" type="presParOf" srcId="{9BE19ADD-8049-46FA-907D-132C00172466}" destId="{182F2674-DC5B-4A66-8D4C-F035FA44EE42}" srcOrd="1" destOrd="0" presId="urn:microsoft.com/office/officeart/2018/2/layout/IconVerticalSolidList"/>
    <dgm:cxn modelId="{BC9138F1-752F-4F38-B1FA-CBD3B43B74F7}" type="presParOf" srcId="{9BE19ADD-8049-46FA-907D-132C00172466}" destId="{252A3F37-53D8-4F1E-B2EB-027F7A802513}" srcOrd="2" destOrd="0" presId="urn:microsoft.com/office/officeart/2018/2/layout/IconVerticalSolidList"/>
    <dgm:cxn modelId="{C6697D2C-78C5-4D2B-9950-08FA1D99BFBA}" type="presParOf" srcId="{252A3F37-53D8-4F1E-B2EB-027F7A802513}" destId="{0E344DA1-1588-4809-8980-974AE8A54854}" srcOrd="0" destOrd="0" presId="urn:microsoft.com/office/officeart/2018/2/layout/IconVerticalSolidList"/>
    <dgm:cxn modelId="{C127A6C6-D28B-4414-9C2C-3E846A113EC2}" type="presParOf" srcId="{252A3F37-53D8-4F1E-B2EB-027F7A802513}" destId="{41251248-3184-4902-A9F3-3084B8E7A56C}" srcOrd="1" destOrd="0" presId="urn:microsoft.com/office/officeart/2018/2/layout/IconVerticalSolidList"/>
    <dgm:cxn modelId="{B2C0A04D-F705-4FF6-ADF2-BE185FB6CA20}" type="presParOf" srcId="{252A3F37-53D8-4F1E-B2EB-027F7A802513}" destId="{8AA5D3C3-F191-4448-9BFF-61A4F1E4F05E}" srcOrd="2" destOrd="0" presId="urn:microsoft.com/office/officeart/2018/2/layout/IconVerticalSolidList"/>
    <dgm:cxn modelId="{09AE859F-65EB-4E35-8A08-A87523132910}" type="presParOf" srcId="{252A3F37-53D8-4F1E-B2EB-027F7A802513}" destId="{B1E2C7F8-A0AD-414F-BEE5-C6ADC7C33B4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A17B2C-47B8-491D-AD6B-4A5D7EE86DC2}"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9BFD8B8A-B7BF-4339-A17C-03F14B0F8431}">
      <dgm:prSet custT="1"/>
      <dgm:spPr/>
      <dgm:t>
        <a:bodyPr/>
        <a:lstStyle/>
        <a:p>
          <a:r>
            <a:rPr lang="en-US" sz="2000" b="1" i="0" dirty="0"/>
            <a:t>National income</a:t>
          </a:r>
          <a:r>
            <a:rPr lang="en-US" sz="2000" b="0" i="0" dirty="0"/>
            <a:t> is the </a:t>
          </a:r>
          <a:r>
            <a:rPr lang="en-US" sz="2000" b="1" i="0" dirty="0"/>
            <a:t>income</a:t>
          </a:r>
          <a:r>
            <a:rPr lang="en-US" sz="2000" b="0" i="0" dirty="0"/>
            <a:t> generated by factors of production. But </a:t>
          </a:r>
          <a:r>
            <a:rPr lang="en-US" sz="2000" b="1" i="0" dirty="0"/>
            <a:t>personal income</a:t>
          </a:r>
          <a:r>
            <a:rPr lang="en-US" sz="2000" b="0" i="0" dirty="0"/>
            <a:t> is the </a:t>
          </a:r>
          <a:r>
            <a:rPr lang="en-US" sz="2000" b="1" i="0" dirty="0"/>
            <a:t>income</a:t>
          </a:r>
          <a:r>
            <a:rPr lang="en-US" sz="2000" b="0" i="0" dirty="0"/>
            <a:t> received by factors of production. </a:t>
          </a:r>
          <a:endParaRPr lang="en-US" sz="2000" dirty="0"/>
        </a:p>
      </dgm:t>
    </dgm:pt>
    <dgm:pt modelId="{A8A419A0-7252-491A-AE76-832F068B9B6C}" type="parTrans" cxnId="{2BECAF7B-B9E9-4690-8B0E-7F380D6771D1}">
      <dgm:prSet/>
      <dgm:spPr/>
      <dgm:t>
        <a:bodyPr/>
        <a:lstStyle/>
        <a:p>
          <a:endParaRPr lang="en-US"/>
        </a:p>
      </dgm:t>
    </dgm:pt>
    <dgm:pt modelId="{31FC992F-E334-4F4A-9ACF-F043E05BD186}" type="sibTrans" cxnId="{2BECAF7B-B9E9-4690-8B0E-7F380D6771D1}">
      <dgm:prSet phldrT="01" phldr="0"/>
      <dgm:spPr/>
      <dgm:t>
        <a:bodyPr/>
        <a:lstStyle/>
        <a:p>
          <a:r>
            <a:rPr lang="en-US"/>
            <a:t>01</a:t>
          </a:r>
          <a:endParaRPr lang="en-US" dirty="0"/>
        </a:p>
      </dgm:t>
    </dgm:pt>
    <dgm:pt modelId="{B2049C06-1A3D-4867-B1C2-68AB7447337E}">
      <dgm:prSet custT="1"/>
      <dgm:spPr/>
      <dgm:t>
        <a:bodyPr/>
        <a:lstStyle/>
        <a:p>
          <a:r>
            <a:rPr lang="en-US" sz="2000" b="1" i="0" dirty="0"/>
            <a:t>Income</a:t>
          </a:r>
          <a:r>
            <a:rPr lang="en-US" sz="2000" b="0" i="0" dirty="0"/>
            <a:t> of the government sector is included </a:t>
          </a:r>
          <a:r>
            <a:rPr lang="en-US" sz="2000" b="1" i="0" dirty="0"/>
            <a:t>in the national income</a:t>
          </a:r>
          <a:r>
            <a:rPr lang="en-US" sz="2000" b="0" i="0" dirty="0"/>
            <a:t> but not included in </a:t>
          </a:r>
          <a:r>
            <a:rPr lang="en-US" sz="2000" b="1" i="0" dirty="0"/>
            <a:t>personal income</a:t>
          </a:r>
          <a:r>
            <a:rPr lang="en-US" sz="2000" b="0" i="0" dirty="0"/>
            <a:t>.</a:t>
          </a:r>
          <a:endParaRPr lang="en-US" sz="2000" dirty="0"/>
        </a:p>
      </dgm:t>
    </dgm:pt>
    <dgm:pt modelId="{893BF868-28F5-46C6-B1FE-5771CBF3EE05}" type="parTrans" cxnId="{5D377871-1690-4788-87E5-DC3E52AD3F59}">
      <dgm:prSet/>
      <dgm:spPr/>
      <dgm:t>
        <a:bodyPr/>
        <a:lstStyle/>
        <a:p>
          <a:endParaRPr lang="en-US"/>
        </a:p>
      </dgm:t>
    </dgm:pt>
    <dgm:pt modelId="{4149F4FE-B0AA-414A-A659-8048CC60F1C9}" type="sibTrans" cxnId="{5D377871-1690-4788-87E5-DC3E52AD3F59}">
      <dgm:prSet phldrT="02" phldr="0"/>
      <dgm:spPr/>
      <dgm:t>
        <a:bodyPr/>
        <a:lstStyle/>
        <a:p>
          <a:r>
            <a:rPr lang="en-US"/>
            <a:t>02</a:t>
          </a:r>
        </a:p>
      </dgm:t>
    </dgm:pt>
    <dgm:pt modelId="{09777136-4C57-4349-B0D6-B411BCB4CEDA}" type="pres">
      <dgm:prSet presAssocID="{1AA17B2C-47B8-491D-AD6B-4A5D7EE86DC2}" presName="Name0" presStyleCnt="0">
        <dgm:presLayoutVars>
          <dgm:animLvl val="lvl"/>
          <dgm:resizeHandles val="exact"/>
        </dgm:presLayoutVars>
      </dgm:prSet>
      <dgm:spPr/>
    </dgm:pt>
    <dgm:pt modelId="{30807F2A-841A-4782-9816-8B89AD574642}" type="pres">
      <dgm:prSet presAssocID="{9BFD8B8A-B7BF-4339-A17C-03F14B0F8431}" presName="compositeNode" presStyleCnt="0">
        <dgm:presLayoutVars>
          <dgm:bulletEnabled val="1"/>
        </dgm:presLayoutVars>
      </dgm:prSet>
      <dgm:spPr/>
    </dgm:pt>
    <dgm:pt modelId="{A48317D0-DE4A-467F-994D-E5690528F462}" type="pres">
      <dgm:prSet presAssocID="{9BFD8B8A-B7BF-4339-A17C-03F14B0F8431}" presName="bgRect" presStyleLbl="alignNode1" presStyleIdx="0" presStyleCnt="2" custLinFactNeighborX="825" custLinFactNeighborY="2502"/>
      <dgm:spPr/>
    </dgm:pt>
    <dgm:pt modelId="{60273C77-5DB9-4D17-B0BE-48285929CBE5}" type="pres">
      <dgm:prSet presAssocID="{31FC992F-E334-4F4A-9ACF-F043E05BD186}" presName="sibTransNodeRect" presStyleLbl="alignNode1" presStyleIdx="0" presStyleCnt="2" custScaleY="68734">
        <dgm:presLayoutVars>
          <dgm:chMax val="0"/>
          <dgm:bulletEnabled val="1"/>
        </dgm:presLayoutVars>
      </dgm:prSet>
      <dgm:spPr/>
    </dgm:pt>
    <dgm:pt modelId="{7E7CFFA3-CCFE-4726-A90C-D11859D455EA}" type="pres">
      <dgm:prSet presAssocID="{9BFD8B8A-B7BF-4339-A17C-03F14B0F8431}" presName="nodeRect" presStyleLbl="alignNode1" presStyleIdx="0" presStyleCnt="2">
        <dgm:presLayoutVars>
          <dgm:bulletEnabled val="1"/>
        </dgm:presLayoutVars>
      </dgm:prSet>
      <dgm:spPr/>
    </dgm:pt>
    <dgm:pt modelId="{F1E61D43-BDA3-4DB2-B5DF-16EC284FB22F}" type="pres">
      <dgm:prSet presAssocID="{31FC992F-E334-4F4A-9ACF-F043E05BD186}" presName="sibTrans" presStyleCnt="0"/>
      <dgm:spPr/>
    </dgm:pt>
    <dgm:pt modelId="{39C07AC8-36F9-41AB-BDC7-0FB3EB174B0C}" type="pres">
      <dgm:prSet presAssocID="{B2049C06-1A3D-4867-B1C2-68AB7447337E}" presName="compositeNode" presStyleCnt="0">
        <dgm:presLayoutVars>
          <dgm:bulletEnabled val="1"/>
        </dgm:presLayoutVars>
      </dgm:prSet>
      <dgm:spPr/>
    </dgm:pt>
    <dgm:pt modelId="{8E47AAE6-69CF-4224-AEF1-719FC3F6A977}" type="pres">
      <dgm:prSet presAssocID="{B2049C06-1A3D-4867-B1C2-68AB7447337E}" presName="bgRect" presStyleLbl="alignNode1" presStyleIdx="1" presStyleCnt="2" custLinFactNeighborX="72" custLinFactNeighborY="9246"/>
      <dgm:spPr/>
    </dgm:pt>
    <dgm:pt modelId="{AD5AC57A-5CA5-405C-B129-826A2877689C}" type="pres">
      <dgm:prSet presAssocID="{4149F4FE-B0AA-414A-A659-8048CC60F1C9}" presName="sibTransNodeRect" presStyleLbl="alignNode1" presStyleIdx="1" presStyleCnt="2">
        <dgm:presLayoutVars>
          <dgm:chMax val="0"/>
          <dgm:bulletEnabled val="1"/>
        </dgm:presLayoutVars>
      </dgm:prSet>
      <dgm:spPr/>
    </dgm:pt>
    <dgm:pt modelId="{599048A4-A095-4244-960D-3A5DDA66F1A5}" type="pres">
      <dgm:prSet presAssocID="{B2049C06-1A3D-4867-B1C2-68AB7447337E}" presName="nodeRect" presStyleLbl="alignNode1" presStyleIdx="1" presStyleCnt="2">
        <dgm:presLayoutVars>
          <dgm:bulletEnabled val="1"/>
        </dgm:presLayoutVars>
      </dgm:prSet>
      <dgm:spPr/>
    </dgm:pt>
  </dgm:ptLst>
  <dgm:cxnLst>
    <dgm:cxn modelId="{5E087D33-6455-42A6-AFAA-03BC7FCF7CD5}" type="presOf" srcId="{31FC992F-E334-4F4A-9ACF-F043E05BD186}" destId="{60273C77-5DB9-4D17-B0BE-48285929CBE5}" srcOrd="0" destOrd="0" presId="urn:microsoft.com/office/officeart/2016/7/layout/LinearBlockProcessNumbered"/>
    <dgm:cxn modelId="{5D377871-1690-4788-87E5-DC3E52AD3F59}" srcId="{1AA17B2C-47B8-491D-AD6B-4A5D7EE86DC2}" destId="{B2049C06-1A3D-4867-B1C2-68AB7447337E}" srcOrd="1" destOrd="0" parTransId="{893BF868-28F5-46C6-B1FE-5771CBF3EE05}" sibTransId="{4149F4FE-B0AA-414A-A659-8048CC60F1C9}"/>
    <dgm:cxn modelId="{18606B79-3CC9-424C-B8B1-09BB4538D8DA}" type="presOf" srcId="{4149F4FE-B0AA-414A-A659-8048CC60F1C9}" destId="{AD5AC57A-5CA5-405C-B129-826A2877689C}" srcOrd="0" destOrd="0" presId="urn:microsoft.com/office/officeart/2016/7/layout/LinearBlockProcessNumbered"/>
    <dgm:cxn modelId="{2BECAF7B-B9E9-4690-8B0E-7F380D6771D1}" srcId="{1AA17B2C-47B8-491D-AD6B-4A5D7EE86DC2}" destId="{9BFD8B8A-B7BF-4339-A17C-03F14B0F8431}" srcOrd="0" destOrd="0" parTransId="{A8A419A0-7252-491A-AE76-832F068B9B6C}" sibTransId="{31FC992F-E334-4F4A-9ACF-F043E05BD186}"/>
    <dgm:cxn modelId="{8EE99B83-6000-42F0-BC96-5A7EC423A2E1}" type="presOf" srcId="{9BFD8B8A-B7BF-4339-A17C-03F14B0F8431}" destId="{7E7CFFA3-CCFE-4726-A90C-D11859D455EA}" srcOrd="1" destOrd="0" presId="urn:microsoft.com/office/officeart/2016/7/layout/LinearBlockProcessNumbered"/>
    <dgm:cxn modelId="{ECA11187-19EF-406F-BEBA-F321EAC3CC5F}" type="presOf" srcId="{B2049C06-1A3D-4867-B1C2-68AB7447337E}" destId="{599048A4-A095-4244-960D-3A5DDA66F1A5}" srcOrd="1" destOrd="0" presId="urn:microsoft.com/office/officeart/2016/7/layout/LinearBlockProcessNumbered"/>
    <dgm:cxn modelId="{62A106D8-E543-4E32-BC96-9334A6C77949}" type="presOf" srcId="{9BFD8B8A-B7BF-4339-A17C-03F14B0F8431}" destId="{A48317D0-DE4A-467F-994D-E5690528F462}" srcOrd="0" destOrd="0" presId="urn:microsoft.com/office/officeart/2016/7/layout/LinearBlockProcessNumbered"/>
    <dgm:cxn modelId="{9B53EBE1-6AC2-4B60-B68D-B1EF47C354F9}" type="presOf" srcId="{B2049C06-1A3D-4867-B1C2-68AB7447337E}" destId="{8E47AAE6-69CF-4224-AEF1-719FC3F6A977}" srcOrd="0" destOrd="0" presId="urn:microsoft.com/office/officeart/2016/7/layout/LinearBlockProcessNumbered"/>
    <dgm:cxn modelId="{F70FE2F0-2F78-4079-85AC-A77988A0C234}" type="presOf" srcId="{1AA17B2C-47B8-491D-AD6B-4A5D7EE86DC2}" destId="{09777136-4C57-4349-B0D6-B411BCB4CEDA}" srcOrd="0" destOrd="0" presId="urn:microsoft.com/office/officeart/2016/7/layout/LinearBlockProcessNumbered"/>
    <dgm:cxn modelId="{8D5A64BF-0362-472D-97BC-F9B3B7D0A526}" type="presParOf" srcId="{09777136-4C57-4349-B0D6-B411BCB4CEDA}" destId="{30807F2A-841A-4782-9816-8B89AD574642}" srcOrd="0" destOrd="0" presId="urn:microsoft.com/office/officeart/2016/7/layout/LinearBlockProcessNumbered"/>
    <dgm:cxn modelId="{13D71641-015E-4C8D-BE6A-6167132FE430}" type="presParOf" srcId="{30807F2A-841A-4782-9816-8B89AD574642}" destId="{A48317D0-DE4A-467F-994D-E5690528F462}" srcOrd="0" destOrd="0" presId="urn:microsoft.com/office/officeart/2016/7/layout/LinearBlockProcessNumbered"/>
    <dgm:cxn modelId="{6BE10610-979C-4D09-8529-E609AFE754E3}" type="presParOf" srcId="{30807F2A-841A-4782-9816-8B89AD574642}" destId="{60273C77-5DB9-4D17-B0BE-48285929CBE5}" srcOrd="1" destOrd="0" presId="urn:microsoft.com/office/officeart/2016/7/layout/LinearBlockProcessNumbered"/>
    <dgm:cxn modelId="{A3A779DF-9DD2-4F73-AFF7-3F24B2875517}" type="presParOf" srcId="{30807F2A-841A-4782-9816-8B89AD574642}" destId="{7E7CFFA3-CCFE-4726-A90C-D11859D455EA}" srcOrd="2" destOrd="0" presId="urn:microsoft.com/office/officeart/2016/7/layout/LinearBlockProcessNumbered"/>
    <dgm:cxn modelId="{FD365499-7F0E-4BD8-A37A-7A569C17D612}" type="presParOf" srcId="{09777136-4C57-4349-B0D6-B411BCB4CEDA}" destId="{F1E61D43-BDA3-4DB2-B5DF-16EC284FB22F}" srcOrd="1" destOrd="0" presId="urn:microsoft.com/office/officeart/2016/7/layout/LinearBlockProcessNumbered"/>
    <dgm:cxn modelId="{675FFE80-9168-4FA1-97E3-851737CDCA7A}" type="presParOf" srcId="{09777136-4C57-4349-B0D6-B411BCB4CEDA}" destId="{39C07AC8-36F9-41AB-BDC7-0FB3EB174B0C}" srcOrd="2" destOrd="0" presId="urn:microsoft.com/office/officeart/2016/7/layout/LinearBlockProcessNumbered"/>
    <dgm:cxn modelId="{381F5AC5-5733-4EA9-A0DF-553FD67F51F4}" type="presParOf" srcId="{39C07AC8-36F9-41AB-BDC7-0FB3EB174B0C}" destId="{8E47AAE6-69CF-4224-AEF1-719FC3F6A977}" srcOrd="0" destOrd="0" presId="urn:microsoft.com/office/officeart/2016/7/layout/LinearBlockProcessNumbered"/>
    <dgm:cxn modelId="{133C8F9E-239C-4570-A8D1-A9C524F519BD}" type="presParOf" srcId="{39C07AC8-36F9-41AB-BDC7-0FB3EB174B0C}" destId="{AD5AC57A-5CA5-405C-B129-826A2877689C}" srcOrd="1" destOrd="0" presId="urn:microsoft.com/office/officeart/2016/7/layout/LinearBlockProcessNumbered"/>
    <dgm:cxn modelId="{71A4A9A8-F18C-4503-B171-EAF97D3233B7}" type="presParOf" srcId="{39C07AC8-36F9-41AB-BDC7-0FB3EB174B0C}" destId="{599048A4-A095-4244-960D-3A5DDA66F1A5}"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BBE9E2-5215-4A5E-9021-41E0A7F4547B}"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7B088047-B95A-4134-9C24-DC97EE5BD59C}">
      <dgm:prSet/>
      <dgm:spPr/>
      <dgm:t>
        <a:bodyPr/>
        <a:lstStyle/>
        <a:p>
          <a:r>
            <a:rPr lang="en-US"/>
            <a:t>Inflation fallacy</a:t>
          </a:r>
        </a:p>
      </dgm:t>
    </dgm:pt>
    <dgm:pt modelId="{27376FDD-39A2-4C28-8CBE-4ECFF814FA7C}" type="parTrans" cxnId="{23C6277D-2ADF-4BE8-8839-8A3A326C6C7D}">
      <dgm:prSet/>
      <dgm:spPr/>
      <dgm:t>
        <a:bodyPr/>
        <a:lstStyle/>
        <a:p>
          <a:endParaRPr lang="en-US"/>
        </a:p>
      </dgm:t>
    </dgm:pt>
    <dgm:pt modelId="{21E0A7E2-4C7B-4234-8BE8-C30FCAACCAA5}" type="sibTrans" cxnId="{23C6277D-2ADF-4BE8-8839-8A3A326C6C7D}">
      <dgm:prSet/>
      <dgm:spPr/>
      <dgm:t>
        <a:bodyPr/>
        <a:lstStyle/>
        <a:p>
          <a:endParaRPr lang="en-US"/>
        </a:p>
      </dgm:t>
    </dgm:pt>
    <dgm:pt modelId="{CF9F8153-F8D2-4569-A20E-0EDBE2B41060}">
      <dgm:prSet/>
      <dgm:spPr/>
      <dgm:t>
        <a:bodyPr/>
        <a:lstStyle/>
        <a:p>
          <a:r>
            <a:rPr lang="en-US"/>
            <a:t>“Inflation robs people of the purchasing power of his hard-earned dollars”</a:t>
          </a:r>
        </a:p>
      </dgm:t>
    </dgm:pt>
    <dgm:pt modelId="{1ED0BEC5-47BF-4D26-ABCC-358B7382D986}" type="parTrans" cxnId="{C57CC9A7-9A2F-429F-97BE-5E3D31F70872}">
      <dgm:prSet/>
      <dgm:spPr/>
      <dgm:t>
        <a:bodyPr/>
        <a:lstStyle/>
        <a:p>
          <a:endParaRPr lang="en-US"/>
        </a:p>
      </dgm:t>
    </dgm:pt>
    <dgm:pt modelId="{A57535B2-EA8E-4CFE-B86B-99C4C9B86278}" type="sibTrans" cxnId="{C57CC9A7-9A2F-429F-97BE-5E3D31F70872}">
      <dgm:prSet/>
      <dgm:spPr/>
      <dgm:t>
        <a:bodyPr/>
        <a:lstStyle/>
        <a:p>
          <a:endParaRPr lang="en-US"/>
        </a:p>
      </dgm:t>
    </dgm:pt>
    <dgm:pt modelId="{AB8D0231-C1A7-4AF8-AA2E-0F7A231B79C2}">
      <dgm:prSet/>
      <dgm:spPr/>
      <dgm:t>
        <a:bodyPr/>
        <a:lstStyle/>
        <a:p>
          <a:r>
            <a:rPr lang="en-US"/>
            <a:t>When prices rise</a:t>
          </a:r>
        </a:p>
      </dgm:t>
    </dgm:pt>
    <dgm:pt modelId="{F7B4FF41-0111-4D9A-BE66-DD9ADFCE41EE}" type="parTrans" cxnId="{0694B8BC-21E1-400E-9852-15A1D23499AE}">
      <dgm:prSet/>
      <dgm:spPr/>
      <dgm:t>
        <a:bodyPr/>
        <a:lstStyle/>
        <a:p>
          <a:endParaRPr lang="en-US"/>
        </a:p>
      </dgm:t>
    </dgm:pt>
    <dgm:pt modelId="{5DE26D68-B37B-449D-826B-E41447BE233F}" type="sibTrans" cxnId="{0694B8BC-21E1-400E-9852-15A1D23499AE}">
      <dgm:prSet/>
      <dgm:spPr/>
      <dgm:t>
        <a:bodyPr/>
        <a:lstStyle/>
        <a:p>
          <a:endParaRPr lang="en-US"/>
        </a:p>
      </dgm:t>
    </dgm:pt>
    <dgm:pt modelId="{4688F24A-2154-4978-BA97-45E72A497E48}">
      <dgm:prSet/>
      <dgm:spPr/>
      <dgm:t>
        <a:bodyPr/>
        <a:lstStyle/>
        <a:p>
          <a:r>
            <a:rPr lang="en-US"/>
            <a:t>Buyers pay more </a:t>
          </a:r>
        </a:p>
      </dgm:t>
    </dgm:pt>
    <dgm:pt modelId="{8CAD41AB-1D0E-4F63-BC3C-9CE2FFF1DB16}" type="parTrans" cxnId="{A3D9F2A9-3DE9-4254-AD28-48DE5511BDAC}">
      <dgm:prSet/>
      <dgm:spPr/>
      <dgm:t>
        <a:bodyPr/>
        <a:lstStyle/>
        <a:p>
          <a:endParaRPr lang="en-US"/>
        </a:p>
      </dgm:t>
    </dgm:pt>
    <dgm:pt modelId="{78DD9FB2-C86D-4B0B-BEB7-8CCE5B803AF6}" type="sibTrans" cxnId="{A3D9F2A9-3DE9-4254-AD28-48DE5511BDAC}">
      <dgm:prSet/>
      <dgm:spPr/>
      <dgm:t>
        <a:bodyPr/>
        <a:lstStyle/>
        <a:p>
          <a:endParaRPr lang="en-US"/>
        </a:p>
      </dgm:t>
    </dgm:pt>
    <dgm:pt modelId="{E4FB4C9A-FE69-4E35-9979-0FB6903AED12}">
      <dgm:prSet/>
      <dgm:spPr/>
      <dgm:t>
        <a:bodyPr/>
        <a:lstStyle/>
        <a:p>
          <a:r>
            <a:rPr lang="en-US" dirty="0"/>
            <a:t>Sellers get more</a:t>
          </a:r>
        </a:p>
      </dgm:t>
    </dgm:pt>
    <dgm:pt modelId="{5E2594A5-7428-4F0E-B3DE-343D647C8CAF}" type="parTrans" cxnId="{A4352D89-B0E4-4ABF-8F55-A7036ADB7012}">
      <dgm:prSet/>
      <dgm:spPr/>
      <dgm:t>
        <a:bodyPr/>
        <a:lstStyle/>
        <a:p>
          <a:endParaRPr lang="en-US"/>
        </a:p>
      </dgm:t>
    </dgm:pt>
    <dgm:pt modelId="{2643BDF5-0023-4577-8017-6D3B7135A2B8}" type="sibTrans" cxnId="{A4352D89-B0E4-4ABF-8F55-A7036ADB7012}">
      <dgm:prSet/>
      <dgm:spPr/>
      <dgm:t>
        <a:bodyPr/>
        <a:lstStyle/>
        <a:p>
          <a:endParaRPr lang="en-US"/>
        </a:p>
      </dgm:t>
    </dgm:pt>
    <dgm:pt modelId="{17785B4C-B650-44AA-BA73-A9A98160D1B0}">
      <dgm:prSet/>
      <dgm:spPr/>
      <dgm:t>
        <a:bodyPr/>
        <a:lstStyle/>
        <a:p>
          <a:r>
            <a:rPr lang="en-US"/>
            <a:t>Inflation does not in itself reduce people’s real purchasing power</a:t>
          </a:r>
        </a:p>
      </dgm:t>
    </dgm:pt>
    <dgm:pt modelId="{E7F93B5C-DE81-447F-BC6F-F002A2AB352F}" type="parTrans" cxnId="{8A570A56-A1B1-4EE8-9DF3-48E45B491357}">
      <dgm:prSet/>
      <dgm:spPr/>
      <dgm:t>
        <a:bodyPr/>
        <a:lstStyle/>
        <a:p>
          <a:endParaRPr lang="en-US"/>
        </a:p>
      </dgm:t>
    </dgm:pt>
    <dgm:pt modelId="{EB6C0EAD-E785-4149-8766-7C2CDF771FE9}" type="sibTrans" cxnId="{8A570A56-A1B1-4EE8-9DF3-48E45B491357}">
      <dgm:prSet/>
      <dgm:spPr/>
      <dgm:t>
        <a:bodyPr/>
        <a:lstStyle/>
        <a:p>
          <a:endParaRPr lang="en-US"/>
        </a:p>
      </dgm:t>
    </dgm:pt>
    <dgm:pt modelId="{46D3910E-4701-4F21-A53E-C84A9336ED34}" type="pres">
      <dgm:prSet presAssocID="{2BBBE9E2-5215-4A5E-9021-41E0A7F4547B}" presName="diagram" presStyleCnt="0">
        <dgm:presLayoutVars>
          <dgm:chPref val="1"/>
          <dgm:dir/>
          <dgm:animOne val="branch"/>
          <dgm:animLvl val="lvl"/>
          <dgm:resizeHandles/>
        </dgm:presLayoutVars>
      </dgm:prSet>
      <dgm:spPr/>
    </dgm:pt>
    <dgm:pt modelId="{63BCD5E4-197A-48A7-A879-454CDE353E5C}" type="pres">
      <dgm:prSet presAssocID="{7B088047-B95A-4134-9C24-DC97EE5BD59C}" presName="root" presStyleCnt="0"/>
      <dgm:spPr/>
    </dgm:pt>
    <dgm:pt modelId="{D4C52CB9-FEBA-4FEE-BCD7-1A60546CD8EC}" type="pres">
      <dgm:prSet presAssocID="{7B088047-B95A-4134-9C24-DC97EE5BD59C}" presName="rootComposite" presStyleCnt="0"/>
      <dgm:spPr/>
    </dgm:pt>
    <dgm:pt modelId="{EC75153A-2C70-406B-B5E5-13F4F8FC2F3C}" type="pres">
      <dgm:prSet presAssocID="{7B088047-B95A-4134-9C24-DC97EE5BD59C}" presName="rootText" presStyleLbl="node1" presStyleIdx="0" presStyleCnt="3"/>
      <dgm:spPr/>
    </dgm:pt>
    <dgm:pt modelId="{58F048EE-B5C0-4D40-9A4E-DFCAC3EB9CF5}" type="pres">
      <dgm:prSet presAssocID="{7B088047-B95A-4134-9C24-DC97EE5BD59C}" presName="rootConnector" presStyleLbl="node1" presStyleIdx="0" presStyleCnt="3"/>
      <dgm:spPr/>
    </dgm:pt>
    <dgm:pt modelId="{FE0593C8-CC7C-4D1A-90E3-0EA3B254A8EA}" type="pres">
      <dgm:prSet presAssocID="{7B088047-B95A-4134-9C24-DC97EE5BD59C}" presName="childShape" presStyleCnt="0"/>
      <dgm:spPr/>
    </dgm:pt>
    <dgm:pt modelId="{0F2F2EF7-79ED-4A54-914F-95645A0AB41F}" type="pres">
      <dgm:prSet presAssocID="{1ED0BEC5-47BF-4D26-ABCC-358B7382D986}" presName="Name13" presStyleLbl="parChTrans1D2" presStyleIdx="0" presStyleCnt="3"/>
      <dgm:spPr/>
    </dgm:pt>
    <dgm:pt modelId="{C20BB232-51D4-4212-A9EF-03FA82B0D92E}" type="pres">
      <dgm:prSet presAssocID="{CF9F8153-F8D2-4569-A20E-0EDBE2B41060}" presName="childText" presStyleLbl="bgAcc1" presStyleIdx="0" presStyleCnt="3">
        <dgm:presLayoutVars>
          <dgm:bulletEnabled val="1"/>
        </dgm:presLayoutVars>
      </dgm:prSet>
      <dgm:spPr/>
    </dgm:pt>
    <dgm:pt modelId="{87A5357B-55CD-42EB-AC67-2AA6D19E0A43}" type="pres">
      <dgm:prSet presAssocID="{AB8D0231-C1A7-4AF8-AA2E-0F7A231B79C2}" presName="root" presStyleCnt="0"/>
      <dgm:spPr/>
    </dgm:pt>
    <dgm:pt modelId="{6B6F5322-886C-4DF1-9502-470321D9F320}" type="pres">
      <dgm:prSet presAssocID="{AB8D0231-C1A7-4AF8-AA2E-0F7A231B79C2}" presName="rootComposite" presStyleCnt="0"/>
      <dgm:spPr/>
    </dgm:pt>
    <dgm:pt modelId="{9AC25F9D-ED17-442E-988A-471598BB311E}" type="pres">
      <dgm:prSet presAssocID="{AB8D0231-C1A7-4AF8-AA2E-0F7A231B79C2}" presName="rootText" presStyleLbl="node1" presStyleIdx="1" presStyleCnt="3"/>
      <dgm:spPr/>
    </dgm:pt>
    <dgm:pt modelId="{5F4B3E10-B1DD-48BD-BA16-F012949CC3FD}" type="pres">
      <dgm:prSet presAssocID="{AB8D0231-C1A7-4AF8-AA2E-0F7A231B79C2}" presName="rootConnector" presStyleLbl="node1" presStyleIdx="1" presStyleCnt="3"/>
      <dgm:spPr/>
    </dgm:pt>
    <dgm:pt modelId="{4A3179D9-CAE8-4A4D-8E49-A41035B35F5D}" type="pres">
      <dgm:prSet presAssocID="{AB8D0231-C1A7-4AF8-AA2E-0F7A231B79C2}" presName="childShape" presStyleCnt="0"/>
      <dgm:spPr/>
    </dgm:pt>
    <dgm:pt modelId="{C47433AC-1D7F-4C5E-994E-2FC2C1F8D0E4}" type="pres">
      <dgm:prSet presAssocID="{8CAD41AB-1D0E-4F63-BC3C-9CE2FFF1DB16}" presName="Name13" presStyleLbl="parChTrans1D2" presStyleIdx="1" presStyleCnt="3"/>
      <dgm:spPr/>
    </dgm:pt>
    <dgm:pt modelId="{2CB225CA-8E71-43B2-B247-DE35A077B3EC}" type="pres">
      <dgm:prSet presAssocID="{4688F24A-2154-4978-BA97-45E72A497E48}" presName="childText" presStyleLbl="bgAcc1" presStyleIdx="1" presStyleCnt="3">
        <dgm:presLayoutVars>
          <dgm:bulletEnabled val="1"/>
        </dgm:presLayoutVars>
      </dgm:prSet>
      <dgm:spPr/>
    </dgm:pt>
    <dgm:pt modelId="{736660FB-0AC6-4DE4-A0BE-7F81FF4B40DE}" type="pres">
      <dgm:prSet presAssocID="{5E2594A5-7428-4F0E-B3DE-343D647C8CAF}" presName="Name13" presStyleLbl="parChTrans1D2" presStyleIdx="2" presStyleCnt="3"/>
      <dgm:spPr/>
    </dgm:pt>
    <dgm:pt modelId="{20B70C0E-DA6A-4462-912D-1548DA0490EE}" type="pres">
      <dgm:prSet presAssocID="{E4FB4C9A-FE69-4E35-9979-0FB6903AED12}" presName="childText" presStyleLbl="bgAcc1" presStyleIdx="2" presStyleCnt="3">
        <dgm:presLayoutVars>
          <dgm:bulletEnabled val="1"/>
        </dgm:presLayoutVars>
      </dgm:prSet>
      <dgm:spPr/>
    </dgm:pt>
    <dgm:pt modelId="{040CDEAA-9F61-4026-891A-2E9571CA1354}" type="pres">
      <dgm:prSet presAssocID="{17785B4C-B650-44AA-BA73-A9A98160D1B0}" presName="root" presStyleCnt="0"/>
      <dgm:spPr/>
    </dgm:pt>
    <dgm:pt modelId="{6C99A888-721F-4E1A-89A9-9D953970E5C9}" type="pres">
      <dgm:prSet presAssocID="{17785B4C-B650-44AA-BA73-A9A98160D1B0}" presName="rootComposite" presStyleCnt="0"/>
      <dgm:spPr/>
    </dgm:pt>
    <dgm:pt modelId="{A43D6247-AF96-4025-8050-C6A3EC6906A2}" type="pres">
      <dgm:prSet presAssocID="{17785B4C-B650-44AA-BA73-A9A98160D1B0}" presName="rootText" presStyleLbl="node1" presStyleIdx="2" presStyleCnt="3"/>
      <dgm:spPr/>
    </dgm:pt>
    <dgm:pt modelId="{6D798A18-4FD5-4339-81F2-8089DD081D85}" type="pres">
      <dgm:prSet presAssocID="{17785B4C-B650-44AA-BA73-A9A98160D1B0}" presName="rootConnector" presStyleLbl="node1" presStyleIdx="2" presStyleCnt="3"/>
      <dgm:spPr/>
    </dgm:pt>
    <dgm:pt modelId="{2CE78D26-9106-4998-BF7E-1A77E5B85249}" type="pres">
      <dgm:prSet presAssocID="{17785B4C-B650-44AA-BA73-A9A98160D1B0}" presName="childShape" presStyleCnt="0"/>
      <dgm:spPr/>
    </dgm:pt>
  </dgm:ptLst>
  <dgm:cxnLst>
    <dgm:cxn modelId="{37226500-BC2C-4E45-9E1B-2C0D3A082E1C}" type="presOf" srcId="{5E2594A5-7428-4F0E-B3DE-343D647C8CAF}" destId="{736660FB-0AC6-4DE4-A0BE-7F81FF4B40DE}" srcOrd="0" destOrd="0" presId="urn:microsoft.com/office/officeart/2005/8/layout/hierarchy3"/>
    <dgm:cxn modelId="{DB11B00E-13DB-46C4-A89D-EB2AAE5CCD24}" type="presOf" srcId="{4688F24A-2154-4978-BA97-45E72A497E48}" destId="{2CB225CA-8E71-43B2-B247-DE35A077B3EC}" srcOrd="0" destOrd="0" presId="urn:microsoft.com/office/officeart/2005/8/layout/hierarchy3"/>
    <dgm:cxn modelId="{8A118F28-E4E6-4098-8FEB-BE2CFA4772D3}" type="presOf" srcId="{AB8D0231-C1A7-4AF8-AA2E-0F7A231B79C2}" destId="{5F4B3E10-B1DD-48BD-BA16-F012949CC3FD}" srcOrd="1" destOrd="0" presId="urn:microsoft.com/office/officeart/2005/8/layout/hierarchy3"/>
    <dgm:cxn modelId="{B2CED434-E3C2-4381-A52B-AF23CCFF100E}" type="presOf" srcId="{2BBBE9E2-5215-4A5E-9021-41E0A7F4547B}" destId="{46D3910E-4701-4F21-A53E-C84A9336ED34}" srcOrd="0" destOrd="0" presId="urn:microsoft.com/office/officeart/2005/8/layout/hierarchy3"/>
    <dgm:cxn modelId="{BA54BB49-4A23-4687-8E32-4176CF8474BD}" type="presOf" srcId="{AB8D0231-C1A7-4AF8-AA2E-0F7A231B79C2}" destId="{9AC25F9D-ED17-442E-988A-471598BB311E}" srcOrd="0" destOrd="0" presId="urn:microsoft.com/office/officeart/2005/8/layout/hierarchy3"/>
    <dgm:cxn modelId="{8A570A56-A1B1-4EE8-9DF3-48E45B491357}" srcId="{2BBBE9E2-5215-4A5E-9021-41E0A7F4547B}" destId="{17785B4C-B650-44AA-BA73-A9A98160D1B0}" srcOrd="2" destOrd="0" parTransId="{E7F93B5C-DE81-447F-BC6F-F002A2AB352F}" sibTransId="{EB6C0EAD-E785-4149-8766-7C2CDF771FE9}"/>
    <dgm:cxn modelId="{9CB5C764-50A6-4835-9D12-9BC677F8BE07}" type="presOf" srcId="{17785B4C-B650-44AA-BA73-A9A98160D1B0}" destId="{A43D6247-AF96-4025-8050-C6A3EC6906A2}" srcOrd="0" destOrd="0" presId="urn:microsoft.com/office/officeart/2005/8/layout/hierarchy3"/>
    <dgm:cxn modelId="{DB80DE7A-CD33-484D-AC6F-E5457CD46CBE}" type="presOf" srcId="{17785B4C-B650-44AA-BA73-A9A98160D1B0}" destId="{6D798A18-4FD5-4339-81F2-8089DD081D85}" srcOrd="1" destOrd="0" presId="urn:microsoft.com/office/officeart/2005/8/layout/hierarchy3"/>
    <dgm:cxn modelId="{23C6277D-2ADF-4BE8-8839-8A3A326C6C7D}" srcId="{2BBBE9E2-5215-4A5E-9021-41E0A7F4547B}" destId="{7B088047-B95A-4134-9C24-DC97EE5BD59C}" srcOrd="0" destOrd="0" parTransId="{27376FDD-39A2-4C28-8CBE-4ECFF814FA7C}" sibTransId="{21E0A7E2-4C7B-4234-8BE8-C30FCAACCAA5}"/>
    <dgm:cxn modelId="{A4352D89-B0E4-4ABF-8F55-A7036ADB7012}" srcId="{AB8D0231-C1A7-4AF8-AA2E-0F7A231B79C2}" destId="{E4FB4C9A-FE69-4E35-9979-0FB6903AED12}" srcOrd="1" destOrd="0" parTransId="{5E2594A5-7428-4F0E-B3DE-343D647C8CAF}" sibTransId="{2643BDF5-0023-4577-8017-6D3B7135A2B8}"/>
    <dgm:cxn modelId="{2602788E-1656-4F11-BC27-10BAB54A3D1B}" type="presOf" srcId="{E4FB4C9A-FE69-4E35-9979-0FB6903AED12}" destId="{20B70C0E-DA6A-4462-912D-1548DA0490EE}" srcOrd="0" destOrd="0" presId="urn:microsoft.com/office/officeart/2005/8/layout/hierarchy3"/>
    <dgm:cxn modelId="{C57CC9A7-9A2F-429F-97BE-5E3D31F70872}" srcId="{7B088047-B95A-4134-9C24-DC97EE5BD59C}" destId="{CF9F8153-F8D2-4569-A20E-0EDBE2B41060}" srcOrd="0" destOrd="0" parTransId="{1ED0BEC5-47BF-4D26-ABCC-358B7382D986}" sibTransId="{A57535B2-EA8E-4CFE-B86B-99C4C9B86278}"/>
    <dgm:cxn modelId="{A3D9F2A9-3DE9-4254-AD28-48DE5511BDAC}" srcId="{AB8D0231-C1A7-4AF8-AA2E-0F7A231B79C2}" destId="{4688F24A-2154-4978-BA97-45E72A497E48}" srcOrd="0" destOrd="0" parTransId="{8CAD41AB-1D0E-4F63-BC3C-9CE2FFF1DB16}" sibTransId="{78DD9FB2-C86D-4B0B-BEB7-8CCE5B803AF6}"/>
    <dgm:cxn modelId="{AD192BAA-A563-4478-AD12-53EE7852D10E}" type="presOf" srcId="{1ED0BEC5-47BF-4D26-ABCC-358B7382D986}" destId="{0F2F2EF7-79ED-4A54-914F-95645A0AB41F}" srcOrd="0" destOrd="0" presId="urn:microsoft.com/office/officeart/2005/8/layout/hierarchy3"/>
    <dgm:cxn modelId="{A4CC54BB-CD2F-481A-A80A-6020CC690351}" type="presOf" srcId="{CF9F8153-F8D2-4569-A20E-0EDBE2B41060}" destId="{C20BB232-51D4-4212-A9EF-03FA82B0D92E}" srcOrd="0" destOrd="0" presId="urn:microsoft.com/office/officeart/2005/8/layout/hierarchy3"/>
    <dgm:cxn modelId="{0694B8BC-21E1-400E-9852-15A1D23499AE}" srcId="{2BBBE9E2-5215-4A5E-9021-41E0A7F4547B}" destId="{AB8D0231-C1A7-4AF8-AA2E-0F7A231B79C2}" srcOrd="1" destOrd="0" parTransId="{F7B4FF41-0111-4D9A-BE66-DD9ADFCE41EE}" sibTransId="{5DE26D68-B37B-449D-826B-E41447BE233F}"/>
    <dgm:cxn modelId="{69537ACE-8811-4263-873C-3F8FB7EBC1F0}" type="presOf" srcId="{7B088047-B95A-4134-9C24-DC97EE5BD59C}" destId="{EC75153A-2C70-406B-B5E5-13F4F8FC2F3C}" srcOrd="0" destOrd="0" presId="urn:microsoft.com/office/officeart/2005/8/layout/hierarchy3"/>
    <dgm:cxn modelId="{C5517EE6-5F8E-47CD-AC62-FF30BE43B79A}" type="presOf" srcId="{8CAD41AB-1D0E-4F63-BC3C-9CE2FFF1DB16}" destId="{C47433AC-1D7F-4C5E-994E-2FC2C1F8D0E4}" srcOrd="0" destOrd="0" presId="urn:microsoft.com/office/officeart/2005/8/layout/hierarchy3"/>
    <dgm:cxn modelId="{39CADFEF-AFD4-4888-8DB8-9ACD474B0713}" type="presOf" srcId="{7B088047-B95A-4134-9C24-DC97EE5BD59C}" destId="{58F048EE-B5C0-4D40-9A4E-DFCAC3EB9CF5}" srcOrd="1" destOrd="0" presId="urn:microsoft.com/office/officeart/2005/8/layout/hierarchy3"/>
    <dgm:cxn modelId="{6DFC47DA-C81E-446D-8FFB-4D2E79023966}" type="presParOf" srcId="{46D3910E-4701-4F21-A53E-C84A9336ED34}" destId="{63BCD5E4-197A-48A7-A879-454CDE353E5C}" srcOrd="0" destOrd="0" presId="urn:microsoft.com/office/officeart/2005/8/layout/hierarchy3"/>
    <dgm:cxn modelId="{36318630-097A-47A9-86B1-FBDBD46DA45B}" type="presParOf" srcId="{63BCD5E4-197A-48A7-A879-454CDE353E5C}" destId="{D4C52CB9-FEBA-4FEE-BCD7-1A60546CD8EC}" srcOrd="0" destOrd="0" presId="urn:microsoft.com/office/officeart/2005/8/layout/hierarchy3"/>
    <dgm:cxn modelId="{341197F8-016B-4E8D-A7F4-0745615D8591}" type="presParOf" srcId="{D4C52CB9-FEBA-4FEE-BCD7-1A60546CD8EC}" destId="{EC75153A-2C70-406B-B5E5-13F4F8FC2F3C}" srcOrd="0" destOrd="0" presId="urn:microsoft.com/office/officeart/2005/8/layout/hierarchy3"/>
    <dgm:cxn modelId="{CD03E1DC-6E30-438B-A490-490E5DAB8232}" type="presParOf" srcId="{D4C52CB9-FEBA-4FEE-BCD7-1A60546CD8EC}" destId="{58F048EE-B5C0-4D40-9A4E-DFCAC3EB9CF5}" srcOrd="1" destOrd="0" presId="urn:microsoft.com/office/officeart/2005/8/layout/hierarchy3"/>
    <dgm:cxn modelId="{EC4A3172-BF9B-457B-A082-F5B39F533157}" type="presParOf" srcId="{63BCD5E4-197A-48A7-A879-454CDE353E5C}" destId="{FE0593C8-CC7C-4D1A-90E3-0EA3B254A8EA}" srcOrd="1" destOrd="0" presId="urn:microsoft.com/office/officeart/2005/8/layout/hierarchy3"/>
    <dgm:cxn modelId="{B8B6AF28-F4FD-4485-8FCC-9652659B9499}" type="presParOf" srcId="{FE0593C8-CC7C-4D1A-90E3-0EA3B254A8EA}" destId="{0F2F2EF7-79ED-4A54-914F-95645A0AB41F}" srcOrd="0" destOrd="0" presId="urn:microsoft.com/office/officeart/2005/8/layout/hierarchy3"/>
    <dgm:cxn modelId="{4C1B9E48-5FD7-4405-909E-CC1B7165B522}" type="presParOf" srcId="{FE0593C8-CC7C-4D1A-90E3-0EA3B254A8EA}" destId="{C20BB232-51D4-4212-A9EF-03FA82B0D92E}" srcOrd="1" destOrd="0" presId="urn:microsoft.com/office/officeart/2005/8/layout/hierarchy3"/>
    <dgm:cxn modelId="{350BE703-7008-4D01-BBC1-58F00A687E3B}" type="presParOf" srcId="{46D3910E-4701-4F21-A53E-C84A9336ED34}" destId="{87A5357B-55CD-42EB-AC67-2AA6D19E0A43}" srcOrd="1" destOrd="0" presId="urn:microsoft.com/office/officeart/2005/8/layout/hierarchy3"/>
    <dgm:cxn modelId="{9BDF4F3A-D811-44A1-AB79-76A3394447B8}" type="presParOf" srcId="{87A5357B-55CD-42EB-AC67-2AA6D19E0A43}" destId="{6B6F5322-886C-4DF1-9502-470321D9F320}" srcOrd="0" destOrd="0" presId="urn:microsoft.com/office/officeart/2005/8/layout/hierarchy3"/>
    <dgm:cxn modelId="{D35838F1-27F3-4FA3-921D-6522A73B71C8}" type="presParOf" srcId="{6B6F5322-886C-4DF1-9502-470321D9F320}" destId="{9AC25F9D-ED17-442E-988A-471598BB311E}" srcOrd="0" destOrd="0" presId="urn:microsoft.com/office/officeart/2005/8/layout/hierarchy3"/>
    <dgm:cxn modelId="{C1E5B0CA-CC04-4E39-87C1-3F2F6C6E5361}" type="presParOf" srcId="{6B6F5322-886C-4DF1-9502-470321D9F320}" destId="{5F4B3E10-B1DD-48BD-BA16-F012949CC3FD}" srcOrd="1" destOrd="0" presId="urn:microsoft.com/office/officeart/2005/8/layout/hierarchy3"/>
    <dgm:cxn modelId="{635AD7FC-F580-4C82-BDD2-51F1CDA4C227}" type="presParOf" srcId="{87A5357B-55CD-42EB-AC67-2AA6D19E0A43}" destId="{4A3179D9-CAE8-4A4D-8E49-A41035B35F5D}" srcOrd="1" destOrd="0" presId="urn:microsoft.com/office/officeart/2005/8/layout/hierarchy3"/>
    <dgm:cxn modelId="{108DA2A6-E54B-4F96-AF2C-CA40EC4E8B67}" type="presParOf" srcId="{4A3179D9-CAE8-4A4D-8E49-A41035B35F5D}" destId="{C47433AC-1D7F-4C5E-994E-2FC2C1F8D0E4}" srcOrd="0" destOrd="0" presId="urn:microsoft.com/office/officeart/2005/8/layout/hierarchy3"/>
    <dgm:cxn modelId="{EFF837DF-48F8-4F5E-B71B-A7441861ED21}" type="presParOf" srcId="{4A3179D9-CAE8-4A4D-8E49-A41035B35F5D}" destId="{2CB225CA-8E71-43B2-B247-DE35A077B3EC}" srcOrd="1" destOrd="0" presId="urn:microsoft.com/office/officeart/2005/8/layout/hierarchy3"/>
    <dgm:cxn modelId="{03D33140-2D2C-49D7-9ED6-E35E5AD3B7AC}" type="presParOf" srcId="{4A3179D9-CAE8-4A4D-8E49-A41035B35F5D}" destId="{736660FB-0AC6-4DE4-A0BE-7F81FF4B40DE}" srcOrd="2" destOrd="0" presId="urn:microsoft.com/office/officeart/2005/8/layout/hierarchy3"/>
    <dgm:cxn modelId="{B34AA2DB-60E0-4D5C-A75F-7EE2601A1761}" type="presParOf" srcId="{4A3179D9-CAE8-4A4D-8E49-A41035B35F5D}" destId="{20B70C0E-DA6A-4462-912D-1548DA0490EE}" srcOrd="3" destOrd="0" presId="urn:microsoft.com/office/officeart/2005/8/layout/hierarchy3"/>
    <dgm:cxn modelId="{CD3852EF-58DD-4856-A442-EB6F1047EBCF}" type="presParOf" srcId="{46D3910E-4701-4F21-A53E-C84A9336ED34}" destId="{040CDEAA-9F61-4026-891A-2E9571CA1354}" srcOrd="2" destOrd="0" presId="urn:microsoft.com/office/officeart/2005/8/layout/hierarchy3"/>
    <dgm:cxn modelId="{EBC29C93-F3AE-4391-BC18-18E99642C139}" type="presParOf" srcId="{040CDEAA-9F61-4026-891A-2E9571CA1354}" destId="{6C99A888-721F-4E1A-89A9-9D953970E5C9}" srcOrd="0" destOrd="0" presId="urn:microsoft.com/office/officeart/2005/8/layout/hierarchy3"/>
    <dgm:cxn modelId="{D027C4D1-E222-4E1E-982A-64CDC3CD3900}" type="presParOf" srcId="{6C99A888-721F-4E1A-89A9-9D953970E5C9}" destId="{A43D6247-AF96-4025-8050-C6A3EC6906A2}" srcOrd="0" destOrd="0" presId="urn:microsoft.com/office/officeart/2005/8/layout/hierarchy3"/>
    <dgm:cxn modelId="{E00D5A63-9D3F-4699-9B85-3EA470F93B0F}" type="presParOf" srcId="{6C99A888-721F-4E1A-89A9-9D953970E5C9}" destId="{6D798A18-4FD5-4339-81F2-8089DD081D85}" srcOrd="1" destOrd="0" presId="urn:microsoft.com/office/officeart/2005/8/layout/hierarchy3"/>
    <dgm:cxn modelId="{5191676A-416C-4D5E-B116-46D334AC2ABE}" type="presParOf" srcId="{040CDEAA-9F61-4026-891A-2E9571CA1354}" destId="{2CE78D26-9106-4998-BF7E-1A77E5B85249}"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FC458B-DE9B-4C29-85E0-DA244AD18D0A}" type="doc">
      <dgm:prSet loTypeId="urn:microsoft.com/office/officeart/2018/2/layout/IconLabelDescriptionList" loCatId="icon" qsTypeId="urn:microsoft.com/office/officeart/2005/8/quickstyle/simple4" qsCatId="simple" csTypeId="urn:microsoft.com/office/officeart/2018/5/colors/Iconchunking_neutralbg_colorful2" csCatId="colorful" phldr="1"/>
      <dgm:spPr/>
      <dgm:t>
        <a:bodyPr/>
        <a:lstStyle/>
        <a:p>
          <a:endParaRPr lang="en-US"/>
        </a:p>
      </dgm:t>
    </dgm:pt>
    <dgm:pt modelId="{3BA13C5B-70CF-4789-B0B3-1C112ACF4C42}">
      <dgm:prSet/>
      <dgm:spPr/>
      <dgm:t>
        <a:bodyPr/>
        <a:lstStyle/>
        <a:p>
          <a:pPr>
            <a:defRPr b="1"/>
          </a:pPr>
          <a:r>
            <a:rPr lang="en-US"/>
            <a:t>Shoeleather costs</a:t>
          </a:r>
        </a:p>
      </dgm:t>
    </dgm:pt>
    <dgm:pt modelId="{C5510F61-2335-4708-8C77-1A37BC791CDF}" type="parTrans" cxnId="{A511C730-FCD1-4DFD-912D-2DA162DB20E1}">
      <dgm:prSet/>
      <dgm:spPr/>
      <dgm:t>
        <a:bodyPr/>
        <a:lstStyle/>
        <a:p>
          <a:endParaRPr lang="en-US"/>
        </a:p>
      </dgm:t>
    </dgm:pt>
    <dgm:pt modelId="{4D8ACB20-65FF-4A50-A304-D23788F11788}" type="sibTrans" cxnId="{A511C730-FCD1-4DFD-912D-2DA162DB20E1}">
      <dgm:prSet/>
      <dgm:spPr/>
      <dgm:t>
        <a:bodyPr/>
        <a:lstStyle/>
        <a:p>
          <a:endParaRPr lang="en-US"/>
        </a:p>
      </dgm:t>
    </dgm:pt>
    <dgm:pt modelId="{4C74BEF0-B393-42CF-80AA-77149BD89A3A}">
      <dgm:prSet/>
      <dgm:spPr/>
      <dgm:t>
        <a:bodyPr/>
        <a:lstStyle/>
        <a:p>
          <a:r>
            <a:rPr lang="en-US" dirty="0"/>
            <a:t>Resources wasted when inflation encourages people to reduce their money holdings</a:t>
          </a:r>
        </a:p>
        <a:p>
          <a:r>
            <a:rPr lang="en-US" b="1" dirty="0"/>
            <a:t>Inflation discourages saving </a:t>
          </a:r>
        </a:p>
      </dgm:t>
    </dgm:pt>
    <dgm:pt modelId="{83B97FF1-60D6-4A4E-94F2-82EA2E7D5E79}" type="parTrans" cxnId="{5BA0AE4F-9958-4F93-A923-3FD122B0D947}">
      <dgm:prSet/>
      <dgm:spPr/>
      <dgm:t>
        <a:bodyPr/>
        <a:lstStyle/>
        <a:p>
          <a:endParaRPr lang="en-US"/>
        </a:p>
      </dgm:t>
    </dgm:pt>
    <dgm:pt modelId="{CCC38CE3-4667-410B-B8C6-4869DCF4BEEE}" type="sibTrans" cxnId="{5BA0AE4F-9958-4F93-A923-3FD122B0D947}">
      <dgm:prSet/>
      <dgm:spPr/>
      <dgm:t>
        <a:bodyPr/>
        <a:lstStyle/>
        <a:p>
          <a:endParaRPr lang="en-US"/>
        </a:p>
      </dgm:t>
    </dgm:pt>
    <dgm:pt modelId="{5B4F7C97-9F23-45CA-A62C-0ED1D8C4D75D}">
      <dgm:prSet/>
      <dgm:spPr/>
      <dgm:t>
        <a:bodyPr/>
        <a:lstStyle/>
        <a:p>
          <a:r>
            <a:rPr lang="en-US" dirty="0"/>
            <a:t>Can be substantial</a:t>
          </a:r>
        </a:p>
      </dgm:t>
    </dgm:pt>
    <dgm:pt modelId="{B8BDE3C0-26E1-478C-A2EE-FA407D49F826}" type="parTrans" cxnId="{2CA1D7F2-962C-4F10-AC22-4849CA5A6214}">
      <dgm:prSet/>
      <dgm:spPr/>
      <dgm:t>
        <a:bodyPr/>
        <a:lstStyle/>
        <a:p>
          <a:endParaRPr lang="en-US"/>
        </a:p>
      </dgm:t>
    </dgm:pt>
    <dgm:pt modelId="{8B22C86F-82BC-4FE9-A849-849CE4A8E5F5}" type="sibTrans" cxnId="{2CA1D7F2-962C-4F10-AC22-4849CA5A6214}">
      <dgm:prSet/>
      <dgm:spPr/>
      <dgm:t>
        <a:bodyPr/>
        <a:lstStyle/>
        <a:p>
          <a:endParaRPr lang="en-US"/>
        </a:p>
      </dgm:t>
    </dgm:pt>
    <dgm:pt modelId="{A044FEE7-C8E8-4AF8-B73C-C9AFA27C714B}">
      <dgm:prSet/>
      <dgm:spPr/>
      <dgm:t>
        <a:bodyPr/>
        <a:lstStyle/>
        <a:p>
          <a:pPr>
            <a:defRPr b="1"/>
          </a:pPr>
          <a:r>
            <a:rPr lang="en-US"/>
            <a:t>Menu costs</a:t>
          </a:r>
        </a:p>
      </dgm:t>
    </dgm:pt>
    <dgm:pt modelId="{32B94DC1-9C4D-427A-9ADE-1E212456CE74}" type="parTrans" cxnId="{077DA3E5-AEC1-4A9A-B288-FB1B93D6B2F4}">
      <dgm:prSet/>
      <dgm:spPr/>
      <dgm:t>
        <a:bodyPr/>
        <a:lstStyle/>
        <a:p>
          <a:endParaRPr lang="en-US"/>
        </a:p>
      </dgm:t>
    </dgm:pt>
    <dgm:pt modelId="{668C0F95-BDF6-4666-B00A-A595CA2DC431}" type="sibTrans" cxnId="{077DA3E5-AEC1-4A9A-B288-FB1B93D6B2F4}">
      <dgm:prSet/>
      <dgm:spPr/>
      <dgm:t>
        <a:bodyPr/>
        <a:lstStyle/>
        <a:p>
          <a:endParaRPr lang="en-US"/>
        </a:p>
      </dgm:t>
    </dgm:pt>
    <dgm:pt modelId="{12958D85-CCBF-48CB-A450-6E11B17D5397}">
      <dgm:prSet/>
      <dgm:spPr/>
      <dgm:t>
        <a:bodyPr/>
        <a:lstStyle/>
        <a:p>
          <a:r>
            <a:rPr lang="en-US"/>
            <a:t>Costs of changing prices</a:t>
          </a:r>
        </a:p>
      </dgm:t>
    </dgm:pt>
    <dgm:pt modelId="{092ACFDB-786F-4AEF-B75E-CD1D408A65F9}" type="parTrans" cxnId="{6D3C6FBB-E82A-4379-8A4A-6E112519FF4C}">
      <dgm:prSet/>
      <dgm:spPr/>
      <dgm:t>
        <a:bodyPr/>
        <a:lstStyle/>
        <a:p>
          <a:endParaRPr lang="en-US"/>
        </a:p>
      </dgm:t>
    </dgm:pt>
    <dgm:pt modelId="{B220D61D-C7D1-49DE-972F-4B1BAE6310BE}" type="sibTrans" cxnId="{6D3C6FBB-E82A-4379-8A4A-6E112519FF4C}">
      <dgm:prSet/>
      <dgm:spPr/>
      <dgm:t>
        <a:bodyPr/>
        <a:lstStyle/>
        <a:p>
          <a:endParaRPr lang="en-US"/>
        </a:p>
      </dgm:t>
    </dgm:pt>
    <dgm:pt modelId="{E946951D-2E3A-4580-AF99-AC6867716360}">
      <dgm:prSet/>
      <dgm:spPr/>
      <dgm:t>
        <a:bodyPr/>
        <a:lstStyle/>
        <a:p>
          <a:r>
            <a:rPr lang="en-US" dirty="0"/>
            <a:t>Inflation – increases menu costs that firms must bear</a:t>
          </a:r>
        </a:p>
      </dgm:t>
    </dgm:pt>
    <dgm:pt modelId="{93EA5D9B-AF40-46D7-A824-E7868DEA4E4E}" type="parTrans" cxnId="{236DF77A-7171-423A-97F5-A719FBA44FC9}">
      <dgm:prSet/>
      <dgm:spPr/>
      <dgm:t>
        <a:bodyPr/>
        <a:lstStyle/>
        <a:p>
          <a:endParaRPr lang="en-US"/>
        </a:p>
      </dgm:t>
    </dgm:pt>
    <dgm:pt modelId="{E59DDCCB-191C-442B-B049-2F4EF633ACA9}" type="sibTrans" cxnId="{236DF77A-7171-423A-97F5-A719FBA44FC9}">
      <dgm:prSet/>
      <dgm:spPr/>
      <dgm:t>
        <a:bodyPr/>
        <a:lstStyle/>
        <a:p>
          <a:endParaRPr lang="en-US"/>
        </a:p>
      </dgm:t>
    </dgm:pt>
    <dgm:pt modelId="{5FC03AAA-3D92-4C6F-8DE3-830DDD03C14E}" type="pres">
      <dgm:prSet presAssocID="{3FFC458B-DE9B-4C29-85E0-DA244AD18D0A}" presName="root" presStyleCnt="0">
        <dgm:presLayoutVars>
          <dgm:dir/>
          <dgm:resizeHandles val="exact"/>
        </dgm:presLayoutVars>
      </dgm:prSet>
      <dgm:spPr/>
    </dgm:pt>
    <dgm:pt modelId="{CBC4E501-CB42-4297-A7DF-8A7155A5D041}" type="pres">
      <dgm:prSet presAssocID="{3BA13C5B-70CF-4789-B0B3-1C112ACF4C42}" presName="compNode" presStyleCnt="0"/>
      <dgm:spPr/>
    </dgm:pt>
    <dgm:pt modelId="{7F374755-71EF-4CA4-83F8-62D4EB97A15A}" type="pres">
      <dgm:prSet presAssocID="{3BA13C5B-70CF-4789-B0B3-1C112ACF4C4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9305BFEE-71A7-40F6-A9F6-B2A77EB1B900}" type="pres">
      <dgm:prSet presAssocID="{3BA13C5B-70CF-4789-B0B3-1C112ACF4C42}" presName="iconSpace" presStyleCnt="0"/>
      <dgm:spPr/>
    </dgm:pt>
    <dgm:pt modelId="{BFD870E8-26EF-428D-83D8-1697DA7C5192}" type="pres">
      <dgm:prSet presAssocID="{3BA13C5B-70CF-4789-B0B3-1C112ACF4C42}" presName="parTx" presStyleLbl="revTx" presStyleIdx="0" presStyleCnt="4">
        <dgm:presLayoutVars>
          <dgm:chMax val="0"/>
          <dgm:chPref val="0"/>
        </dgm:presLayoutVars>
      </dgm:prSet>
      <dgm:spPr/>
    </dgm:pt>
    <dgm:pt modelId="{0A118D4B-263A-4A0C-B66B-9969747629D4}" type="pres">
      <dgm:prSet presAssocID="{3BA13C5B-70CF-4789-B0B3-1C112ACF4C42}" presName="txSpace" presStyleCnt="0"/>
      <dgm:spPr/>
    </dgm:pt>
    <dgm:pt modelId="{35AE31FD-C58C-4F54-836F-95DDCC3A585F}" type="pres">
      <dgm:prSet presAssocID="{3BA13C5B-70CF-4789-B0B3-1C112ACF4C42}" presName="desTx" presStyleLbl="revTx" presStyleIdx="1" presStyleCnt="4">
        <dgm:presLayoutVars/>
      </dgm:prSet>
      <dgm:spPr/>
    </dgm:pt>
    <dgm:pt modelId="{6853C9B1-43BE-4B77-B09B-5359D41D148E}" type="pres">
      <dgm:prSet presAssocID="{4D8ACB20-65FF-4A50-A304-D23788F11788}" presName="sibTrans" presStyleCnt="0"/>
      <dgm:spPr/>
    </dgm:pt>
    <dgm:pt modelId="{506B7E2B-8B4B-45B3-9147-E65FD80F8556}" type="pres">
      <dgm:prSet presAssocID="{A044FEE7-C8E8-4AF8-B73C-C9AFA27C714B}" presName="compNode" presStyleCnt="0"/>
      <dgm:spPr/>
    </dgm:pt>
    <dgm:pt modelId="{0D92A344-C3BB-464E-8A84-EF8EDC17AF67}" type="pres">
      <dgm:prSet presAssocID="{A044FEE7-C8E8-4AF8-B73C-C9AFA27C714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ins"/>
        </a:ext>
      </dgm:extLst>
    </dgm:pt>
    <dgm:pt modelId="{E5B5A7A6-2CFD-4673-A23C-6C8DDB1BF79A}" type="pres">
      <dgm:prSet presAssocID="{A044FEE7-C8E8-4AF8-B73C-C9AFA27C714B}" presName="iconSpace" presStyleCnt="0"/>
      <dgm:spPr/>
    </dgm:pt>
    <dgm:pt modelId="{92E87B7D-01C0-42B6-8610-32A9AADFCEE9}" type="pres">
      <dgm:prSet presAssocID="{A044FEE7-C8E8-4AF8-B73C-C9AFA27C714B}" presName="parTx" presStyleLbl="revTx" presStyleIdx="2" presStyleCnt="4">
        <dgm:presLayoutVars>
          <dgm:chMax val="0"/>
          <dgm:chPref val="0"/>
        </dgm:presLayoutVars>
      </dgm:prSet>
      <dgm:spPr/>
    </dgm:pt>
    <dgm:pt modelId="{60360913-F450-4020-A734-75855D2A5875}" type="pres">
      <dgm:prSet presAssocID="{A044FEE7-C8E8-4AF8-B73C-C9AFA27C714B}" presName="txSpace" presStyleCnt="0"/>
      <dgm:spPr/>
    </dgm:pt>
    <dgm:pt modelId="{D93F9C0C-93D3-4525-9D93-C2217D6A1917}" type="pres">
      <dgm:prSet presAssocID="{A044FEE7-C8E8-4AF8-B73C-C9AFA27C714B}" presName="desTx" presStyleLbl="revTx" presStyleIdx="3" presStyleCnt="4">
        <dgm:presLayoutVars/>
      </dgm:prSet>
      <dgm:spPr/>
    </dgm:pt>
  </dgm:ptLst>
  <dgm:cxnLst>
    <dgm:cxn modelId="{D481AA03-8225-4CD8-A41B-152ED4E8383D}" type="presOf" srcId="{12958D85-CCBF-48CB-A450-6E11B17D5397}" destId="{D93F9C0C-93D3-4525-9D93-C2217D6A1917}" srcOrd="0" destOrd="0" presId="urn:microsoft.com/office/officeart/2018/2/layout/IconLabelDescriptionList"/>
    <dgm:cxn modelId="{D641B425-4448-4203-A1B6-5E0FFCB6E13E}" type="presOf" srcId="{5B4F7C97-9F23-45CA-A62C-0ED1D8C4D75D}" destId="{35AE31FD-C58C-4F54-836F-95DDCC3A585F}" srcOrd="0" destOrd="1" presId="urn:microsoft.com/office/officeart/2018/2/layout/IconLabelDescriptionList"/>
    <dgm:cxn modelId="{3EBC112C-B11D-4651-9E71-B9BE13BFB7FB}" type="presOf" srcId="{E946951D-2E3A-4580-AF99-AC6867716360}" destId="{D93F9C0C-93D3-4525-9D93-C2217D6A1917}" srcOrd="0" destOrd="1" presId="urn:microsoft.com/office/officeart/2018/2/layout/IconLabelDescriptionList"/>
    <dgm:cxn modelId="{A511C730-FCD1-4DFD-912D-2DA162DB20E1}" srcId="{3FFC458B-DE9B-4C29-85E0-DA244AD18D0A}" destId="{3BA13C5B-70CF-4789-B0B3-1C112ACF4C42}" srcOrd="0" destOrd="0" parTransId="{C5510F61-2335-4708-8C77-1A37BC791CDF}" sibTransId="{4D8ACB20-65FF-4A50-A304-D23788F11788}"/>
    <dgm:cxn modelId="{269AD231-5A1A-481F-AE06-E4B0FB2B27E8}" type="presOf" srcId="{3FFC458B-DE9B-4C29-85E0-DA244AD18D0A}" destId="{5FC03AAA-3D92-4C6F-8DE3-830DDD03C14E}" srcOrd="0" destOrd="0" presId="urn:microsoft.com/office/officeart/2018/2/layout/IconLabelDescriptionList"/>
    <dgm:cxn modelId="{206CC939-C014-47D1-B614-5E39F0B779A0}" type="presOf" srcId="{A044FEE7-C8E8-4AF8-B73C-C9AFA27C714B}" destId="{92E87B7D-01C0-42B6-8610-32A9AADFCEE9}" srcOrd="0" destOrd="0" presId="urn:microsoft.com/office/officeart/2018/2/layout/IconLabelDescriptionList"/>
    <dgm:cxn modelId="{B5EE283E-D1DC-4E3C-A83F-34ACAD8A2A65}" type="presOf" srcId="{3BA13C5B-70CF-4789-B0B3-1C112ACF4C42}" destId="{BFD870E8-26EF-428D-83D8-1697DA7C5192}" srcOrd="0" destOrd="0" presId="urn:microsoft.com/office/officeart/2018/2/layout/IconLabelDescriptionList"/>
    <dgm:cxn modelId="{5BA0AE4F-9958-4F93-A923-3FD122B0D947}" srcId="{3BA13C5B-70CF-4789-B0B3-1C112ACF4C42}" destId="{4C74BEF0-B393-42CF-80AA-77149BD89A3A}" srcOrd="0" destOrd="0" parTransId="{83B97FF1-60D6-4A4E-94F2-82EA2E7D5E79}" sibTransId="{CCC38CE3-4667-410B-B8C6-4869DCF4BEEE}"/>
    <dgm:cxn modelId="{236DF77A-7171-423A-97F5-A719FBA44FC9}" srcId="{A044FEE7-C8E8-4AF8-B73C-C9AFA27C714B}" destId="{E946951D-2E3A-4580-AF99-AC6867716360}" srcOrd="1" destOrd="0" parTransId="{93EA5D9B-AF40-46D7-A824-E7868DEA4E4E}" sibTransId="{E59DDCCB-191C-442B-B049-2F4EF633ACA9}"/>
    <dgm:cxn modelId="{6D3C6FBB-E82A-4379-8A4A-6E112519FF4C}" srcId="{A044FEE7-C8E8-4AF8-B73C-C9AFA27C714B}" destId="{12958D85-CCBF-48CB-A450-6E11B17D5397}" srcOrd="0" destOrd="0" parTransId="{092ACFDB-786F-4AEF-B75E-CD1D408A65F9}" sibTransId="{B220D61D-C7D1-49DE-972F-4B1BAE6310BE}"/>
    <dgm:cxn modelId="{2B7E69DB-DD8B-4162-A77D-D058C66233C4}" type="presOf" srcId="{4C74BEF0-B393-42CF-80AA-77149BD89A3A}" destId="{35AE31FD-C58C-4F54-836F-95DDCC3A585F}" srcOrd="0" destOrd="0" presId="urn:microsoft.com/office/officeart/2018/2/layout/IconLabelDescriptionList"/>
    <dgm:cxn modelId="{077DA3E5-AEC1-4A9A-B288-FB1B93D6B2F4}" srcId="{3FFC458B-DE9B-4C29-85E0-DA244AD18D0A}" destId="{A044FEE7-C8E8-4AF8-B73C-C9AFA27C714B}" srcOrd="1" destOrd="0" parTransId="{32B94DC1-9C4D-427A-9ADE-1E212456CE74}" sibTransId="{668C0F95-BDF6-4666-B00A-A595CA2DC431}"/>
    <dgm:cxn modelId="{2CA1D7F2-962C-4F10-AC22-4849CA5A6214}" srcId="{3BA13C5B-70CF-4789-B0B3-1C112ACF4C42}" destId="{5B4F7C97-9F23-45CA-A62C-0ED1D8C4D75D}" srcOrd="1" destOrd="0" parTransId="{B8BDE3C0-26E1-478C-A2EE-FA407D49F826}" sibTransId="{8B22C86F-82BC-4FE9-A849-849CE4A8E5F5}"/>
    <dgm:cxn modelId="{7CD820E2-1FBE-4DC9-8FE6-567E365B0395}" type="presParOf" srcId="{5FC03AAA-3D92-4C6F-8DE3-830DDD03C14E}" destId="{CBC4E501-CB42-4297-A7DF-8A7155A5D041}" srcOrd="0" destOrd="0" presId="urn:microsoft.com/office/officeart/2018/2/layout/IconLabelDescriptionList"/>
    <dgm:cxn modelId="{B00EB524-53E8-4D82-BD00-36DF227DC595}" type="presParOf" srcId="{CBC4E501-CB42-4297-A7DF-8A7155A5D041}" destId="{7F374755-71EF-4CA4-83F8-62D4EB97A15A}" srcOrd="0" destOrd="0" presId="urn:microsoft.com/office/officeart/2018/2/layout/IconLabelDescriptionList"/>
    <dgm:cxn modelId="{C30F6D0E-B9B9-4432-A32E-75653A8692EA}" type="presParOf" srcId="{CBC4E501-CB42-4297-A7DF-8A7155A5D041}" destId="{9305BFEE-71A7-40F6-A9F6-B2A77EB1B900}" srcOrd="1" destOrd="0" presId="urn:microsoft.com/office/officeart/2018/2/layout/IconLabelDescriptionList"/>
    <dgm:cxn modelId="{F494F258-DBA9-4378-87E0-05C46AA495D6}" type="presParOf" srcId="{CBC4E501-CB42-4297-A7DF-8A7155A5D041}" destId="{BFD870E8-26EF-428D-83D8-1697DA7C5192}" srcOrd="2" destOrd="0" presId="urn:microsoft.com/office/officeart/2018/2/layout/IconLabelDescriptionList"/>
    <dgm:cxn modelId="{0B77083C-D9D4-4A6B-B7D9-4C5CAE415DFF}" type="presParOf" srcId="{CBC4E501-CB42-4297-A7DF-8A7155A5D041}" destId="{0A118D4B-263A-4A0C-B66B-9969747629D4}" srcOrd="3" destOrd="0" presId="urn:microsoft.com/office/officeart/2018/2/layout/IconLabelDescriptionList"/>
    <dgm:cxn modelId="{5EC23351-3B4F-46B1-90CA-10AF95DD6976}" type="presParOf" srcId="{CBC4E501-CB42-4297-A7DF-8A7155A5D041}" destId="{35AE31FD-C58C-4F54-836F-95DDCC3A585F}" srcOrd="4" destOrd="0" presId="urn:microsoft.com/office/officeart/2018/2/layout/IconLabelDescriptionList"/>
    <dgm:cxn modelId="{12AF6BD4-AB48-47C8-AA93-79633AF7E3A9}" type="presParOf" srcId="{5FC03AAA-3D92-4C6F-8DE3-830DDD03C14E}" destId="{6853C9B1-43BE-4B77-B09B-5359D41D148E}" srcOrd="1" destOrd="0" presId="urn:microsoft.com/office/officeart/2018/2/layout/IconLabelDescriptionList"/>
    <dgm:cxn modelId="{C060E5B9-0ECD-45F6-9C86-591DB6B5E76A}" type="presParOf" srcId="{5FC03AAA-3D92-4C6F-8DE3-830DDD03C14E}" destId="{506B7E2B-8B4B-45B3-9147-E65FD80F8556}" srcOrd="2" destOrd="0" presId="urn:microsoft.com/office/officeart/2018/2/layout/IconLabelDescriptionList"/>
    <dgm:cxn modelId="{B29FA621-5B5E-4F24-BF39-332D69B361F1}" type="presParOf" srcId="{506B7E2B-8B4B-45B3-9147-E65FD80F8556}" destId="{0D92A344-C3BB-464E-8A84-EF8EDC17AF67}" srcOrd="0" destOrd="0" presId="urn:microsoft.com/office/officeart/2018/2/layout/IconLabelDescriptionList"/>
    <dgm:cxn modelId="{93946810-EF8B-4563-8E7D-F7A0691B6862}" type="presParOf" srcId="{506B7E2B-8B4B-45B3-9147-E65FD80F8556}" destId="{E5B5A7A6-2CFD-4673-A23C-6C8DDB1BF79A}" srcOrd="1" destOrd="0" presId="urn:microsoft.com/office/officeart/2018/2/layout/IconLabelDescriptionList"/>
    <dgm:cxn modelId="{25CE4A52-3DE1-4FD4-9B53-BEFF5AC96764}" type="presParOf" srcId="{506B7E2B-8B4B-45B3-9147-E65FD80F8556}" destId="{92E87B7D-01C0-42B6-8610-32A9AADFCEE9}" srcOrd="2" destOrd="0" presId="urn:microsoft.com/office/officeart/2018/2/layout/IconLabelDescriptionList"/>
    <dgm:cxn modelId="{136A3D6C-CC5F-4CCA-B36E-514301CF2249}" type="presParOf" srcId="{506B7E2B-8B4B-45B3-9147-E65FD80F8556}" destId="{60360913-F450-4020-A734-75855D2A5875}" srcOrd="3" destOrd="0" presId="urn:microsoft.com/office/officeart/2018/2/layout/IconLabelDescriptionList"/>
    <dgm:cxn modelId="{D31E0C41-41F6-4AD9-B8E5-039D9940B8C5}" type="presParOf" srcId="{506B7E2B-8B4B-45B3-9147-E65FD80F8556}" destId="{D93F9C0C-93D3-4525-9D93-C2217D6A1917}"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441585-6C1D-47AE-A060-73D9F8294285}"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37724514-790F-4DF1-ADB8-8A0F7BC0B389}">
      <dgm:prSet/>
      <dgm:spPr/>
      <dgm:t>
        <a:bodyPr/>
        <a:lstStyle/>
        <a:p>
          <a:r>
            <a:rPr lang="en-US" b="0" i="0"/>
            <a:t>A normalized average (typically a weighted average) of price relatives for a given class of goods or services in a given region, during a given interval of time. </a:t>
          </a:r>
          <a:endParaRPr lang="en-US"/>
        </a:p>
      </dgm:t>
    </dgm:pt>
    <dgm:pt modelId="{07191E13-7824-46DF-B16A-ECD83628150A}" type="parTrans" cxnId="{CEF12B0C-436C-4DBB-A1D4-13C06972E542}">
      <dgm:prSet/>
      <dgm:spPr/>
      <dgm:t>
        <a:bodyPr/>
        <a:lstStyle/>
        <a:p>
          <a:endParaRPr lang="en-US"/>
        </a:p>
      </dgm:t>
    </dgm:pt>
    <dgm:pt modelId="{39E755C5-3FFF-4632-981F-07FF083DC4A5}" type="sibTrans" cxnId="{CEF12B0C-436C-4DBB-A1D4-13C06972E542}">
      <dgm:prSet/>
      <dgm:spPr/>
      <dgm:t>
        <a:bodyPr/>
        <a:lstStyle/>
        <a:p>
          <a:endParaRPr lang="en-US"/>
        </a:p>
      </dgm:t>
    </dgm:pt>
    <dgm:pt modelId="{0F1F4392-2B9D-460F-BC38-4315301377C2}">
      <dgm:prSet/>
      <dgm:spPr/>
      <dgm:t>
        <a:bodyPr/>
        <a:lstStyle/>
        <a:p>
          <a:r>
            <a:rPr lang="en-US" b="0" i="0" dirty="0"/>
            <a:t>A statistic designed to help to compare how these prices differ between time periods or geographical locations.</a:t>
          </a:r>
          <a:endParaRPr lang="en-US" dirty="0"/>
        </a:p>
      </dgm:t>
    </dgm:pt>
    <dgm:pt modelId="{1A9142B4-76DF-412F-96B2-974E37E1FFFC}" type="parTrans" cxnId="{47E41D10-3900-48B8-8346-189E9D55A4D6}">
      <dgm:prSet/>
      <dgm:spPr/>
      <dgm:t>
        <a:bodyPr/>
        <a:lstStyle/>
        <a:p>
          <a:endParaRPr lang="en-US"/>
        </a:p>
      </dgm:t>
    </dgm:pt>
    <dgm:pt modelId="{548057C8-3ECA-4BA3-999A-2B5DD0F580F4}" type="sibTrans" cxnId="{47E41D10-3900-48B8-8346-189E9D55A4D6}">
      <dgm:prSet/>
      <dgm:spPr/>
      <dgm:t>
        <a:bodyPr/>
        <a:lstStyle/>
        <a:p>
          <a:endParaRPr lang="en-US"/>
        </a:p>
      </dgm:t>
    </dgm:pt>
    <dgm:pt modelId="{B84069CE-74B2-4A25-A140-1E40B4656D7A}" type="pres">
      <dgm:prSet presAssocID="{57441585-6C1D-47AE-A060-73D9F8294285}" presName="root" presStyleCnt="0">
        <dgm:presLayoutVars>
          <dgm:dir/>
          <dgm:resizeHandles val="exact"/>
        </dgm:presLayoutVars>
      </dgm:prSet>
      <dgm:spPr/>
    </dgm:pt>
    <dgm:pt modelId="{01AB8169-E6F2-45BF-A3C9-696A693888CB}" type="pres">
      <dgm:prSet presAssocID="{37724514-790F-4DF1-ADB8-8A0F7BC0B389}" presName="compNode" presStyleCnt="0"/>
      <dgm:spPr/>
    </dgm:pt>
    <dgm:pt modelId="{8015E569-64D8-4D91-A9AF-837E7DCE0664}" type="pres">
      <dgm:prSet presAssocID="{37724514-790F-4DF1-ADB8-8A0F7BC0B389}" presName="bgRect" presStyleLbl="bgShp" presStyleIdx="0" presStyleCnt="2"/>
      <dgm:spPr/>
    </dgm:pt>
    <dgm:pt modelId="{5AEB972E-D93A-4D72-AF79-8B3DF070F338}" type="pres">
      <dgm:prSet presAssocID="{37724514-790F-4DF1-ADB8-8A0F7BC0B38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of People"/>
        </a:ext>
      </dgm:extLst>
    </dgm:pt>
    <dgm:pt modelId="{DD547C34-B482-467F-941E-9BD523694197}" type="pres">
      <dgm:prSet presAssocID="{37724514-790F-4DF1-ADB8-8A0F7BC0B389}" presName="spaceRect" presStyleCnt="0"/>
      <dgm:spPr/>
    </dgm:pt>
    <dgm:pt modelId="{0AAE5E39-4028-4793-ABBB-169534A39D66}" type="pres">
      <dgm:prSet presAssocID="{37724514-790F-4DF1-ADB8-8A0F7BC0B389}" presName="parTx" presStyleLbl="revTx" presStyleIdx="0" presStyleCnt="2">
        <dgm:presLayoutVars>
          <dgm:chMax val="0"/>
          <dgm:chPref val="0"/>
        </dgm:presLayoutVars>
      </dgm:prSet>
      <dgm:spPr/>
    </dgm:pt>
    <dgm:pt modelId="{3D5A057E-A90B-4347-B439-8A40A3B6CD39}" type="pres">
      <dgm:prSet presAssocID="{39E755C5-3FFF-4632-981F-07FF083DC4A5}" presName="sibTrans" presStyleCnt="0"/>
      <dgm:spPr/>
    </dgm:pt>
    <dgm:pt modelId="{609A5308-A923-4867-AC38-A94EE3598831}" type="pres">
      <dgm:prSet presAssocID="{0F1F4392-2B9D-460F-BC38-4315301377C2}" presName="compNode" presStyleCnt="0"/>
      <dgm:spPr/>
    </dgm:pt>
    <dgm:pt modelId="{F02CF231-C29B-432B-B2D3-A3BFB1DFD5D1}" type="pres">
      <dgm:prSet presAssocID="{0F1F4392-2B9D-460F-BC38-4315301377C2}" presName="bgRect" presStyleLbl="bgShp" presStyleIdx="1" presStyleCnt="2"/>
      <dgm:spPr/>
    </dgm:pt>
    <dgm:pt modelId="{FA8B9E79-1873-4AAE-B693-E30934C6456A}" type="pres">
      <dgm:prSet presAssocID="{0F1F4392-2B9D-460F-BC38-4315301377C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94BAA97C-47E0-44D3-9A21-EB2EDEB65558}" type="pres">
      <dgm:prSet presAssocID="{0F1F4392-2B9D-460F-BC38-4315301377C2}" presName="spaceRect" presStyleCnt="0"/>
      <dgm:spPr/>
    </dgm:pt>
    <dgm:pt modelId="{F51A49A4-5FD9-4CA8-9E6E-2000A5DC4FBF}" type="pres">
      <dgm:prSet presAssocID="{0F1F4392-2B9D-460F-BC38-4315301377C2}" presName="parTx" presStyleLbl="revTx" presStyleIdx="1" presStyleCnt="2">
        <dgm:presLayoutVars>
          <dgm:chMax val="0"/>
          <dgm:chPref val="0"/>
        </dgm:presLayoutVars>
      </dgm:prSet>
      <dgm:spPr/>
    </dgm:pt>
  </dgm:ptLst>
  <dgm:cxnLst>
    <dgm:cxn modelId="{CEF12B0C-436C-4DBB-A1D4-13C06972E542}" srcId="{57441585-6C1D-47AE-A060-73D9F8294285}" destId="{37724514-790F-4DF1-ADB8-8A0F7BC0B389}" srcOrd="0" destOrd="0" parTransId="{07191E13-7824-46DF-B16A-ECD83628150A}" sibTransId="{39E755C5-3FFF-4632-981F-07FF083DC4A5}"/>
    <dgm:cxn modelId="{47E41D10-3900-48B8-8346-189E9D55A4D6}" srcId="{57441585-6C1D-47AE-A060-73D9F8294285}" destId="{0F1F4392-2B9D-460F-BC38-4315301377C2}" srcOrd="1" destOrd="0" parTransId="{1A9142B4-76DF-412F-96B2-974E37E1FFFC}" sibTransId="{548057C8-3ECA-4BA3-999A-2B5DD0F580F4}"/>
    <dgm:cxn modelId="{6925FB6A-D745-454C-9280-B3FC43752241}" type="presOf" srcId="{0F1F4392-2B9D-460F-BC38-4315301377C2}" destId="{F51A49A4-5FD9-4CA8-9E6E-2000A5DC4FBF}" srcOrd="0" destOrd="0" presId="urn:microsoft.com/office/officeart/2018/2/layout/IconVerticalSolidList"/>
    <dgm:cxn modelId="{B4534ECA-6B46-4D3E-BF28-8868F3B36A88}" type="presOf" srcId="{37724514-790F-4DF1-ADB8-8A0F7BC0B389}" destId="{0AAE5E39-4028-4793-ABBB-169534A39D66}" srcOrd="0" destOrd="0" presId="urn:microsoft.com/office/officeart/2018/2/layout/IconVerticalSolidList"/>
    <dgm:cxn modelId="{525F05E5-FC37-45F8-AAE1-7E0D10D35FED}" type="presOf" srcId="{57441585-6C1D-47AE-A060-73D9F8294285}" destId="{B84069CE-74B2-4A25-A140-1E40B4656D7A}" srcOrd="0" destOrd="0" presId="urn:microsoft.com/office/officeart/2018/2/layout/IconVerticalSolidList"/>
    <dgm:cxn modelId="{B57F0729-8B6F-4591-A595-FFE3BAA0D92E}" type="presParOf" srcId="{B84069CE-74B2-4A25-A140-1E40B4656D7A}" destId="{01AB8169-E6F2-45BF-A3C9-696A693888CB}" srcOrd="0" destOrd="0" presId="urn:microsoft.com/office/officeart/2018/2/layout/IconVerticalSolidList"/>
    <dgm:cxn modelId="{031C0856-0510-40B2-9D00-19424DAC9E8F}" type="presParOf" srcId="{01AB8169-E6F2-45BF-A3C9-696A693888CB}" destId="{8015E569-64D8-4D91-A9AF-837E7DCE0664}" srcOrd="0" destOrd="0" presId="urn:microsoft.com/office/officeart/2018/2/layout/IconVerticalSolidList"/>
    <dgm:cxn modelId="{6456F96E-830B-4242-B8AD-3D91082FDC39}" type="presParOf" srcId="{01AB8169-E6F2-45BF-A3C9-696A693888CB}" destId="{5AEB972E-D93A-4D72-AF79-8B3DF070F338}" srcOrd="1" destOrd="0" presId="urn:microsoft.com/office/officeart/2018/2/layout/IconVerticalSolidList"/>
    <dgm:cxn modelId="{87AA09BC-5D58-4CC3-980A-D8E0D42626E4}" type="presParOf" srcId="{01AB8169-E6F2-45BF-A3C9-696A693888CB}" destId="{DD547C34-B482-467F-941E-9BD523694197}" srcOrd="2" destOrd="0" presId="urn:microsoft.com/office/officeart/2018/2/layout/IconVerticalSolidList"/>
    <dgm:cxn modelId="{3EDD8CB3-A02E-4B64-8854-D0E00AC39D0A}" type="presParOf" srcId="{01AB8169-E6F2-45BF-A3C9-696A693888CB}" destId="{0AAE5E39-4028-4793-ABBB-169534A39D66}" srcOrd="3" destOrd="0" presId="urn:microsoft.com/office/officeart/2018/2/layout/IconVerticalSolidList"/>
    <dgm:cxn modelId="{1D56CF13-DA14-4DFF-A011-06429A8989D5}" type="presParOf" srcId="{B84069CE-74B2-4A25-A140-1E40B4656D7A}" destId="{3D5A057E-A90B-4347-B439-8A40A3B6CD39}" srcOrd="1" destOrd="0" presId="urn:microsoft.com/office/officeart/2018/2/layout/IconVerticalSolidList"/>
    <dgm:cxn modelId="{ACAF2686-301D-48ED-AAE8-23E129AE1D17}" type="presParOf" srcId="{B84069CE-74B2-4A25-A140-1E40B4656D7A}" destId="{609A5308-A923-4867-AC38-A94EE3598831}" srcOrd="2" destOrd="0" presId="urn:microsoft.com/office/officeart/2018/2/layout/IconVerticalSolidList"/>
    <dgm:cxn modelId="{D90C22CD-9E88-4182-B87A-D0200C4CEB81}" type="presParOf" srcId="{609A5308-A923-4867-AC38-A94EE3598831}" destId="{F02CF231-C29B-432B-B2D3-A3BFB1DFD5D1}" srcOrd="0" destOrd="0" presId="urn:microsoft.com/office/officeart/2018/2/layout/IconVerticalSolidList"/>
    <dgm:cxn modelId="{827F0B28-6827-4031-ACC4-2D2EBD332E89}" type="presParOf" srcId="{609A5308-A923-4867-AC38-A94EE3598831}" destId="{FA8B9E79-1873-4AAE-B693-E30934C6456A}" srcOrd="1" destOrd="0" presId="urn:microsoft.com/office/officeart/2018/2/layout/IconVerticalSolidList"/>
    <dgm:cxn modelId="{4B06382A-4E7A-4EFE-A579-0BC9DC6FEEB9}" type="presParOf" srcId="{609A5308-A923-4867-AC38-A94EE3598831}" destId="{94BAA97C-47E0-44D3-9A21-EB2EDEB65558}" srcOrd="2" destOrd="0" presId="urn:microsoft.com/office/officeart/2018/2/layout/IconVerticalSolidList"/>
    <dgm:cxn modelId="{0439011F-2C2E-44AF-A356-B18D34B53DF6}" type="presParOf" srcId="{609A5308-A923-4867-AC38-A94EE3598831}" destId="{F51A49A4-5FD9-4CA8-9E6E-2000A5DC4FB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5176B2-BCDC-45D1-AA5B-8298499D8236}" type="doc">
      <dgm:prSet loTypeId="urn:microsoft.com/office/officeart/2018/2/layout/IconLabelList" loCatId="icon" qsTypeId="urn:microsoft.com/office/officeart/2005/8/quickstyle/simple4" qsCatId="simple" csTypeId="urn:microsoft.com/office/officeart/2018/5/colors/Iconchunking_neutralbg_colorful2" csCatId="colorful" phldr="1"/>
      <dgm:spPr/>
      <dgm:t>
        <a:bodyPr/>
        <a:lstStyle/>
        <a:p>
          <a:endParaRPr lang="en-US"/>
        </a:p>
      </dgm:t>
    </dgm:pt>
    <dgm:pt modelId="{1D85A7C9-2324-4791-818E-B8F872C84DBE}">
      <dgm:prSet/>
      <dgm:spPr/>
      <dgm:t>
        <a:bodyPr/>
        <a:lstStyle/>
        <a:p>
          <a:pPr>
            <a:lnSpc>
              <a:spcPct val="100000"/>
            </a:lnSpc>
          </a:pPr>
          <a:r>
            <a:rPr lang="en-US" b="0" i="0"/>
            <a:t>GDP Deflator</a:t>
          </a:r>
          <a:endParaRPr lang="en-US"/>
        </a:p>
      </dgm:t>
    </dgm:pt>
    <dgm:pt modelId="{F68D8931-E7A2-49C9-80FA-AD9951C8E4FC}" type="parTrans" cxnId="{91FB848E-D1EF-40DB-BD61-6DA608F995FC}">
      <dgm:prSet/>
      <dgm:spPr/>
      <dgm:t>
        <a:bodyPr/>
        <a:lstStyle/>
        <a:p>
          <a:endParaRPr lang="en-US"/>
        </a:p>
      </dgm:t>
    </dgm:pt>
    <dgm:pt modelId="{843A52A0-1096-44F5-A286-12FEFEB920D3}" type="sibTrans" cxnId="{91FB848E-D1EF-40DB-BD61-6DA608F995FC}">
      <dgm:prSet/>
      <dgm:spPr/>
      <dgm:t>
        <a:bodyPr/>
        <a:lstStyle/>
        <a:p>
          <a:endParaRPr lang="en-US"/>
        </a:p>
      </dgm:t>
    </dgm:pt>
    <dgm:pt modelId="{B705F2FF-FCE4-4798-94CD-6C6456872F54}">
      <dgm:prSet/>
      <dgm:spPr/>
      <dgm:t>
        <a:bodyPr/>
        <a:lstStyle/>
        <a:p>
          <a:pPr>
            <a:lnSpc>
              <a:spcPct val="100000"/>
            </a:lnSpc>
          </a:pPr>
          <a:r>
            <a:rPr lang="en-US" b="0" i="0"/>
            <a:t>Consumer Price Index (CPI)</a:t>
          </a:r>
          <a:endParaRPr lang="en-US"/>
        </a:p>
      </dgm:t>
    </dgm:pt>
    <dgm:pt modelId="{4D619F2E-33E1-4EA9-826C-9A06B1629D18}" type="parTrans" cxnId="{203BD524-B1D6-4113-A6FF-135DE9DA5EC4}">
      <dgm:prSet/>
      <dgm:spPr/>
      <dgm:t>
        <a:bodyPr/>
        <a:lstStyle/>
        <a:p>
          <a:endParaRPr lang="en-US"/>
        </a:p>
      </dgm:t>
    </dgm:pt>
    <dgm:pt modelId="{6E52D1C7-48AE-44AA-A07A-B77E505E6F86}" type="sibTrans" cxnId="{203BD524-B1D6-4113-A6FF-135DE9DA5EC4}">
      <dgm:prSet/>
      <dgm:spPr/>
      <dgm:t>
        <a:bodyPr/>
        <a:lstStyle/>
        <a:p>
          <a:endParaRPr lang="en-US"/>
        </a:p>
      </dgm:t>
    </dgm:pt>
    <dgm:pt modelId="{0470EEF4-AAD8-43EE-941A-95FC3800EE8D}">
      <dgm:prSet/>
      <dgm:spPr/>
      <dgm:t>
        <a:bodyPr/>
        <a:lstStyle/>
        <a:p>
          <a:pPr>
            <a:lnSpc>
              <a:spcPct val="100000"/>
            </a:lnSpc>
          </a:pPr>
          <a:r>
            <a:rPr lang="en-US" b="0" i="0"/>
            <a:t>Producer Price Index (PPI)</a:t>
          </a:r>
          <a:endParaRPr lang="en-US"/>
        </a:p>
      </dgm:t>
    </dgm:pt>
    <dgm:pt modelId="{BFD5C3DE-9509-4873-B7ED-54C799D43DDC}" type="parTrans" cxnId="{A46CEC52-46AD-4213-828B-910D46799B0E}">
      <dgm:prSet/>
      <dgm:spPr/>
      <dgm:t>
        <a:bodyPr/>
        <a:lstStyle/>
        <a:p>
          <a:endParaRPr lang="en-US"/>
        </a:p>
      </dgm:t>
    </dgm:pt>
    <dgm:pt modelId="{C32E0038-BD65-4D9D-9398-7F157D666F8E}" type="sibTrans" cxnId="{A46CEC52-46AD-4213-828B-910D46799B0E}">
      <dgm:prSet/>
      <dgm:spPr/>
      <dgm:t>
        <a:bodyPr/>
        <a:lstStyle/>
        <a:p>
          <a:endParaRPr lang="en-US"/>
        </a:p>
      </dgm:t>
    </dgm:pt>
    <dgm:pt modelId="{CA229BE0-F8F1-49BF-84A6-ABFA2D5BD8D2}" type="pres">
      <dgm:prSet presAssocID="{235176B2-BCDC-45D1-AA5B-8298499D8236}" presName="root" presStyleCnt="0">
        <dgm:presLayoutVars>
          <dgm:dir/>
          <dgm:resizeHandles val="exact"/>
        </dgm:presLayoutVars>
      </dgm:prSet>
      <dgm:spPr/>
    </dgm:pt>
    <dgm:pt modelId="{ADEE3922-4810-4237-892A-8D9DAA1914A0}" type="pres">
      <dgm:prSet presAssocID="{1D85A7C9-2324-4791-818E-B8F872C84DBE}" presName="compNode" presStyleCnt="0"/>
      <dgm:spPr/>
    </dgm:pt>
    <dgm:pt modelId="{B558F7F5-6BBB-4C6A-B6F8-BC26F196B5EF}" type="pres">
      <dgm:prSet presAssocID="{1D85A7C9-2324-4791-818E-B8F872C84DB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88F8C9DB-8712-4194-9FE1-8E3D0BCD36D6}" type="pres">
      <dgm:prSet presAssocID="{1D85A7C9-2324-4791-818E-B8F872C84DBE}" presName="spaceRect" presStyleCnt="0"/>
      <dgm:spPr/>
    </dgm:pt>
    <dgm:pt modelId="{FA68D18B-B33C-4E6D-972F-D5D572BCDEA1}" type="pres">
      <dgm:prSet presAssocID="{1D85A7C9-2324-4791-818E-B8F872C84DBE}" presName="textRect" presStyleLbl="revTx" presStyleIdx="0" presStyleCnt="3">
        <dgm:presLayoutVars>
          <dgm:chMax val="1"/>
          <dgm:chPref val="1"/>
        </dgm:presLayoutVars>
      </dgm:prSet>
      <dgm:spPr/>
    </dgm:pt>
    <dgm:pt modelId="{B57FE9DF-7A7B-426D-9A61-2DE2A11A0ED6}" type="pres">
      <dgm:prSet presAssocID="{843A52A0-1096-44F5-A286-12FEFEB920D3}" presName="sibTrans" presStyleCnt="0"/>
      <dgm:spPr/>
    </dgm:pt>
    <dgm:pt modelId="{5AA713B7-418D-473C-96F0-5C5C5B9BB704}" type="pres">
      <dgm:prSet presAssocID="{B705F2FF-FCE4-4798-94CD-6C6456872F54}" presName="compNode" presStyleCnt="0"/>
      <dgm:spPr/>
    </dgm:pt>
    <dgm:pt modelId="{46542994-7DC5-4E52-9CA7-8AAD860F85ED}" type="pres">
      <dgm:prSet presAssocID="{B705F2FF-FCE4-4798-94CD-6C6456872F5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g"/>
        </a:ext>
      </dgm:extLst>
    </dgm:pt>
    <dgm:pt modelId="{893AA270-5436-4D24-898C-D29C9D732209}" type="pres">
      <dgm:prSet presAssocID="{B705F2FF-FCE4-4798-94CD-6C6456872F54}" presName="spaceRect" presStyleCnt="0"/>
      <dgm:spPr/>
    </dgm:pt>
    <dgm:pt modelId="{A87A25CD-5288-46AC-B432-E2239A529857}" type="pres">
      <dgm:prSet presAssocID="{B705F2FF-FCE4-4798-94CD-6C6456872F54}" presName="textRect" presStyleLbl="revTx" presStyleIdx="1" presStyleCnt="3">
        <dgm:presLayoutVars>
          <dgm:chMax val="1"/>
          <dgm:chPref val="1"/>
        </dgm:presLayoutVars>
      </dgm:prSet>
      <dgm:spPr/>
    </dgm:pt>
    <dgm:pt modelId="{D47323A2-3628-422A-8B7E-AAF239374221}" type="pres">
      <dgm:prSet presAssocID="{6E52D1C7-48AE-44AA-A07A-B77E505E6F86}" presName="sibTrans" presStyleCnt="0"/>
      <dgm:spPr/>
    </dgm:pt>
    <dgm:pt modelId="{4F35AA89-6756-4194-A629-EF7136215177}" type="pres">
      <dgm:prSet presAssocID="{0470EEF4-AAD8-43EE-941A-95FC3800EE8D}" presName="compNode" presStyleCnt="0"/>
      <dgm:spPr/>
    </dgm:pt>
    <dgm:pt modelId="{A01557EA-AE3F-48B7-BEB8-EBC5AB0B27B5}" type="pres">
      <dgm:prSet presAssocID="{0470EEF4-AAD8-43EE-941A-95FC3800EE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97F6CFEE-3097-474E-8397-ABEFC328D7DE}" type="pres">
      <dgm:prSet presAssocID="{0470EEF4-AAD8-43EE-941A-95FC3800EE8D}" presName="spaceRect" presStyleCnt="0"/>
      <dgm:spPr/>
    </dgm:pt>
    <dgm:pt modelId="{27DB23F6-D189-4B4B-9172-A0A77E31D5E6}" type="pres">
      <dgm:prSet presAssocID="{0470EEF4-AAD8-43EE-941A-95FC3800EE8D}" presName="textRect" presStyleLbl="revTx" presStyleIdx="2" presStyleCnt="3">
        <dgm:presLayoutVars>
          <dgm:chMax val="1"/>
          <dgm:chPref val="1"/>
        </dgm:presLayoutVars>
      </dgm:prSet>
      <dgm:spPr/>
    </dgm:pt>
  </dgm:ptLst>
  <dgm:cxnLst>
    <dgm:cxn modelId="{B485450E-7739-4981-B2CD-1EE198D64FF6}" type="presOf" srcId="{0470EEF4-AAD8-43EE-941A-95FC3800EE8D}" destId="{27DB23F6-D189-4B4B-9172-A0A77E31D5E6}" srcOrd="0" destOrd="0" presId="urn:microsoft.com/office/officeart/2018/2/layout/IconLabelList"/>
    <dgm:cxn modelId="{203BD524-B1D6-4113-A6FF-135DE9DA5EC4}" srcId="{235176B2-BCDC-45D1-AA5B-8298499D8236}" destId="{B705F2FF-FCE4-4798-94CD-6C6456872F54}" srcOrd="1" destOrd="0" parTransId="{4D619F2E-33E1-4EA9-826C-9A06B1629D18}" sibTransId="{6E52D1C7-48AE-44AA-A07A-B77E505E6F86}"/>
    <dgm:cxn modelId="{6343A24C-80FA-4860-824F-DF1517265CD1}" type="presOf" srcId="{1D85A7C9-2324-4791-818E-B8F872C84DBE}" destId="{FA68D18B-B33C-4E6D-972F-D5D572BCDEA1}" srcOrd="0" destOrd="0" presId="urn:microsoft.com/office/officeart/2018/2/layout/IconLabelList"/>
    <dgm:cxn modelId="{A46CEC52-46AD-4213-828B-910D46799B0E}" srcId="{235176B2-BCDC-45D1-AA5B-8298499D8236}" destId="{0470EEF4-AAD8-43EE-941A-95FC3800EE8D}" srcOrd="2" destOrd="0" parTransId="{BFD5C3DE-9509-4873-B7ED-54C799D43DDC}" sibTransId="{C32E0038-BD65-4D9D-9398-7F157D666F8E}"/>
    <dgm:cxn modelId="{9C50496E-D100-452A-8AEB-E5300F6B0FAF}" type="presOf" srcId="{235176B2-BCDC-45D1-AA5B-8298499D8236}" destId="{CA229BE0-F8F1-49BF-84A6-ABFA2D5BD8D2}" srcOrd="0" destOrd="0" presId="urn:microsoft.com/office/officeart/2018/2/layout/IconLabelList"/>
    <dgm:cxn modelId="{91FB848E-D1EF-40DB-BD61-6DA608F995FC}" srcId="{235176B2-BCDC-45D1-AA5B-8298499D8236}" destId="{1D85A7C9-2324-4791-818E-B8F872C84DBE}" srcOrd="0" destOrd="0" parTransId="{F68D8931-E7A2-49C9-80FA-AD9951C8E4FC}" sibTransId="{843A52A0-1096-44F5-A286-12FEFEB920D3}"/>
    <dgm:cxn modelId="{811FD599-B678-49D5-8811-C59F562D7FB6}" type="presOf" srcId="{B705F2FF-FCE4-4798-94CD-6C6456872F54}" destId="{A87A25CD-5288-46AC-B432-E2239A529857}" srcOrd="0" destOrd="0" presId="urn:microsoft.com/office/officeart/2018/2/layout/IconLabelList"/>
    <dgm:cxn modelId="{E8FE626B-43CC-4F55-B40A-6E91A1B0016C}" type="presParOf" srcId="{CA229BE0-F8F1-49BF-84A6-ABFA2D5BD8D2}" destId="{ADEE3922-4810-4237-892A-8D9DAA1914A0}" srcOrd="0" destOrd="0" presId="urn:microsoft.com/office/officeart/2018/2/layout/IconLabelList"/>
    <dgm:cxn modelId="{9ABF8402-7728-4034-A8D3-B85901D61AF8}" type="presParOf" srcId="{ADEE3922-4810-4237-892A-8D9DAA1914A0}" destId="{B558F7F5-6BBB-4C6A-B6F8-BC26F196B5EF}" srcOrd="0" destOrd="0" presId="urn:microsoft.com/office/officeart/2018/2/layout/IconLabelList"/>
    <dgm:cxn modelId="{62663640-9188-4217-800D-5461CF6B3B39}" type="presParOf" srcId="{ADEE3922-4810-4237-892A-8D9DAA1914A0}" destId="{88F8C9DB-8712-4194-9FE1-8E3D0BCD36D6}" srcOrd="1" destOrd="0" presId="urn:microsoft.com/office/officeart/2018/2/layout/IconLabelList"/>
    <dgm:cxn modelId="{8D3C0120-7BCD-4E2E-BDB3-E62DEA3D17D9}" type="presParOf" srcId="{ADEE3922-4810-4237-892A-8D9DAA1914A0}" destId="{FA68D18B-B33C-4E6D-972F-D5D572BCDEA1}" srcOrd="2" destOrd="0" presId="urn:microsoft.com/office/officeart/2018/2/layout/IconLabelList"/>
    <dgm:cxn modelId="{B05BC788-58C6-4590-A2B3-D700F0F5E168}" type="presParOf" srcId="{CA229BE0-F8F1-49BF-84A6-ABFA2D5BD8D2}" destId="{B57FE9DF-7A7B-426D-9A61-2DE2A11A0ED6}" srcOrd="1" destOrd="0" presId="urn:microsoft.com/office/officeart/2018/2/layout/IconLabelList"/>
    <dgm:cxn modelId="{F8313CDF-DE45-4D59-96A2-65FD18E6A5DC}" type="presParOf" srcId="{CA229BE0-F8F1-49BF-84A6-ABFA2D5BD8D2}" destId="{5AA713B7-418D-473C-96F0-5C5C5B9BB704}" srcOrd="2" destOrd="0" presId="urn:microsoft.com/office/officeart/2018/2/layout/IconLabelList"/>
    <dgm:cxn modelId="{E579354D-B761-40AE-A34D-A87BA325E8B6}" type="presParOf" srcId="{5AA713B7-418D-473C-96F0-5C5C5B9BB704}" destId="{46542994-7DC5-4E52-9CA7-8AAD860F85ED}" srcOrd="0" destOrd="0" presId="urn:microsoft.com/office/officeart/2018/2/layout/IconLabelList"/>
    <dgm:cxn modelId="{D0FAFF97-6FDE-4EFA-8658-3E9C5E796E3B}" type="presParOf" srcId="{5AA713B7-418D-473C-96F0-5C5C5B9BB704}" destId="{893AA270-5436-4D24-898C-D29C9D732209}" srcOrd="1" destOrd="0" presId="urn:microsoft.com/office/officeart/2018/2/layout/IconLabelList"/>
    <dgm:cxn modelId="{BE5C30D1-21FC-4F5A-8CF3-38CA5C6A396F}" type="presParOf" srcId="{5AA713B7-418D-473C-96F0-5C5C5B9BB704}" destId="{A87A25CD-5288-46AC-B432-E2239A529857}" srcOrd="2" destOrd="0" presId="urn:microsoft.com/office/officeart/2018/2/layout/IconLabelList"/>
    <dgm:cxn modelId="{AD1DEAC2-F152-439F-B420-2996902606FD}" type="presParOf" srcId="{CA229BE0-F8F1-49BF-84A6-ABFA2D5BD8D2}" destId="{D47323A2-3628-422A-8B7E-AAF239374221}" srcOrd="3" destOrd="0" presId="urn:microsoft.com/office/officeart/2018/2/layout/IconLabelList"/>
    <dgm:cxn modelId="{A94719F6-C7C7-4EA8-AEF6-4D8A5E0422E2}" type="presParOf" srcId="{CA229BE0-F8F1-49BF-84A6-ABFA2D5BD8D2}" destId="{4F35AA89-6756-4194-A629-EF7136215177}" srcOrd="4" destOrd="0" presId="urn:microsoft.com/office/officeart/2018/2/layout/IconLabelList"/>
    <dgm:cxn modelId="{9D12B46C-2549-404A-B9A8-D8D8DC529459}" type="presParOf" srcId="{4F35AA89-6756-4194-A629-EF7136215177}" destId="{A01557EA-AE3F-48B7-BEB8-EBC5AB0B27B5}" srcOrd="0" destOrd="0" presId="urn:microsoft.com/office/officeart/2018/2/layout/IconLabelList"/>
    <dgm:cxn modelId="{49ECD6F3-CBB5-4DD1-8376-51FCC19A58E3}" type="presParOf" srcId="{4F35AA89-6756-4194-A629-EF7136215177}" destId="{97F6CFEE-3097-474E-8397-ABEFC328D7DE}" srcOrd="1" destOrd="0" presId="urn:microsoft.com/office/officeart/2018/2/layout/IconLabelList"/>
    <dgm:cxn modelId="{59CC1643-1209-4524-80ED-18A1BE1BBC78}" type="presParOf" srcId="{4F35AA89-6756-4194-A629-EF7136215177}" destId="{27DB23F6-D189-4B4B-9172-A0A77E31D5E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8A81F4-51B6-4763-9235-2FBAAFE1D32A}" type="doc">
      <dgm:prSet loTypeId="urn:microsoft.com/office/officeart/2005/8/layout/process4" loCatId="process" qsTypeId="urn:microsoft.com/office/officeart/2005/8/quickstyle/simple2" qsCatId="simple" csTypeId="urn:microsoft.com/office/officeart/2005/8/colors/colorful2" csCatId="colorful"/>
      <dgm:spPr/>
      <dgm:t>
        <a:bodyPr/>
        <a:lstStyle/>
        <a:p>
          <a:endParaRPr lang="en-US"/>
        </a:p>
      </dgm:t>
    </dgm:pt>
    <dgm:pt modelId="{A3E0F983-CC8A-47DE-A52F-4A1E21455899}">
      <dgm:prSet/>
      <dgm:spPr/>
      <dgm:t>
        <a:bodyPr/>
        <a:lstStyle/>
        <a:p>
          <a:r>
            <a:rPr lang="en-US" b="0" i="0"/>
            <a:t>States the rate of payment on a loan or other investment, over and above principal repayment, in terms of an annual percentage.</a:t>
          </a:r>
          <a:endParaRPr lang="en-US"/>
        </a:p>
      </dgm:t>
    </dgm:pt>
    <dgm:pt modelId="{3A1ED95C-EF66-4504-8AA2-55C4601E0E3B}" type="parTrans" cxnId="{32508DCF-D555-4405-BBF6-CF178B9FBCE8}">
      <dgm:prSet/>
      <dgm:spPr/>
      <dgm:t>
        <a:bodyPr/>
        <a:lstStyle/>
        <a:p>
          <a:endParaRPr lang="en-US"/>
        </a:p>
      </dgm:t>
    </dgm:pt>
    <dgm:pt modelId="{FE96EE2C-BD4C-4B1B-B8C4-3D0EB396DDD7}" type="sibTrans" cxnId="{32508DCF-D555-4405-BBF6-CF178B9FBCE8}">
      <dgm:prSet/>
      <dgm:spPr/>
      <dgm:t>
        <a:bodyPr/>
        <a:lstStyle/>
        <a:p>
          <a:endParaRPr lang="en-US"/>
        </a:p>
      </dgm:t>
    </dgm:pt>
    <dgm:pt modelId="{904ACE04-FADB-45DB-BA77-D41A1ACDBB6B}">
      <dgm:prSet/>
      <dgm:spPr/>
      <dgm:t>
        <a:bodyPr/>
        <a:lstStyle/>
        <a:p>
          <a:r>
            <a:rPr lang="en-US" b="1" i="0"/>
            <a:t>Real Interest Rate</a:t>
          </a:r>
          <a:r>
            <a:rPr lang="en-US" b="0" i="0"/>
            <a:t>: The rate of interest an investor, saver or lender receives (or expects to receive) after allowing for inflation.</a:t>
          </a:r>
          <a:endParaRPr lang="en-US"/>
        </a:p>
      </dgm:t>
    </dgm:pt>
    <dgm:pt modelId="{9B98C0B4-906B-4769-9EC7-3E85A04D8D3B}" type="parTrans" cxnId="{FB26D5F9-ECB4-4CF2-A8B3-617ABAB35805}">
      <dgm:prSet/>
      <dgm:spPr/>
      <dgm:t>
        <a:bodyPr/>
        <a:lstStyle/>
        <a:p>
          <a:endParaRPr lang="en-US"/>
        </a:p>
      </dgm:t>
    </dgm:pt>
    <dgm:pt modelId="{FBD72438-B720-4CD8-86D2-8053AA7D3B87}" type="sibTrans" cxnId="{FB26D5F9-ECB4-4CF2-A8B3-617ABAB35805}">
      <dgm:prSet/>
      <dgm:spPr/>
      <dgm:t>
        <a:bodyPr/>
        <a:lstStyle/>
        <a:p>
          <a:endParaRPr lang="en-US"/>
        </a:p>
      </dgm:t>
    </dgm:pt>
    <dgm:pt modelId="{9CA0E774-6B65-4F5D-8390-64589C0ECC82}">
      <dgm:prSet/>
      <dgm:spPr/>
      <dgm:t>
        <a:bodyPr/>
        <a:lstStyle/>
        <a:p>
          <a:r>
            <a:rPr lang="en-US" b="1" i="0"/>
            <a:t>Nominal Interest Rate</a:t>
          </a:r>
          <a:r>
            <a:rPr lang="en-US" b="0" i="0"/>
            <a:t>: Refers to the </a:t>
          </a:r>
          <a:r>
            <a:rPr lang="en-US" b="1" i="0"/>
            <a:t>interest rate</a:t>
          </a:r>
          <a:r>
            <a:rPr lang="en-US" b="0" i="0"/>
            <a:t> before taking inflation into account</a:t>
          </a:r>
          <a:endParaRPr lang="en-US"/>
        </a:p>
      </dgm:t>
    </dgm:pt>
    <dgm:pt modelId="{87671EE0-C042-421D-AE29-871314AA94E3}" type="parTrans" cxnId="{9E945C0E-5A18-4051-BD7F-0D1C3CE81450}">
      <dgm:prSet/>
      <dgm:spPr/>
      <dgm:t>
        <a:bodyPr/>
        <a:lstStyle/>
        <a:p>
          <a:endParaRPr lang="en-US"/>
        </a:p>
      </dgm:t>
    </dgm:pt>
    <dgm:pt modelId="{EEE05470-057D-4BB6-B458-A3D400DF6EB6}" type="sibTrans" cxnId="{9E945C0E-5A18-4051-BD7F-0D1C3CE81450}">
      <dgm:prSet/>
      <dgm:spPr/>
      <dgm:t>
        <a:bodyPr/>
        <a:lstStyle/>
        <a:p>
          <a:endParaRPr lang="en-US"/>
        </a:p>
      </dgm:t>
    </dgm:pt>
    <dgm:pt modelId="{DC118068-4FDF-4954-946F-DE2DE9D6CE65}" type="pres">
      <dgm:prSet presAssocID="{768A81F4-51B6-4763-9235-2FBAAFE1D32A}" presName="Name0" presStyleCnt="0">
        <dgm:presLayoutVars>
          <dgm:dir/>
          <dgm:animLvl val="lvl"/>
          <dgm:resizeHandles val="exact"/>
        </dgm:presLayoutVars>
      </dgm:prSet>
      <dgm:spPr/>
    </dgm:pt>
    <dgm:pt modelId="{64B59C88-FAC9-4909-85D2-2988B95FBD1E}" type="pres">
      <dgm:prSet presAssocID="{9CA0E774-6B65-4F5D-8390-64589C0ECC82}" presName="boxAndChildren" presStyleCnt="0"/>
      <dgm:spPr/>
    </dgm:pt>
    <dgm:pt modelId="{CC92C134-131D-42A9-B074-01D25CAC7701}" type="pres">
      <dgm:prSet presAssocID="{9CA0E774-6B65-4F5D-8390-64589C0ECC82}" presName="parentTextBox" presStyleLbl="node1" presStyleIdx="0" presStyleCnt="3"/>
      <dgm:spPr/>
    </dgm:pt>
    <dgm:pt modelId="{C885D1CD-FA42-4CA7-9DF5-478B1A5F2957}" type="pres">
      <dgm:prSet presAssocID="{FBD72438-B720-4CD8-86D2-8053AA7D3B87}" presName="sp" presStyleCnt="0"/>
      <dgm:spPr/>
    </dgm:pt>
    <dgm:pt modelId="{3BCD242D-D069-4867-895D-E15AC89ED2D7}" type="pres">
      <dgm:prSet presAssocID="{904ACE04-FADB-45DB-BA77-D41A1ACDBB6B}" presName="arrowAndChildren" presStyleCnt="0"/>
      <dgm:spPr/>
    </dgm:pt>
    <dgm:pt modelId="{29C21A59-911E-4E6F-9A6D-AFEDD125043C}" type="pres">
      <dgm:prSet presAssocID="{904ACE04-FADB-45DB-BA77-D41A1ACDBB6B}" presName="parentTextArrow" presStyleLbl="node1" presStyleIdx="1" presStyleCnt="3"/>
      <dgm:spPr/>
    </dgm:pt>
    <dgm:pt modelId="{4A3E692D-BF97-44B7-9CFC-3D9B741697C0}" type="pres">
      <dgm:prSet presAssocID="{FE96EE2C-BD4C-4B1B-B8C4-3D0EB396DDD7}" presName="sp" presStyleCnt="0"/>
      <dgm:spPr/>
    </dgm:pt>
    <dgm:pt modelId="{81DB3C36-3EBB-48FA-9E7E-A10B37245EA8}" type="pres">
      <dgm:prSet presAssocID="{A3E0F983-CC8A-47DE-A52F-4A1E21455899}" presName="arrowAndChildren" presStyleCnt="0"/>
      <dgm:spPr/>
    </dgm:pt>
    <dgm:pt modelId="{1198313C-494A-4BD0-B16C-D552BC74C295}" type="pres">
      <dgm:prSet presAssocID="{A3E0F983-CC8A-47DE-A52F-4A1E21455899}" presName="parentTextArrow" presStyleLbl="node1" presStyleIdx="2" presStyleCnt="3"/>
      <dgm:spPr/>
    </dgm:pt>
  </dgm:ptLst>
  <dgm:cxnLst>
    <dgm:cxn modelId="{9E945C0E-5A18-4051-BD7F-0D1C3CE81450}" srcId="{768A81F4-51B6-4763-9235-2FBAAFE1D32A}" destId="{9CA0E774-6B65-4F5D-8390-64589C0ECC82}" srcOrd="2" destOrd="0" parTransId="{87671EE0-C042-421D-AE29-871314AA94E3}" sibTransId="{EEE05470-057D-4BB6-B458-A3D400DF6EB6}"/>
    <dgm:cxn modelId="{895F2C64-7349-4223-A1AA-37045B6BED09}" type="presOf" srcId="{904ACE04-FADB-45DB-BA77-D41A1ACDBB6B}" destId="{29C21A59-911E-4E6F-9A6D-AFEDD125043C}" srcOrd="0" destOrd="0" presId="urn:microsoft.com/office/officeart/2005/8/layout/process4"/>
    <dgm:cxn modelId="{3D1BD39B-C12E-4625-8B91-C06801A02027}" type="presOf" srcId="{9CA0E774-6B65-4F5D-8390-64589C0ECC82}" destId="{CC92C134-131D-42A9-B074-01D25CAC7701}" srcOrd="0" destOrd="0" presId="urn:microsoft.com/office/officeart/2005/8/layout/process4"/>
    <dgm:cxn modelId="{32508DCF-D555-4405-BBF6-CF178B9FBCE8}" srcId="{768A81F4-51B6-4763-9235-2FBAAFE1D32A}" destId="{A3E0F983-CC8A-47DE-A52F-4A1E21455899}" srcOrd="0" destOrd="0" parTransId="{3A1ED95C-EF66-4504-8AA2-55C4601E0E3B}" sibTransId="{FE96EE2C-BD4C-4B1B-B8C4-3D0EB396DDD7}"/>
    <dgm:cxn modelId="{9180D2DC-1853-4E27-BA78-3DE3D0DC1AEB}" type="presOf" srcId="{768A81F4-51B6-4763-9235-2FBAAFE1D32A}" destId="{DC118068-4FDF-4954-946F-DE2DE9D6CE65}" srcOrd="0" destOrd="0" presId="urn:microsoft.com/office/officeart/2005/8/layout/process4"/>
    <dgm:cxn modelId="{4BA882F6-985B-4489-A228-6C2BFFA73E39}" type="presOf" srcId="{A3E0F983-CC8A-47DE-A52F-4A1E21455899}" destId="{1198313C-494A-4BD0-B16C-D552BC74C295}" srcOrd="0" destOrd="0" presId="urn:microsoft.com/office/officeart/2005/8/layout/process4"/>
    <dgm:cxn modelId="{FB26D5F9-ECB4-4CF2-A8B3-617ABAB35805}" srcId="{768A81F4-51B6-4763-9235-2FBAAFE1D32A}" destId="{904ACE04-FADB-45DB-BA77-D41A1ACDBB6B}" srcOrd="1" destOrd="0" parTransId="{9B98C0B4-906B-4769-9EC7-3E85A04D8D3B}" sibTransId="{FBD72438-B720-4CD8-86D2-8053AA7D3B87}"/>
    <dgm:cxn modelId="{0CC590F3-1E2F-4AF9-A907-8A5034416263}" type="presParOf" srcId="{DC118068-4FDF-4954-946F-DE2DE9D6CE65}" destId="{64B59C88-FAC9-4909-85D2-2988B95FBD1E}" srcOrd="0" destOrd="0" presId="urn:microsoft.com/office/officeart/2005/8/layout/process4"/>
    <dgm:cxn modelId="{5737F355-A35F-4CE4-9190-65846C4E432D}" type="presParOf" srcId="{64B59C88-FAC9-4909-85D2-2988B95FBD1E}" destId="{CC92C134-131D-42A9-B074-01D25CAC7701}" srcOrd="0" destOrd="0" presId="urn:microsoft.com/office/officeart/2005/8/layout/process4"/>
    <dgm:cxn modelId="{1B8CE58E-FB8F-4328-B6EB-D613B61B5E37}" type="presParOf" srcId="{DC118068-4FDF-4954-946F-DE2DE9D6CE65}" destId="{C885D1CD-FA42-4CA7-9DF5-478B1A5F2957}" srcOrd="1" destOrd="0" presId="urn:microsoft.com/office/officeart/2005/8/layout/process4"/>
    <dgm:cxn modelId="{750BD9A7-5ED3-447C-B75D-FA0CFA07EEE4}" type="presParOf" srcId="{DC118068-4FDF-4954-946F-DE2DE9D6CE65}" destId="{3BCD242D-D069-4867-895D-E15AC89ED2D7}" srcOrd="2" destOrd="0" presId="urn:microsoft.com/office/officeart/2005/8/layout/process4"/>
    <dgm:cxn modelId="{C5198BF5-3CF7-4EA8-984A-1BFD5EF2149A}" type="presParOf" srcId="{3BCD242D-D069-4867-895D-E15AC89ED2D7}" destId="{29C21A59-911E-4E6F-9A6D-AFEDD125043C}" srcOrd="0" destOrd="0" presId="urn:microsoft.com/office/officeart/2005/8/layout/process4"/>
    <dgm:cxn modelId="{F16300DB-C844-40C9-B59B-08177032A02F}" type="presParOf" srcId="{DC118068-4FDF-4954-946F-DE2DE9D6CE65}" destId="{4A3E692D-BF97-44B7-9CFC-3D9B741697C0}" srcOrd="3" destOrd="0" presId="urn:microsoft.com/office/officeart/2005/8/layout/process4"/>
    <dgm:cxn modelId="{A0785CB8-7A5F-40BC-BCDE-480969F92FB7}" type="presParOf" srcId="{DC118068-4FDF-4954-946F-DE2DE9D6CE65}" destId="{81DB3C36-3EBB-48FA-9E7E-A10B37245EA8}" srcOrd="4" destOrd="0" presId="urn:microsoft.com/office/officeart/2005/8/layout/process4"/>
    <dgm:cxn modelId="{9244B416-0008-4EB2-9617-1D06CBB6E99A}" type="presParOf" srcId="{81DB3C36-3EBB-48FA-9E7E-A10B37245EA8}" destId="{1198313C-494A-4BD0-B16C-D552BC74C295}"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00D8E3-8E05-4216-9362-21DD1C623F63}">
      <dsp:nvSpPr>
        <dsp:cNvPr id="0" name=""/>
        <dsp:cNvSpPr/>
      </dsp:nvSpPr>
      <dsp:spPr>
        <a:xfrm>
          <a:off x="0" y="615237"/>
          <a:ext cx="7543800" cy="1135824"/>
        </a:xfrm>
        <a:prstGeom prst="roundRect">
          <a:avLst>
            <a:gd name="adj" fmla="val 10000"/>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BDC935B3-EAFA-4439-8FD7-83CBDD853F98}">
      <dsp:nvSpPr>
        <dsp:cNvPr id="0" name=""/>
        <dsp:cNvSpPr/>
      </dsp:nvSpPr>
      <dsp:spPr>
        <a:xfrm>
          <a:off x="343586" y="870798"/>
          <a:ext cx="624703" cy="624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3C0A6841-F157-498F-8B5B-24749B613A37}">
      <dsp:nvSpPr>
        <dsp:cNvPr id="0" name=""/>
        <dsp:cNvSpPr/>
      </dsp:nvSpPr>
      <dsp:spPr>
        <a:xfrm>
          <a:off x="1311876" y="615237"/>
          <a:ext cx="62319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1111250">
            <a:lnSpc>
              <a:spcPct val="90000"/>
            </a:lnSpc>
            <a:spcBef>
              <a:spcPct val="0"/>
            </a:spcBef>
            <a:spcAft>
              <a:spcPct val="35000"/>
            </a:spcAft>
            <a:buNone/>
          </a:pPr>
          <a:r>
            <a:rPr lang="en-US" sz="2500" b="0" i="0" kern="1200"/>
            <a:t>Sum of a nation's gross domestic product and the net income it receives from overseas.</a:t>
          </a:r>
          <a:endParaRPr lang="en-US" sz="2500" kern="1200"/>
        </a:p>
      </dsp:txBody>
      <dsp:txXfrm>
        <a:off x="1311876" y="615237"/>
        <a:ext cx="6231923" cy="1135824"/>
      </dsp:txXfrm>
    </dsp:sp>
    <dsp:sp modelId="{0E344DA1-1588-4809-8980-974AE8A54854}">
      <dsp:nvSpPr>
        <dsp:cNvPr id="0" name=""/>
        <dsp:cNvSpPr/>
      </dsp:nvSpPr>
      <dsp:spPr>
        <a:xfrm>
          <a:off x="0" y="2035018"/>
          <a:ext cx="7543800" cy="1135824"/>
        </a:xfrm>
        <a:prstGeom prst="roundRect">
          <a:avLst>
            <a:gd name="adj" fmla="val 10000"/>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41251248-3184-4902-A9F3-3084B8E7A56C}">
      <dsp:nvSpPr>
        <dsp:cNvPr id="0" name=""/>
        <dsp:cNvSpPr/>
      </dsp:nvSpPr>
      <dsp:spPr>
        <a:xfrm>
          <a:off x="343586" y="2290578"/>
          <a:ext cx="624703" cy="624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B1E2C7F8-A0AD-414F-BEE5-C6ADC7C33B4C}">
      <dsp:nvSpPr>
        <dsp:cNvPr id="0" name=""/>
        <dsp:cNvSpPr/>
      </dsp:nvSpPr>
      <dsp:spPr>
        <a:xfrm>
          <a:off x="1311876" y="2035018"/>
          <a:ext cx="62319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1111250">
            <a:lnSpc>
              <a:spcPct val="90000"/>
            </a:lnSpc>
            <a:spcBef>
              <a:spcPct val="0"/>
            </a:spcBef>
            <a:spcAft>
              <a:spcPct val="35000"/>
            </a:spcAft>
            <a:buNone/>
          </a:pPr>
          <a:r>
            <a:rPr lang="en-US" sz="2500" b="0" i="0" kern="1200"/>
            <a:t>Also referred to as </a:t>
          </a:r>
          <a:r>
            <a:rPr lang="en-US" sz="2500" b="1" i="0" kern="1200"/>
            <a:t>factor income</a:t>
          </a:r>
          <a:r>
            <a:rPr lang="en-US" sz="2500" b="0" i="0" kern="1200"/>
            <a:t>.</a:t>
          </a:r>
          <a:endParaRPr lang="en-US" sz="2500" kern="1200"/>
        </a:p>
      </dsp:txBody>
      <dsp:txXfrm>
        <a:off x="1311876" y="2035018"/>
        <a:ext cx="6231923" cy="11358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8317D0-DE4A-467F-994D-E5690528F462}">
      <dsp:nvSpPr>
        <dsp:cNvPr id="0" name=""/>
        <dsp:cNvSpPr/>
      </dsp:nvSpPr>
      <dsp:spPr>
        <a:xfrm>
          <a:off x="32260" y="0"/>
          <a:ext cx="3624560" cy="3739707"/>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8026" tIns="0" rIns="358026" bIns="330200" numCol="1" spcCol="1270" anchor="t" anchorCtr="0">
          <a:noAutofit/>
        </a:bodyPr>
        <a:lstStyle/>
        <a:p>
          <a:pPr marL="0" lvl="0" indent="0" algn="l" defTabSz="889000">
            <a:lnSpc>
              <a:spcPct val="90000"/>
            </a:lnSpc>
            <a:spcBef>
              <a:spcPct val="0"/>
            </a:spcBef>
            <a:spcAft>
              <a:spcPct val="35000"/>
            </a:spcAft>
            <a:buNone/>
          </a:pPr>
          <a:r>
            <a:rPr lang="en-US" sz="2000" b="1" i="0" kern="1200" dirty="0"/>
            <a:t>National income</a:t>
          </a:r>
          <a:r>
            <a:rPr lang="en-US" sz="2000" b="0" i="0" kern="1200" dirty="0"/>
            <a:t> is the </a:t>
          </a:r>
          <a:r>
            <a:rPr lang="en-US" sz="2000" b="1" i="0" kern="1200" dirty="0"/>
            <a:t>income</a:t>
          </a:r>
          <a:r>
            <a:rPr lang="en-US" sz="2000" b="0" i="0" kern="1200" dirty="0"/>
            <a:t> generated by factors of production. But </a:t>
          </a:r>
          <a:r>
            <a:rPr lang="en-US" sz="2000" b="1" i="0" kern="1200" dirty="0"/>
            <a:t>personal income</a:t>
          </a:r>
          <a:r>
            <a:rPr lang="en-US" sz="2000" b="0" i="0" kern="1200" dirty="0"/>
            <a:t> is the </a:t>
          </a:r>
          <a:r>
            <a:rPr lang="en-US" sz="2000" b="1" i="0" kern="1200" dirty="0"/>
            <a:t>income</a:t>
          </a:r>
          <a:r>
            <a:rPr lang="en-US" sz="2000" b="0" i="0" kern="1200" dirty="0"/>
            <a:t> received by factors of production. </a:t>
          </a:r>
          <a:endParaRPr lang="en-US" sz="2000" kern="1200" dirty="0"/>
        </a:p>
      </dsp:txBody>
      <dsp:txXfrm>
        <a:off x="32260" y="1495882"/>
        <a:ext cx="3624560" cy="2243824"/>
      </dsp:txXfrm>
    </dsp:sp>
    <dsp:sp modelId="{60273C77-5DB9-4D17-B0BE-48285929CBE5}">
      <dsp:nvSpPr>
        <dsp:cNvPr id="0" name=""/>
        <dsp:cNvSpPr/>
      </dsp:nvSpPr>
      <dsp:spPr>
        <a:xfrm>
          <a:off x="2357" y="233851"/>
          <a:ext cx="3624560" cy="1028180"/>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58026" tIns="165100" rIns="358026" bIns="165100" numCol="1" spcCol="1270" anchor="ctr" anchorCtr="0">
          <a:noAutofit/>
        </a:bodyPr>
        <a:lstStyle/>
        <a:p>
          <a:pPr marL="0" lvl="0" indent="0" algn="l" defTabSz="2222500">
            <a:lnSpc>
              <a:spcPct val="90000"/>
            </a:lnSpc>
            <a:spcBef>
              <a:spcPct val="0"/>
            </a:spcBef>
            <a:spcAft>
              <a:spcPct val="35000"/>
            </a:spcAft>
            <a:buNone/>
          </a:pPr>
          <a:r>
            <a:rPr lang="en-US" sz="5000" kern="1200"/>
            <a:t>01</a:t>
          </a:r>
          <a:endParaRPr lang="en-US" sz="5000" kern="1200" dirty="0"/>
        </a:p>
      </dsp:txBody>
      <dsp:txXfrm>
        <a:off x="2357" y="233851"/>
        <a:ext cx="3624560" cy="1028180"/>
      </dsp:txXfrm>
    </dsp:sp>
    <dsp:sp modelId="{8E47AAE6-69CF-4224-AEF1-719FC3F6A977}">
      <dsp:nvSpPr>
        <dsp:cNvPr id="0" name=""/>
        <dsp:cNvSpPr/>
      </dsp:nvSpPr>
      <dsp:spPr>
        <a:xfrm>
          <a:off x="3919239" y="0"/>
          <a:ext cx="3624560" cy="3739707"/>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8026" tIns="0" rIns="358026" bIns="330200" numCol="1" spcCol="1270" anchor="t" anchorCtr="0">
          <a:noAutofit/>
        </a:bodyPr>
        <a:lstStyle/>
        <a:p>
          <a:pPr marL="0" lvl="0" indent="0" algn="l" defTabSz="889000">
            <a:lnSpc>
              <a:spcPct val="90000"/>
            </a:lnSpc>
            <a:spcBef>
              <a:spcPct val="0"/>
            </a:spcBef>
            <a:spcAft>
              <a:spcPct val="35000"/>
            </a:spcAft>
            <a:buNone/>
          </a:pPr>
          <a:r>
            <a:rPr lang="en-US" sz="2000" b="1" i="0" kern="1200" dirty="0"/>
            <a:t>Income</a:t>
          </a:r>
          <a:r>
            <a:rPr lang="en-US" sz="2000" b="0" i="0" kern="1200" dirty="0"/>
            <a:t> of the government sector is included </a:t>
          </a:r>
          <a:r>
            <a:rPr lang="en-US" sz="2000" b="1" i="0" kern="1200" dirty="0"/>
            <a:t>in the national income</a:t>
          </a:r>
          <a:r>
            <a:rPr lang="en-US" sz="2000" b="0" i="0" kern="1200" dirty="0"/>
            <a:t> but not included in </a:t>
          </a:r>
          <a:r>
            <a:rPr lang="en-US" sz="2000" b="1" i="0" kern="1200" dirty="0"/>
            <a:t>personal income</a:t>
          </a:r>
          <a:r>
            <a:rPr lang="en-US" sz="2000" b="0" i="0" kern="1200" dirty="0"/>
            <a:t>.</a:t>
          </a:r>
          <a:endParaRPr lang="en-US" sz="2000" kern="1200" dirty="0"/>
        </a:p>
      </dsp:txBody>
      <dsp:txXfrm>
        <a:off x="3919239" y="1495882"/>
        <a:ext cx="3624560" cy="2243824"/>
      </dsp:txXfrm>
    </dsp:sp>
    <dsp:sp modelId="{AD5AC57A-5CA5-405C-B129-826A2877689C}">
      <dsp:nvSpPr>
        <dsp:cNvPr id="0" name=""/>
        <dsp:cNvSpPr/>
      </dsp:nvSpPr>
      <dsp:spPr>
        <a:xfrm>
          <a:off x="3916882" y="0"/>
          <a:ext cx="3624560" cy="1495882"/>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58026" tIns="165100" rIns="358026" bIns="165100" numCol="1" spcCol="1270" anchor="ctr" anchorCtr="0">
          <a:noAutofit/>
        </a:bodyPr>
        <a:lstStyle/>
        <a:p>
          <a:pPr marL="0" lvl="0" indent="0" algn="l" defTabSz="2222500">
            <a:lnSpc>
              <a:spcPct val="90000"/>
            </a:lnSpc>
            <a:spcBef>
              <a:spcPct val="0"/>
            </a:spcBef>
            <a:spcAft>
              <a:spcPct val="35000"/>
            </a:spcAft>
            <a:buNone/>
          </a:pPr>
          <a:r>
            <a:rPr lang="en-US" sz="5000" kern="1200"/>
            <a:t>02</a:t>
          </a:r>
        </a:p>
      </dsp:txBody>
      <dsp:txXfrm>
        <a:off x="3916882" y="0"/>
        <a:ext cx="3624560" cy="14958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5153A-2C70-406B-B5E5-13F4F8FC2F3C}">
      <dsp:nvSpPr>
        <dsp:cNvPr id="0" name=""/>
        <dsp:cNvSpPr/>
      </dsp:nvSpPr>
      <dsp:spPr>
        <a:xfrm>
          <a:off x="740" y="1912884"/>
          <a:ext cx="1732702" cy="866351"/>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Inflation fallacy</a:t>
          </a:r>
        </a:p>
      </dsp:txBody>
      <dsp:txXfrm>
        <a:off x="26115" y="1938259"/>
        <a:ext cx="1681952" cy="815601"/>
      </dsp:txXfrm>
    </dsp:sp>
    <dsp:sp modelId="{0F2F2EF7-79ED-4A54-914F-95645A0AB41F}">
      <dsp:nvSpPr>
        <dsp:cNvPr id="0" name=""/>
        <dsp:cNvSpPr/>
      </dsp:nvSpPr>
      <dsp:spPr>
        <a:xfrm>
          <a:off x="174010" y="2779236"/>
          <a:ext cx="173270" cy="649763"/>
        </a:xfrm>
        <a:custGeom>
          <a:avLst/>
          <a:gdLst/>
          <a:ahLst/>
          <a:cxnLst/>
          <a:rect l="0" t="0" r="0" b="0"/>
          <a:pathLst>
            <a:path>
              <a:moveTo>
                <a:pt x="0" y="0"/>
              </a:moveTo>
              <a:lnTo>
                <a:pt x="0" y="649763"/>
              </a:lnTo>
              <a:lnTo>
                <a:pt x="173270" y="649763"/>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0BB232-51D4-4212-A9EF-03FA82B0D92E}">
      <dsp:nvSpPr>
        <dsp:cNvPr id="0" name=""/>
        <dsp:cNvSpPr/>
      </dsp:nvSpPr>
      <dsp:spPr>
        <a:xfrm>
          <a:off x="347281" y="2995824"/>
          <a:ext cx="1386162" cy="866351"/>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a:t>“Inflation robs people of the purchasing power of his hard-earned dollars”</a:t>
          </a:r>
        </a:p>
      </dsp:txBody>
      <dsp:txXfrm>
        <a:off x="372656" y="3021199"/>
        <a:ext cx="1335412" cy="815601"/>
      </dsp:txXfrm>
    </dsp:sp>
    <dsp:sp modelId="{9AC25F9D-ED17-442E-988A-471598BB311E}">
      <dsp:nvSpPr>
        <dsp:cNvPr id="0" name=""/>
        <dsp:cNvSpPr/>
      </dsp:nvSpPr>
      <dsp:spPr>
        <a:xfrm>
          <a:off x="2166619" y="1912884"/>
          <a:ext cx="1732702" cy="866351"/>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When prices rise</a:t>
          </a:r>
        </a:p>
      </dsp:txBody>
      <dsp:txXfrm>
        <a:off x="2191994" y="1938259"/>
        <a:ext cx="1681952" cy="815601"/>
      </dsp:txXfrm>
    </dsp:sp>
    <dsp:sp modelId="{C47433AC-1D7F-4C5E-994E-2FC2C1F8D0E4}">
      <dsp:nvSpPr>
        <dsp:cNvPr id="0" name=""/>
        <dsp:cNvSpPr/>
      </dsp:nvSpPr>
      <dsp:spPr>
        <a:xfrm>
          <a:off x="2339889" y="2779236"/>
          <a:ext cx="173270" cy="649763"/>
        </a:xfrm>
        <a:custGeom>
          <a:avLst/>
          <a:gdLst/>
          <a:ahLst/>
          <a:cxnLst/>
          <a:rect l="0" t="0" r="0" b="0"/>
          <a:pathLst>
            <a:path>
              <a:moveTo>
                <a:pt x="0" y="0"/>
              </a:moveTo>
              <a:lnTo>
                <a:pt x="0" y="649763"/>
              </a:lnTo>
              <a:lnTo>
                <a:pt x="173270" y="649763"/>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B225CA-8E71-43B2-B247-DE35A077B3EC}">
      <dsp:nvSpPr>
        <dsp:cNvPr id="0" name=""/>
        <dsp:cNvSpPr/>
      </dsp:nvSpPr>
      <dsp:spPr>
        <a:xfrm>
          <a:off x="2513159" y="2995824"/>
          <a:ext cx="1386162" cy="866351"/>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a:t>Buyers pay more </a:t>
          </a:r>
        </a:p>
      </dsp:txBody>
      <dsp:txXfrm>
        <a:off x="2538534" y="3021199"/>
        <a:ext cx="1335412" cy="815601"/>
      </dsp:txXfrm>
    </dsp:sp>
    <dsp:sp modelId="{736660FB-0AC6-4DE4-A0BE-7F81FF4B40DE}">
      <dsp:nvSpPr>
        <dsp:cNvPr id="0" name=""/>
        <dsp:cNvSpPr/>
      </dsp:nvSpPr>
      <dsp:spPr>
        <a:xfrm>
          <a:off x="2339889" y="2779236"/>
          <a:ext cx="173270" cy="1732702"/>
        </a:xfrm>
        <a:custGeom>
          <a:avLst/>
          <a:gdLst/>
          <a:ahLst/>
          <a:cxnLst/>
          <a:rect l="0" t="0" r="0" b="0"/>
          <a:pathLst>
            <a:path>
              <a:moveTo>
                <a:pt x="0" y="0"/>
              </a:moveTo>
              <a:lnTo>
                <a:pt x="0" y="1732702"/>
              </a:lnTo>
              <a:lnTo>
                <a:pt x="173270" y="1732702"/>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B70C0E-DA6A-4462-912D-1548DA0490EE}">
      <dsp:nvSpPr>
        <dsp:cNvPr id="0" name=""/>
        <dsp:cNvSpPr/>
      </dsp:nvSpPr>
      <dsp:spPr>
        <a:xfrm>
          <a:off x="2513159" y="4078763"/>
          <a:ext cx="1386162" cy="866351"/>
        </a:xfrm>
        <a:prstGeom prst="roundRect">
          <a:avLst>
            <a:gd name="adj" fmla="val 10000"/>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Sellers get more</a:t>
          </a:r>
        </a:p>
      </dsp:txBody>
      <dsp:txXfrm>
        <a:off x="2538534" y="4104138"/>
        <a:ext cx="1335412" cy="815601"/>
      </dsp:txXfrm>
    </dsp:sp>
    <dsp:sp modelId="{A43D6247-AF96-4025-8050-C6A3EC6906A2}">
      <dsp:nvSpPr>
        <dsp:cNvPr id="0" name=""/>
        <dsp:cNvSpPr/>
      </dsp:nvSpPr>
      <dsp:spPr>
        <a:xfrm>
          <a:off x="4332497" y="1912884"/>
          <a:ext cx="1732702" cy="866351"/>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Inflation does not in itself reduce people’s real purchasing power</a:t>
          </a:r>
        </a:p>
      </dsp:txBody>
      <dsp:txXfrm>
        <a:off x="4357872" y="1938259"/>
        <a:ext cx="1681952" cy="8156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374755-71EF-4CA4-83F8-62D4EB97A15A}">
      <dsp:nvSpPr>
        <dsp:cNvPr id="0" name=""/>
        <dsp:cNvSpPr/>
      </dsp:nvSpPr>
      <dsp:spPr>
        <a:xfrm>
          <a:off x="3438" y="541112"/>
          <a:ext cx="1386492" cy="13864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BFD870E8-26EF-428D-83D8-1697DA7C5192}">
      <dsp:nvSpPr>
        <dsp:cNvPr id="0" name=""/>
        <dsp:cNvSpPr/>
      </dsp:nvSpPr>
      <dsp:spPr>
        <a:xfrm>
          <a:off x="3438" y="2071337"/>
          <a:ext cx="3961406" cy="594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Shoeleather costs</a:t>
          </a:r>
        </a:p>
      </dsp:txBody>
      <dsp:txXfrm>
        <a:off x="3438" y="2071337"/>
        <a:ext cx="3961406" cy="594210"/>
      </dsp:txXfrm>
    </dsp:sp>
    <dsp:sp modelId="{35AE31FD-C58C-4F54-836F-95DDCC3A585F}">
      <dsp:nvSpPr>
        <dsp:cNvPr id="0" name=""/>
        <dsp:cNvSpPr/>
      </dsp:nvSpPr>
      <dsp:spPr>
        <a:xfrm>
          <a:off x="3438" y="2732400"/>
          <a:ext cx="3961406" cy="1151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Resources wasted when inflation encourages people to reduce their money holdings</a:t>
          </a:r>
        </a:p>
        <a:p>
          <a:pPr marL="0" lvl="0" indent="0" algn="l" defTabSz="755650">
            <a:lnSpc>
              <a:spcPct val="90000"/>
            </a:lnSpc>
            <a:spcBef>
              <a:spcPct val="0"/>
            </a:spcBef>
            <a:spcAft>
              <a:spcPct val="35000"/>
            </a:spcAft>
            <a:buNone/>
          </a:pPr>
          <a:r>
            <a:rPr lang="en-US" sz="1700" b="1" kern="1200" dirty="0"/>
            <a:t>Inflation discourages saving </a:t>
          </a:r>
        </a:p>
        <a:p>
          <a:pPr marL="0" lvl="0" indent="0" algn="l" defTabSz="755650">
            <a:lnSpc>
              <a:spcPct val="90000"/>
            </a:lnSpc>
            <a:spcBef>
              <a:spcPct val="0"/>
            </a:spcBef>
            <a:spcAft>
              <a:spcPct val="35000"/>
            </a:spcAft>
            <a:buNone/>
          </a:pPr>
          <a:r>
            <a:rPr lang="en-US" sz="1700" kern="1200" dirty="0"/>
            <a:t>Can be substantial</a:t>
          </a:r>
        </a:p>
      </dsp:txBody>
      <dsp:txXfrm>
        <a:off x="3438" y="2732400"/>
        <a:ext cx="3961406" cy="1151318"/>
      </dsp:txXfrm>
    </dsp:sp>
    <dsp:sp modelId="{0D92A344-C3BB-464E-8A84-EF8EDC17AF67}">
      <dsp:nvSpPr>
        <dsp:cNvPr id="0" name=""/>
        <dsp:cNvSpPr/>
      </dsp:nvSpPr>
      <dsp:spPr>
        <a:xfrm>
          <a:off x="4658091" y="541112"/>
          <a:ext cx="1386492" cy="13864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92E87B7D-01C0-42B6-8610-32A9AADFCEE9}">
      <dsp:nvSpPr>
        <dsp:cNvPr id="0" name=""/>
        <dsp:cNvSpPr/>
      </dsp:nvSpPr>
      <dsp:spPr>
        <a:xfrm>
          <a:off x="4658091" y="2071337"/>
          <a:ext cx="3961406" cy="594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Menu costs</a:t>
          </a:r>
        </a:p>
      </dsp:txBody>
      <dsp:txXfrm>
        <a:off x="4658091" y="2071337"/>
        <a:ext cx="3961406" cy="594210"/>
      </dsp:txXfrm>
    </dsp:sp>
    <dsp:sp modelId="{D93F9C0C-93D3-4525-9D93-C2217D6A1917}">
      <dsp:nvSpPr>
        <dsp:cNvPr id="0" name=""/>
        <dsp:cNvSpPr/>
      </dsp:nvSpPr>
      <dsp:spPr>
        <a:xfrm>
          <a:off x="4658091" y="2732400"/>
          <a:ext cx="3961406" cy="1151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Costs of changing prices</a:t>
          </a:r>
        </a:p>
        <a:p>
          <a:pPr marL="0" lvl="0" indent="0" algn="l" defTabSz="755650">
            <a:lnSpc>
              <a:spcPct val="90000"/>
            </a:lnSpc>
            <a:spcBef>
              <a:spcPct val="0"/>
            </a:spcBef>
            <a:spcAft>
              <a:spcPct val="35000"/>
            </a:spcAft>
            <a:buNone/>
          </a:pPr>
          <a:r>
            <a:rPr lang="en-US" sz="1700" kern="1200" dirty="0"/>
            <a:t>Inflation – increases menu costs that firms must bear</a:t>
          </a:r>
        </a:p>
      </dsp:txBody>
      <dsp:txXfrm>
        <a:off x="4658091" y="2732400"/>
        <a:ext cx="3961406" cy="11513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15E569-64D8-4D91-A9AF-837E7DCE0664}">
      <dsp:nvSpPr>
        <dsp:cNvPr id="0" name=""/>
        <dsp:cNvSpPr/>
      </dsp:nvSpPr>
      <dsp:spPr>
        <a:xfrm>
          <a:off x="0" y="615237"/>
          <a:ext cx="7543800" cy="1135824"/>
        </a:xfrm>
        <a:prstGeom prst="roundRect">
          <a:avLst>
            <a:gd name="adj" fmla="val 10000"/>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5AEB972E-D93A-4D72-AF79-8B3DF070F338}">
      <dsp:nvSpPr>
        <dsp:cNvPr id="0" name=""/>
        <dsp:cNvSpPr/>
      </dsp:nvSpPr>
      <dsp:spPr>
        <a:xfrm>
          <a:off x="343586" y="870798"/>
          <a:ext cx="624703" cy="624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0AAE5E39-4028-4793-ABBB-169534A39D66}">
      <dsp:nvSpPr>
        <dsp:cNvPr id="0" name=""/>
        <dsp:cNvSpPr/>
      </dsp:nvSpPr>
      <dsp:spPr>
        <a:xfrm>
          <a:off x="1311876" y="615237"/>
          <a:ext cx="62319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889000">
            <a:lnSpc>
              <a:spcPct val="90000"/>
            </a:lnSpc>
            <a:spcBef>
              <a:spcPct val="0"/>
            </a:spcBef>
            <a:spcAft>
              <a:spcPct val="35000"/>
            </a:spcAft>
            <a:buNone/>
          </a:pPr>
          <a:r>
            <a:rPr lang="en-US" sz="2000" b="0" i="0" kern="1200"/>
            <a:t>A normalized average (typically a weighted average) of price relatives for a given class of goods or services in a given region, during a given interval of time. </a:t>
          </a:r>
          <a:endParaRPr lang="en-US" sz="2000" kern="1200"/>
        </a:p>
      </dsp:txBody>
      <dsp:txXfrm>
        <a:off x="1311876" y="615237"/>
        <a:ext cx="6231923" cy="1135824"/>
      </dsp:txXfrm>
    </dsp:sp>
    <dsp:sp modelId="{F02CF231-C29B-432B-B2D3-A3BFB1DFD5D1}">
      <dsp:nvSpPr>
        <dsp:cNvPr id="0" name=""/>
        <dsp:cNvSpPr/>
      </dsp:nvSpPr>
      <dsp:spPr>
        <a:xfrm>
          <a:off x="0" y="2035018"/>
          <a:ext cx="7543800" cy="1135824"/>
        </a:xfrm>
        <a:prstGeom prst="roundRect">
          <a:avLst>
            <a:gd name="adj" fmla="val 10000"/>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FA8B9E79-1873-4AAE-B693-E30934C6456A}">
      <dsp:nvSpPr>
        <dsp:cNvPr id="0" name=""/>
        <dsp:cNvSpPr/>
      </dsp:nvSpPr>
      <dsp:spPr>
        <a:xfrm>
          <a:off x="343586" y="2290578"/>
          <a:ext cx="624703" cy="624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F51A49A4-5FD9-4CA8-9E6E-2000A5DC4FBF}">
      <dsp:nvSpPr>
        <dsp:cNvPr id="0" name=""/>
        <dsp:cNvSpPr/>
      </dsp:nvSpPr>
      <dsp:spPr>
        <a:xfrm>
          <a:off x="1311876" y="2035018"/>
          <a:ext cx="62319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889000">
            <a:lnSpc>
              <a:spcPct val="90000"/>
            </a:lnSpc>
            <a:spcBef>
              <a:spcPct val="0"/>
            </a:spcBef>
            <a:spcAft>
              <a:spcPct val="35000"/>
            </a:spcAft>
            <a:buNone/>
          </a:pPr>
          <a:r>
            <a:rPr lang="en-US" sz="2000" b="0" i="0" kern="1200" dirty="0"/>
            <a:t>A statistic designed to help to compare how these prices differ between time periods or geographical locations.</a:t>
          </a:r>
          <a:endParaRPr lang="en-US" sz="2000" kern="1200" dirty="0"/>
        </a:p>
      </dsp:txBody>
      <dsp:txXfrm>
        <a:off x="1311876" y="2035018"/>
        <a:ext cx="6231923" cy="11358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58F7F5-6BBB-4C6A-B6F8-BC26F196B5EF}">
      <dsp:nvSpPr>
        <dsp:cNvPr id="0" name=""/>
        <dsp:cNvSpPr/>
      </dsp:nvSpPr>
      <dsp:spPr>
        <a:xfrm>
          <a:off x="749317" y="897969"/>
          <a:ext cx="971544" cy="9715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FA68D18B-B33C-4E6D-972F-D5D572BCDEA1}">
      <dsp:nvSpPr>
        <dsp:cNvPr id="0" name=""/>
        <dsp:cNvSpPr/>
      </dsp:nvSpPr>
      <dsp:spPr>
        <a:xfrm>
          <a:off x="155595" y="2168110"/>
          <a:ext cx="215898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0" i="0" kern="1200"/>
            <a:t>GDP Deflator</a:t>
          </a:r>
          <a:endParaRPr lang="en-US" sz="2300" kern="1200"/>
        </a:p>
      </dsp:txBody>
      <dsp:txXfrm>
        <a:off x="155595" y="2168110"/>
        <a:ext cx="2158987" cy="720000"/>
      </dsp:txXfrm>
    </dsp:sp>
    <dsp:sp modelId="{46542994-7DC5-4E52-9CA7-8AAD860F85ED}">
      <dsp:nvSpPr>
        <dsp:cNvPr id="0" name=""/>
        <dsp:cNvSpPr/>
      </dsp:nvSpPr>
      <dsp:spPr>
        <a:xfrm>
          <a:off x="3286127" y="897969"/>
          <a:ext cx="971544" cy="9715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A87A25CD-5288-46AC-B432-E2239A529857}">
      <dsp:nvSpPr>
        <dsp:cNvPr id="0" name=""/>
        <dsp:cNvSpPr/>
      </dsp:nvSpPr>
      <dsp:spPr>
        <a:xfrm>
          <a:off x="2692406" y="2168110"/>
          <a:ext cx="215898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0" i="0" kern="1200"/>
            <a:t>Consumer Price Index (CPI)</a:t>
          </a:r>
          <a:endParaRPr lang="en-US" sz="2300" kern="1200"/>
        </a:p>
      </dsp:txBody>
      <dsp:txXfrm>
        <a:off x="2692406" y="2168110"/>
        <a:ext cx="2158987" cy="720000"/>
      </dsp:txXfrm>
    </dsp:sp>
    <dsp:sp modelId="{A01557EA-AE3F-48B7-BEB8-EBC5AB0B27B5}">
      <dsp:nvSpPr>
        <dsp:cNvPr id="0" name=""/>
        <dsp:cNvSpPr/>
      </dsp:nvSpPr>
      <dsp:spPr>
        <a:xfrm>
          <a:off x="5822938" y="897969"/>
          <a:ext cx="971544" cy="9715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27DB23F6-D189-4B4B-9172-A0A77E31D5E6}">
      <dsp:nvSpPr>
        <dsp:cNvPr id="0" name=""/>
        <dsp:cNvSpPr/>
      </dsp:nvSpPr>
      <dsp:spPr>
        <a:xfrm>
          <a:off x="5229216" y="2168110"/>
          <a:ext cx="215898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0" i="0" kern="1200"/>
            <a:t>Producer Price Index (PPI)</a:t>
          </a:r>
          <a:endParaRPr lang="en-US" sz="2300" kern="1200"/>
        </a:p>
      </dsp:txBody>
      <dsp:txXfrm>
        <a:off x="5229216" y="2168110"/>
        <a:ext cx="2158987"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92C134-131D-42A9-B074-01D25CAC7701}">
      <dsp:nvSpPr>
        <dsp:cNvPr id="0" name=""/>
        <dsp:cNvSpPr/>
      </dsp:nvSpPr>
      <dsp:spPr>
        <a:xfrm>
          <a:off x="0" y="2849982"/>
          <a:ext cx="7543800" cy="93542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1" i="0" kern="1200"/>
            <a:t>Nominal Interest Rate</a:t>
          </a:r>
          <a:r>
            <a:rPr lang="en-US" sz="2100" b="0" i="0" kern="1200"/>
            <a:t>: Refers to the </a:t>
          </a:r>
          <a:r>
            <a:rPr lang="en-US" sz="2100" b="1" i="0" kern="1200"/>
            <a:t>interest rate</a:t>
          </a:r>
          <a:r>
            <a:rPr lang="en-US" sz="2100" b="0" i="0" kern="1200"/>
            <a:t> before taking inflation into account</a:t>
          </a:r>
          <a:endParaRPr lang="en-US" sz="2100" kern="1200"/>
        </a:p>
      </dsp:txBody>
      <dsp:txXfrm>
        <a:off x="0" y="2849982"/>
        <a:ext cx="7543800" cy="935427"/>
      </dsp:txXfrm>
    </dsp:sp>
    <dsp:sp modelId="{29C21A59-911E-4E6F-9A6D-AFEDD125043C}">
      <dsp:nvSpPr>
        <dsp:cNvPr id="0" name=""/>
        <dsp:cNvSpPr/>
      </dsp:nvSpPr>
      <dsp:spPr>
        <a:xfrm rot="10800000">
          <a:off x="0" y="1425326"/>
          <a:ext cx="7543800" cy="1438688"/>
        </a:xfrm>
        <a:prstGeom prst="upArrowCallout">
          <a:avLst/>
        </a:prstGeom>
        <a:solidFill>
          <a:schemeClr val="accent2">
            <a:hueOff val="19519"/>
            <a:satOff val="-13438"/>
            <a:lumOff val="-3431"/>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1" i="0" kern="1200"/>
            <a:t>Real Interest Rate</a:t>
          </a:r>
          <a:r>
            <a:rPr lang="en-US" sz="2100" b="0" i="0" kern="1200"/>
            <a:t>: The rate of interest an investor, saver or lender receives (or expects to receive) after allowing for inflation.</a:t>
          </a:r>
          <a:endParaRPr lang="en-US" sz="2100" kern="1200"/>
        </a:p>
      </dsp:txBody>
      <dsp:txXfrm rot="10800000">
        <a:off x="0" y="1425326"/>
        <a:ext cx="7543800" cy="934816"/>
      </dsp:txXfrm>
    </dsp:sp>
    <dsp:sp modelId="{1198313C-494A-4BD0-B16C-D552BC74C295}">
      <dsp:nvSpPr>
        <dsp:cNvPr id="0" name=""/>
        <dsp:cNvSpPr/>
      </dsp:nvSpPr>
      <dsp:spPr>
        <a:xfrm rot="10800000">
          <a:off x="0" y="669"/>
          <a:ext cx="7543800" cy="1438688"/>
        </a:xfrm>
        <a:prstGeom prst="upArrowCallout">
          <a:avLst/>
        </a:prstGeom>
        <a:solidFill>
          <a:schemeClr val="accent2">
            <a:hueOff val="39038"/>
            <a:satOff val="-26876"/>
            <a:lumOff val="-6863"/>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0" i="0" kern="1200"/>
            <a:t>States the rate of payment on a loan or other investment, over and above principal repayment, in terms of an annual percentage.</a:t>
          </a:r>
          <a:endParaRPr lang="en-US" sz="2100" kern="1200"/>
        </a:p>
      </dsp:txBody>
      <dsp:txXfrm rot="10800000">
        <a:off x="0" y="669"/>
        <a:ext cx="7543800" cy="93481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7" name="Google Shape;87;p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0713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57" name="Google Shape;357;p4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63" name="Google Shape;363;p47: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69" name="Google Shape;369;p48: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75" name="Google Shape;375;p49: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86" name="Google Shape;386;p51: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03" name="Google Shape;403;p5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21" name="Google Shape;421;p57: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e243f827f_0_1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7" name="Google Shape;427;g3e243f827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1" name="Google Shape;201;p21: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4" name="Google Shape;224;p25: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7" name="Google Shape;207;p2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2" name="Google Shape;212;p2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8" name="Google Shape;218;p24: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5" name="Google Shape;275;p34: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81" name="Google Shape;281;p35: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92" name="Google Shape;292;p37: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1609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a:t>
            </a:fld>
            <a:endParaRPr lang="en-US"/>
          </a:p>
        </p:txBody>
      </p:sp>
    </p:spTree>
    <p:extLst>
      <p:ext uri="{BB962C8B-B14F-4D97-AF65-F5344CB8AC3E}">
        <p14:creationId xmlns:p14="http://schemas.microsoft.com/office/powerpoint/2010/main" val="3200969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a:t>
            </a:fld>
            <a:endParaRPr lang="en-US"/>
          </a:p>
        </p:txBody>
      </p:sp>
    </p:spTree>
    <p:extLst>
      <p:ext uri="{BB962C8B-B14F-4D97-AF65-F5344CB8AC3E}">
        <p14:creationId xmlns:p14="http://schemas.microsoft.com/office/powerpoint/2010/main" val="2002486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60805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1206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a:t>
            </a:fld>
            <a:endParaRPr lang="en-US"/>
          </a:p>
        </p:txBody>
      </p:sp>
    </p:spTree>
    <p:extLst>
      <p:ext uri="{BB962C8B-B14F-4D97-AF65-F5344CB8AC3E}">
        <p14:creationId xmlns:p14="http://schemas.microsoft.com/office/powerpoint/2010/main" val="3539769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369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a:t>
            </a:fld>
            <a:endParaRPr lang="en-US"/>
          </a:p>
        </p:txBody>
      </p:sp>
    </p:spTree>
    <p:extLst>
      <p:ext uri="{BB962C8B-B14F-4D97-AF65-F5344CB8AC3E}">
        <p14:creationId xmlns:p14="http://schemas.microsoft.com/office/powerpoint/2010/main" val="16744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a:t>
            </a:fld>
            <a:endParaRPr lang="en-US"/>
          </a:p>
        </p:txBody>
      </p:sp>
    </p:spTree>
    <p:extLst>
      <p:ext uri="{BB962C8B-B14F-4D97-AF65-F5344CB8AC3E}">
        <p14:creationId xmlns:p14="http://schemas.microsoft.com/office/powerpoint/2010/main" val="206512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a:t>
            </a:fld>
            <a:endParaRPr lang="en-US"/>
          </a:p>
        </p:txBody>
      </p:sp>
    </p:spTree>
    <p:extLst>
      <p:ext uri="{BB962C8B-B14F-4D97-AF65-F5344CB8AC3E}">
        <p14:creationId xmlns:p14="http://schemas.microsoft.com/office/powerpoint/2010/main" val="4147615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a:t>
            </a:fld>
            <a:endParaRPr lang="en-US"/>
          </a:p>
        </p:txBody>
      </p:sp>
    </p:spTree>
    <p:extLst>
      <p:ext uri="{BB962C8B-B14F-4D97-AF65-F5344CB8AC3E}">
        <p14:creationId xmlns:p14="http://schemas.microsoft.com/office/powerpoint/2010/main" val="3532545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a:t>
            </a:fld>
            <a:endParaRPr lang="en-US"/>
          </a:p>
        </p:txBody>
      </p:sp>
    </p:spTree>
    <p:extLst>
      <p:ext uri="{BB962C8B-B14F-4D97-AF65-F5344CB8AC3E}">
        <p14:creationId xmlns:p14="http://schemas.microsoft.com/office/powerpoint/2010/main" val="510336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a:t>
            </a:fld>
            <a:endParaRPr lang="en-US"/>
          </a:p>
        </p:txBody>
      </p:sp>
    </p:spTree>
    <p:extLst>
      <p:ext uri="{BB962C8B-B14F-4D97-AF65-F5344CB8AC3E}">
        <p14:creationId xmlns:p14="http://schemas.microsoft.com/office/powerpoint/2010/main" val="33175304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2613416"/>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7.w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a:off x="457200" y="1499062"/>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4400" b="1" i="0" strike="noStrike" cap="none" dirty="0">
                <a:solidFill>
                  <a:schemeClr val="dk1"/>
                </a:solidFill>
                <a:latin typeface="Calibri"/>
                <a:ea typeface="Calibri"/>
                <a:cs typeface="Calibri"/>
                <a:sym typeface="Calibri"/>
              </a:rPr>
              <a:t>Chapter 2</a:t>
            </a:r>
            <a:br>
              <a:rPr lang="en-US" sz="4400" b="1" i="0" strike="noStrike" cap="none" dirty="0">
                <a:solidFill>
                  <a:schemeClr val="dk1"/>
                </a:solidFill>
                <a:latin typeface="Calibri"/>
                <a:ea typeface="Calibri"/>
                <a:cs typeface="Calibri"/>
                <a:sym typeface="Calibri"/>
              </a:rPr>
            </a:br>
            <a:br>
              <a:rPr lang="en-US" sz="4400" b="1" i="0" strike="noStrike" cap="none" dirty="0">
                <a:solidFill>
                  <a:schemeClr val="dk1"/>
                </a:solidFill>
                <a:latin typeface="Calibri"/>
                <a:ea typeface="Calibri"/>
                <a:cs typeface="Calibri"/>
                <a:sym typeface="Calibri"/>
              </a:rPr>
            </a:br>
            <a:r>
              <a:rPr lang="en-US" sz="4400" b="1" i="0" u="sng" strike="noStrike" cap="none" dirty="0">
                <a:solidFill>
                  <a:schemeClr val="dk1"/>
                </a:solidFill>
                <a:latin typeface="Calibri"/>
                <a:ea typeface="Calibri"/>
                <a:cs typeface="Calibri"/>
                <a:sym typeface="Calibri"/>
              </a:rPr>
              <a:t>NATIONAL INCOME ACCOUNTING</a:t>
            </a:r>
            <a:endParaRPr sz="4400" b="1" i="0" u="sng"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6123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82"/>
        <p:cNvGrpSpPr/>
        <p:nvPr/>
      </p:nvGrpSpPr>
      <p:grpSpPr>
        <a:xfrm>
          <a:off x="0" y="0"/>
          <a:ext cx="0" cy="0"/>
          <a:chOff x="0" y="0"/>
          <a:chExt cx="0" cy="0"/>
        </a:xfrm>
      </p:grpSpPr>
      <p:sp>
        <p:nvSpPr>
          <p:cNvPr id="96" name="Rectangle 95">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Rectangle 97">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043" y="457200"/>
            <a:ext cx="8455914"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2049" y="521208"/>
            <a:ext cx="8359902"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3" name="Google Shape;283;p47"/>
          <p:cNvGraphicFramePr/>
          <p:nvPr>
            <p:extLst>
              <p:ext uri="{D42A27DB-BD31-4B8C-83A1-F6EECF244321}">
                <p14:modId xmlns:p14="http://schemas.microsoft.com/office/powerpoint/2010/main" val="3904277305"/>
              </p:ext>
            </p:extLst>
          </p:nvPr>
        </p:nvGraphicFramePr>
        <p:xfrm>
          <a:off x="707517" y="1374785"/>
          <a:ext cx="7665921" cy="4413429"/>
        </p:xfrm>
        <a:graphic>
          <a:graphicData uri="http://schemas.openxmlformats.org/drawingml/2006/table">
            <a:tbl>
              <a:tblPr>
                <a:noFill/>
                <a:tableStyleId>{F919769E-46D3-4288-BA50-C9C7AF71702F}</a:tableStyleId>
              </a:tblPr>
              <a:tblGrid>
                <a:gridCol w="1746815">
                  <a:extLst>
                    <a:ext uri="{9D8B030D-6E8A-4147-A177-3AD203B41FA5}">
                      <a16:colId xmlns:a16="http://schemas.microsoft.com/office/drawing/2014/main" val="20000"/>
                    </a:ext>
                  </a:extLst>
                </a:gridCol>
                <a:gridCol w="1573138">
                  <a:extLst>
                    <a:ext uri="{9D8B030D-6E8A-4147-A177-3AD203B41FA5}">
                      <a16:colId xmlns:a16="http://schemas.microsoft.com/office/drawing/2014/main" val="20001"/>
                    </a:ext>
                  </a:extLst>
                </a:gridCol>
                <a:gridCol w="1767155">
                  <a:extLst>
                    <a:ext uri="{9D8B030D-6E8A-4147-A177-3AD203B41FA5}">
                      <a16:colId xmlns:a16="http://schemas.microsoft.com/office/drawing/2014/main" val="1237725332"/>
                    </a:ext>
                  </a:extLst>
                </a:gridCol>
                <a:gridCol w="2578813">
                  <a:extLst>
                    <a:ext uri="{9D8B030D-6E8A-4147-A177-3AD203B41FA5}">
                      <a16:colId xmlns:a16="http://schemas.microsoft.com/office/drawing/2014/main" val="20002"/>
                    </a:ext>
                  </a:extLst>
                </a:gridCol>
              </a:tblGrid>
              <a:tr h="750579">
                <a:tc>
                  <a:txBody>
                    <a:bodyPr/>
                    <a:lstStyle/>
                    <a:p>
                      <a:pPr marL="0" marR="0" lvl="0" indent="0" algn="ctr" rtl="0">
                        <a:spcBef>
                          <a:spcPts val="0"/>
                        </a:spcBef>
                        <a:spcAft>
                          <a:spcPts val="0"/>
                        </a:spcAft>
                        <a:buNone/>
                      </a:pPr>
                      <a:r>
                        <a:rPr lang="en-US" sz="2300" b="1" u="none" strike="noStrike" cap="none"/>
                        <a:t>Income Earned by:</a:t>
                      </a:r>
                      <a:endParaRPr lang="en-US" sz="2300" b="1" i="0" u="none" strike="noStrike" cap="none">
                        <a:solidFill>
                          <a:srgbClr val="222222"/>
                        </a:solidFill>
                        <a:latin typeface="Georgia"/>
                        <a:ea typeface="Georgia"/>
                        <a:cs typeface="Georgia"/>
                        <a:sym typeface="Georgia"/>
                      </a:endParaRPr>
                    </a:p>
                  </a:txBody>
                  <a:tcPr marL="10423" marR="10423" marT="10423" marB="0" anchor="ctr"/>
                </a:tc>
                <a:tc>
                  <a:txBody>
                    <a:bodyPr/>
                    <a:lstStyle/>
                    <a:p>
                      <a:pPr marL="0" marR="0" lvl="0" indent="0" algn="ctr" rtl="0">
                        <a:spcBef>
                          <a:spcPts val="0"/>
                        </a:spcBef>
                        <a:spcAft>
                          <a:spcPts val="0"/>
                        </a:spcAft>
                        <a:buNone/>
                      </a:pPr>
                      <a:r>
                        <a:rPr lang="en-US" sz="2300" b="1" u="none" strike="noStrike" cap="none">
                          <a:solidFill>
                            <a:schemeClr val="dk2"/>
                          </a:solidFill>
                        </a:rPr>
                        <a:t>GDP</a:t>
                      </a:r>
                      <a:endParaRPr lang="en-US" sz="2300" b="1" i="0" u="none" strike="noStrike" cap="none">
                        <a:solidFill>
                          <a:schemeClr val="dk2"/>
                        </a:solidFill>
                        <a:latin typeface="Georgia"/>
                        <a:ea typeface="Georgia"/>
                        <a:cs typeface="Georgia"/>
                        <a:sym typeface="Georgia"/>
                      </a:endParaRPr>
                    </a:p>
                  </a:txBody>
                  <a:tcPr marL="10423" marR="10423" marT="10423" marB="0" anchor="ctr"/>
                </a:tc>
                <a:tc>
                  <a:txBody>
                    <a:bodyPr/>
                    <a:lstStyle/>
                    <a:p>
                      <a:pPr marL="0" marR="0" lvl="0" indent="0" algn="ctr" rtl="0">
                        <a:spcBef>
                          <a:spcPts val="0"/>
                        </a:spcBef>
                        <a:spcAft>
                          <a:spcPts val="0"/>
                        </a:spcAft>
                        <a:buNone/>
                      </a:pPr>
                      <a:r>
                        <a:rPr lang="en-US" sz="2300" b="1" u="none" strike="noStrike" cap="none" dirty="0">
                          <a:solidFill>
                            <a:schemeClr val="dk2"/>
                          </a:solidFill>
                        </a:rPr>
                        <a:t>GNP</a:t>
                      </a:r>
                      <a:endParaRPr lang="en-US" sz="2300" b="1" i="0" u="none" strike="noStrike" cap="none" dirty="0">
                        <a:solidFill>
                          <a:schemeClr val="dk2"/>
                        </a:solidFill>
                        <a:latin typeface="Georgia"/>
                        <a:ea typeface="Georgia"/>
                        <a:cs typeface="Georgia"/>
                        <a:sym typeface="Georgia"/>
                      </a:endParaRPr>
                    </a:p>
                  </a:txBody>
                  <a:tcPr marL="10423" marR="10423" marT="10423" marB="0" anchor="ctr"/>
                </a:tc>
                <a:tc>
                  <a:txBody>
                    <a:bodyPr/>
                    <a:lstStyle/>
                    <a:p>
                      <a:pPr marL="0" marR="0" lvl="0" indent="0" algn="ctr" rtl="0">
                        <a:spcBef>
                          <a:spcPts val="0"/>
                        </a:spcBef>
                        <a:spcAft>
                          <a:spcPts val="0"/>
                        </a:spcAft>
                        <a:buNone/>
                      </a:pPr>
                      <a:r>
                        <a:rPr lang="en-US" sz="2300" b="1" u="none" strike="noStrike" cap="none" dirty="0">
                          <a:solidFill>
                            <a:schemeClr val="dk2"/>
                          </a:solidFill>
                        </a:rPr>
                        <a:t>GNI</a:t>
                      </a:r>
                      <a:endParaRPr lang="en-US" sz="2300" b="1" i="0" u="none" strike="noStrike" cap="none" dirty="0">
                        <a:solidFill>
                          <a:schemeClr val="dk2"/>
                        </a:solidFill>
                        <a:latin typeface="Georgia"/>
                        <a:ea typeface="Georgia"/>
                        <a:cs typeface="Georgia"/>
                        <a:sym typeface="Georgia"/>
                      </a:endParaRPr>
                    </a:p>
                  </a:txBody>
                  <a:tcPr marL="10423" marR="10423" marT="10423" marB="0" anchor="ctr"/>
                </a:tc>
                <a:extLst>
                  <a:ext uri="{0D108BD9-81ED-4DB2-BD59-A6C34878D82A}">
                    <a16:rowId xmlns:a16="http://schemas.microsoft.com/office/drawing/2014/main" val="10000"/>
                  </a:ext>
                </a:extLst>
              </a:tr>
              <a:tr h="750579">
                <a:tc>
                  <a:txBody>
                    <a:bodyPr/>
                    <a:lstStyle/>
                    <a:p>
                      <a:pPr marL="0" marR="0" lvl="0" indent="0" algn="ctr" rtl="0">
                        <a:spcBef>
                          <a:spcPts val="0"/>
                        </a:spcBef>
                        <a:spcAft>
                          <a:spcPts val="0"/>
                        </a:spcAft>
                        <a:buNone/>
                      </a:pPr>
                      <a:r>
                        <a:rPr lang="en-US" sz="2300" b="1" u="none" strike="noStrike" cap="none"/>
                        <a:t>Residents in Country</a:t>
                      </a:r>
                      <a:endParaRPr lang="en-US" sz="2300" b="1" i="0" u="none" strike="noStrike" cap="none">
                        <a:solidFill>
                          <a:srgbClr val="222222"/>
                        </a:solidFill>
                        <a:latin typeface="Georgia"/>
                        <a:ea typeface="Georgia"/>
                        <a:cs typeface="Georgia"/>
                        <a:sym typeface="Georgia"/>
                      </a:endParaRPr>
                    </a:p>
                  </a:txBody>
                  <a:tcPr marL="10423" marR="10423" marT="10423" marB="0" anchor="ctr"/>
                </a:tc>
                <a:tc>
                  <a:txBody>
                    <a:bodyPr/>
                    <a:lstStyle/>
                    <a:p>
                      <a:pPr marL="0" marR="0" lvl="0" indent="0" algn="ctr" rtl="0">
                        <a:spcBef>
                          <a:spcPts val="0"/>
                        </a:spcBef>
                        <a:spcAft>
                          <a:spcPts val="0"/>
                        </a:spcAft>
                        <a:buNone/>
                      </a:pPr>
                      <a:r>
                        <a:rPr lang="en-US" sz="2300" b="1" u="none" strike="noStrike" cap="none" dirty="0"/>
                        <a:t>Includes </a:t>
                      </a:r>
                      <a:endParaRPr lang="en-US" sz="2300" b="1" i="0" u="none" strike="noStrike" cap="none" dirty="0">
                        <a:solidFill>
                          <a:srgbClr val="222222"/>
                        </a:solidFill>
                        <a:latin typeface="Arial"/>
                        <a:ea typeface="Arial"/>
                        <a:cs typeface="Arial"/>
                        <a:sym typeface="Arial"/>
                      </a:endParaRPr>
                    </a:p>
                  </a:txBody>
                  <a:tcPr marL="10423" marR="10423" marT="10423" marB="0" anchor="ctr"/>
                </a:tc>
                <a:tc>
                  <a:txBody>
                    <a:bodyPr/>
                    <a:lstStyle/>
                    <a:p>
                      <a:pPr marL="0" marR="0" lvl="0" indent="0" algn="ctr" rtl="0">
                        <a:spcBef>
                          <a:spcPts val="0"/>
                        </a:spcBef>
                        <a:spcAft>
                          <a:spcPts val="0"/>
                        </a:spcAft>
                        <a:buNone/>
                      </a:pPr>
                      <a:r>
                        <a:rPr lang="en-US" sz="2300" b="1" u="none" strike="noStrike" cap="none" dirty="0"/>
                        <a:t>Includes</a:t>
                      </a:r>
                      <a:endParaRPr lang="en-US" sz="2300" b="1" i="0" u="none" strike="noStrike" cap="none" dirty="0">
                        <a:solidFill>
                          <a:srgbClr val="222222"/>
                        </a:solidFill>
                        <a:latin typeface="Arial"/>
                        <a:ea typeface="Arial"/>
                        <a:cs typeface="Arial"/>
                        <a:sym typeface="Arial"/>
                      </a:endParaRPr>
                    </a:p>
                  </a:txBody>
                  <a:tcPr marL="10423" marR="10423" marT="10423" marB="0" anchor="ctr"/>
                </a:tc>
                <a:tc>
                  <a:txBody>
                    <a:bodyPr/>
                    <a:lstStyle/>
                    <a:p>
                      <a:pPr marL="0" marR="0" lvl="0" indent="0" algn="ctr" rtl="0">
                        <a:spcBef>
                          <a:spcPts val="0"/>
                        </a:spcBef>
                        <a:spcAft>
                          <a:spcPts val="0"/>
                        </a:spcAft>
                        <a:buNone/>
                      </a:pPr>
                      <a:r>
                        <a:rPr lang="en-US" sz="2300" b="1" u="none" strike="noStrike" cap="none" dirty="0"/>
                        <a:t>Includes</a:t>
                      </a:r>
                      <a:endParaRPr lang="en-US" sz="2300" b="1" i="0" u="none" strike="noStrike" cap="none" dirty="0">
                        <a:solidFill>
                          <a:srgbClr val="222222"/>
                        </a:solidFill>
                        <a:latin typeface="Arial"/>
                        <a:ea typeface="Arial"/>
                        <a:cs typeface="Arial"/>
                        <a:sym typeface="Arial"/>
                      </a:endParaRPr>
                    </a:p>
                  </a:txBody>
                  <a:tcPr marL="10423" marR="10423" marT="10423" marB="0" anchor="ctr"/>
                </a:tc>
                <a:extLst>
                  <a:ext uri="{0D108BD9-81ED-4DB2-BD59-A6C34878D82A}">
                    <a16:rowId xmlns:a16="http://schemas.microsoft.com/office/drawing/2014/main" val="10001"/>
                  </a:ext>
                </a:extLst>
              </a:tr>
              <a:tr h="1099709">
                <a:tc>
                  <a:txBody>
                    <a:bodyPr/>
                    <a:lstStyle/>
                    <a:p>
                      <a:pPr marL="0" marR="0" lvl="0" indent="0" algn="ctr" rtl="0">
                        <a:spcBef>
                          <a:spcPts val="0"/>
                        </a:spcBef>
                        <a:spcAft>
                          <a:spcPts val="0"/>
                        </a:spcAft>
                        <a:buNone/>
                      </a:pPr>
                      <a:r>
                        <a:rPr lang="en-US" sz="2300" b="1" u="none" strike="noStrike" cap="none" dirty="0"/>
                        <a:t>Foreigners in Country</a:t>
                      </a:r>
                      <a:endParaRPr lang="en-US" sz="2300" b="1" i="0" u="none" strike="noStrike" cap="none" dirty="0">
                        <a:solidFill>
                          <a:srgbClr val="222222"/>
                        </a:solidFill>
                        <a:latin typeface="Georgia"/>
                        <a:ea typeface="Georgia"/>
                        <a:cs typeface="Georgia"/>
                        <a:sym typeface="Georgia"/>
                      </a:endParaRPr>
                    </a:p>
                  </a:txBody>
                  <a:tcPr marL="10423" marR="10423" marT="10423" marB="0" anchor="ctr"/>
                </a:tc>
                <a:tc>
                  <a:txBody>
                    <a:bodyPr/>
                    <a:lstStyle/>
                    <a:p>
                      <a:pPr marL="0" marR="0" lvl="0" indent="0" algn="ctr" rtl="0">
                        <a:spcBef>
                          <a:spcPts val="0"/>
                        </a:spcBef>
                        <a:spcAft>
                          <a:spcPts val="0"/>
                        </a:spcAft>
                        <a:buNone/>
                      </a:pPr>
                      <a:r>
                        <a:rPr lang="en-US" sz="2300" b="1" u="none" strike="noStrike" cap="none" dirty="0"/>
                        <a:t>Includes</a:t>
                      </a:r>
                      <a:endParaRPr lang="en-US" sz="2300" b="1" i="0" u="none" strike="noStrike" cap="none" dirty="0">
                        <a:solidFill>
                          <a:srgbClr val="222222"/>
                        </a:solidFill>
                        <a:latin typeface="Arial"/>
                        <a:ea typeface="Arial"/>
                        <a:cs typeface="Arial"/>
                        <a:sym typeface="Arial"/>
                      </a:endParaRPr>
                    </a:p>
                  </a:txBody>
                  <a:tcPr marL="10423" marR="10423" marT="10423" marB="0" anchor="ctr"/>
                </a:tc>
                <a:tc>
                  <a:txBody>
                    <a:bodyPr/>
                    <a:lstStyle/>
                    <a:p>
                      <a:pPr marL="0" marR="0" lvl="0" indent="0" algn="ctr" rtl="0">
                        <a:spcBef>
                          <a:spcPts val="0"/>
                        </a:spcBef>
                        <a:spcAft>
                          <a:spcPts val="0"/>
                        </a:spcAft>
                        <a:buNone/>
                      </a:pPr>
                      <a:r>
                        <a:rPr lang="en-US" sz="2300" b="1" u="none" strike="noStrike" cap="none" dirty="0"/>
                        <a:t>Excludes All</a:t>
                      </a:r>
                      <a:endParaRPr lang="en-US" sz="2300" b="1" i="0" u="none" strike="noStrike" cap="none" dirty="0">
                        <a:solidFill>
                          <a:srgbClr val="222222"/>
                        </a:solidFill>
                        <a:latin typeface="Arial"/>
                        <a:ea typeface="Arial"/>
                        <a:cs typeface="Arial"/>
                        <a:sym typeface="Arial"/>
                      </a:endParaRPr>
                    </a:p>
                  </a:txBody>
                  <a:tcPr marL="10423" marR="10423" marT="10423" marB="0" anchor="ctr"/>
                </a:tc>
                <a:tc>
                  <a:txBody>
                    <a:bodyPr/>
                    <a:lstStyle/>
                    <a:p>
                      <a:pPr marL="0" marR="0" lvl="0" indent="0" algn="ctr" rtl="0">
                        <a:spcBef>
                          <a:spcPts val="0"/>
                        </a:spcBef>
                        <a:spcAft>
                          <a:spcPts val="0"/>
                        </a:spcAft>
                        <a:buNone/>
                      </a:pPr>
                      <a:r>
                        <a:rPr lang="en-US" sz="2300" b="1" u="none" strike="noStrike" cap="none"/>
                        <a:t>Includes If Spent in Country </a:t>
                      </a:r>
                      <a:endParaRPr lang="en-US" sz="2300" b="1" i="0" u="none" strike="noStrike" cap="none">
                        <a:solidFill>
                          <a:srgbClr val="222222"/>
                        </a:solidFill>
                        <a:latin typeface="Arial"/>
                        <a:ea typeface="Arial"/>
                        <a:cs typeface="Arial"/>
                        <a:sym typeface="Arial"/>
                      </a:endParaRPr>
                    </a:p>
                  </a:txBody>
                  <a:tcPr marL="10423" marR="10423" marT="10423" marB="0" anchor="ctr"/>
                </a:tc>
                <a:extLst>
                  <a:ext uri="{0D108BD9-81ED-4DB2-BD59-A6C34878D82A}">
                    <a16:rowId xmlns:a16="http://schemas.microsoft.com/office/drawing/2014/main" val="10002"/>
                  </a:ext>
                </a:extLst>
              </a:tr>
              <a:tr h="750579">
                <a:tc>
                  <a:txBody>
                    <a:bodyPr/>
                    <a:lstStyle/>
                    <a:p>
                      <a:pPr marL="0" marR="0" lvl="0" indent="0" algn="ctr" rtl="0">
                        <a:spcBef>
                          <a:spcPts val="0"/>
                        </a:spcBef>
                        <a:spcAft>
                          <a:spcPts val="0"/>
                        </a:spcAft>
                        <a:buNone/>
                      </a:pPr>
                      <a:r>
                        <a:rPr lang="en-US" sz="2300" b="1" u="none" strike="noStrike" cap="none"/>
                        <a:t>Residents Out of Country</a:t>
                      </a:r>
                      <a:endParaRPr lang="en-US" sz="2300" b="1" i="0" u="none" strike="noStrike" cap="none">
                        <a:solidFill>
                          <a:srgbClr val="222222"/>
                        </a:solidFill>
                        <a:latin typeface="Georgia"/>
                        <a:ea typeface="Georgia"/>
                        <a:cs typeface="Georgia"/>
                        <a:sym typeface="Georgia"/>
                      </a:endParaRPr>
                    </a:p>
                  </a:txBody>
                  <a:tcPr marL="10423" marR="10423" marT="10423" marB="0" anchor="ctr"/>
                </a:tc>
                <a:tc>
                  <a:txBody>
                    <a:bodyPr/>
                    <a:lstStyle/>
                    <a:p>
                      <a:pPr marL="0" marR="0" lvl="0" indent="0" algn="ctr" rtl="0">
                        <a:spcBef>
                          <a:spcPts val="0"/>
                        </a:spcBef>
                        <a:spcAft>
                          <a:spcPts val="0"/>
                        </a:spcAft>
                        <a:buNone/>
                      </a:pPr>
                      <a:r>
                        <a:rPr lang="en-US" sz="2300" b="1" u="none" strike="noStrike" cap="none"/>
                        <a:t>Excludes</a:t>
                      </a:r>
                      <a:endParaRPr lang="en-US" sz="2300" b="1" i="0" u="none" strike="noStrike" cap="none">
                        <a:solidFill>
                          <a:srgbClr val="222222"/>
                        </a:solidFill>
                        <a:latin typeface="Arial"/>
                        <a:ea typeface="Arial"/>
                        <a:cs typeface="Arial"/>
                        <a:sym typeface="Arial"/>
                      </a:endParaRPr>
                    </a:p>
                  </a:txBody>
                  <a:tcPr marL="10423" marR="10423" marT="10423" marB="0" anchor="ctr"/>
                </a:tc>
                <a:tc>
                  <a:txBody>
                    <a:bodyPr/>
                    <a:lstStyle/>
                    <a:p>
                      <a:pPr marL="0" marR="0" lvl="0" indent="0" algn="ctr" rtl="0">
                        <a:spcBef>
                          <a:spcPts val="0"/>
                        </a:spcBef>
                        <a:spcAft>
                          <a:spcPts val="0"/>
                        </a:spcAft>
                        <a:buNone/>
                      </a:pPr>
                      <a:r>
                        <a:rPr lang="en-US" sz="2300" b="1" u="none" strike="noStrike" cap="none" dirty="0"/>
                        <a:t>Includes All</a:t>
                      </a:r>
                      <a:endParaRPr lang="en-US" sz="2300" b="1" i="0" u="none" strike="noStrike" cap="none" dirty="0">
                        <a:solidFill>
                          <a:srgbClr val="222222"/>
                        </a:solidFill>
                        <a:latin typeface="Arial"/>
                        <a:ea typeface="Arial"/>
                        <a:cs typeface="Arial"/>
                        <a:sym typeface="Arial"/>
                      </a:endParaRPr>
                    </a:p>
                  </a:txBody>
                  <a:tcPr marL="10423" marR="10423" marT="10423" marB="0" anchor="ctr"/>
                </a:tc>
                <a:tc>
                  <a:txBody>
                    <a:bodyPr/>
                    <a:lstStyle/>
                    <a:p>
                      <a:pPr marL="0" marR="0" lvl="0" indent="0" algn="ctr" rtl="0">
                        <a:spcBef>
                          <a:spcPts val="0"/>
                        </a:spcBef>
                        <a:spcAft>
                          <a:spcPts val="0"/>
                        </a:spcAft>
                        <a:buNone/>
                      </a:pPr>
                      <a:r>
                        <a:rPr lang="en-US" sz="2300" b="1" u="none" strike="noStrike" cap="none"/>
                        <a:t>Includes If Remitted Back</a:t>
                      </a:r>
                      <a:endParaRPr lang="en-US" sz="2300" b="1" i="0" u="none" strike="noStrike" cap="none">
                        <a:solidFill>
                          <a:srgbClr val="222222"/>
                        </a:solidFill>
                        <a:latin typeface="Arial"/>
                        <a:ea typeface="Arial"/>
                        <a:cs typeface="Arial"/>
                        <a:sym typeface="Arial"/>
                      </a:endParaRPr>
                    </a:p>
                  </a:txBody>
                  <a:tcPr marL="10423" marR="10423" marT="10423" marB="0" anchor="ctr"/>
                </a:tc>
                <a:extLst>
                  <a:ext uri="{0D108BD9-81ED-4DB2-BD59-A6C34878D82A}">
                    <a16:rowId xmlns:a16="http://schemas.microsoft.com/office/drawing/2014/main" val="10003"/>
                  </a:ext>
                </a:extLst>
              </a:tr>
              <a:tr h="750579">
                <a:tc>
                  <a:txBody>
                    <a:bodyPr/>
                    <a:lstStyle/>
                    <a:p>
                      <a:pPr marL="0" marR="0" lvl="0" indent="0" algn="ctr" rtl="0">
                        <a:spcBef>
                          <a:spcPts val="0"/>
                        </a:spcBef>
                        <a:spcAft>
                          <a:spcPts val="0"/>
                        </a:spcAft>
                        <a:buNone/>
                      </a:pPr>
                      <a:r>
                        <a:rPr lang="en-US" sz="2300" b="1" u="none" strike="noStrike" cap="none"/>
                        <a:t>Foreigners Out of Country</a:t>
                      </a:r>
                      <a:endParaRPr lang="en-US" sz="2300" b="1" i="0" u="none" strike="noStrike" cap="none">
                        <a:solidFill>
                          <a:srgbClr val="222222"/>
                        </a:solidFill>
                        <a:latin typeface="Georgia"/>
                        <a:ea typeface="Georgia"/>
                        <a:cs typeface="Georgia"/>
                        <a:sym typeface="Georgia"/>
                      </a:endParaRPr>
                    </a:p>
                  </a:txBody>
                  <a:tcPr marL="10423" marR="10423" marT="10423" marB="0" anchor="ctr"/>
                </a:tc>
                <a:tc>
                  <a:txBody>
                    <a:bodyPr/>
                    <a:lstStyle/>
                    <a:p>
                      <a:pPr marL="0" marR="0" lvl="0" indent="0" algn="ctr" rtl="0">
                        <a:spcBef>
                          <a:spcPts val="0"/>
                        </a:spcBef>
                        <a:spcAft>
                          <a:spcPts val="0"/>
                        </a:spcAft>
                        <a:buNone/>
                      </a:pPr>
                      <a:r>
                        <a:rPr lang="en-US" sz="2300" b="1" u="none" strike="noStrike" cap="none"/>
                        <a:t>Excludes</a:t>
                      </a:r>
                      <a:endParaRPr lang="en-US" sz="2300" b="1" i="0" u="none" strike="noStrike" cap="none">
                        <a:solidFill>
                          <a:srgbClr val="222222"/>
                        </a:solidFill>
                        <a:latin typeface="Arial"/>
                        <a:ea typeface="Arial"/>
                        <a:cs typeface="Arial"/>
                        <a:sym typeface="Arial"/>
                      </a:endParaRPr>
                    </a:p>
                  </a:txBody>
                  <a:tcPr marL="10423" marR="10423" marT="10423" marB="0" anchor="ctr"/>
                </a:tc>
                <a:tc>
                  <a:txBody>
                    <a:bodyPr/>
                    <a:lstStyle/>
                    <a:p>
                      <a:pPr marL="0" marR="0" lvl="0" indent="0" algn="ctr" rtl="0">
                        <a:spcBef>
                          <a:spcPts val="0"/>
                        </a:spcBef>
                        <a:spcAft>
                          <a:spcPts val="0"/>
                        </a:spcAft>
                        <a:buNone/>
                      </a:pPr>
                      <a:r>
                        <a:rPr lang="en-US" sz="2300" b="1" u="none" strike="noStrike" cap="none" dirty="0"/>
                        <a:t>Excludes</a:t>
                      </a:r>
                      <a:endParaRPr lang="en-US" sz="2300" b="1" i="0" u="none" strike="noStrike" cap="none" dirty="0">
                        <a:solidFill>
                          <a:srgbClr val="222222"/>
                        </a:solidFill>
                        <a:latin typeface="Arial"/>
                        <a:ea typeface="Arial"/>
                        <a:cs typeface="Arial"/>
                        <a:sym typeface="Arial"/>
                      </a:endParaRPr>
                    </a:p>
                  </a:txBody>
                  <a:tcPr marL="10423" marR="10423" marT="10423" marB="0" anchor="ctr"/>
                </a:tc>
                <a:tc>
                  <a:txBody>
                    <a:bodyPr/>
                    <a:lstStyle/>
                    <a:p>
                      <a:pPr marL="0" marR="0" lvl="0" indent="0" algn="ctr" rtl="0">
                        <a:spcBef>
                          <a:spcPts val="0"/>
                        </a:spcBef>
                        <a:spcAft>
                          <a:spcPts val="0"/>
                        </a:spcAft>
                        <a:buNone/>
                      </a:pPr>
                      <a:r>
                        <a:rPr lang="en-US" sz="2300" b="1" u="none" strike="noStrike" cap="none" dirty="0"/>
                        <a:t>Excludes</a:t>
                      </a:r>
                      <a:endParaRPr lang="en-US" sz="2300" b="1" i="0" u="none" strike="noStrike" cap="none" dirty="0">
                        <a:solidFill>
                          <a:srgbClr val="222222"/>
                        </a:solidFill>
                        <a:latin typeface="Arial"/>
                        <a:ea typeface="Arial"/>
                        <a:cs typeface="Arial"/>
                        <a:sym typeface="Arial"/>
                      </a:endParaRPr>
                    </a:p>
                  </a:txBody>
                  <a:tcPr marL="10423" marR="10423" marT="10423" marB="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3"/>
        <p:cNvGrpSpPr/>
        <p:nvPr/>
      </p:nvGrpSpPr>
      <p:grpSpPr>
        <a:xfrm>
          <a:off x="0" y="0"/>
          <a:ext cx="0" cy="0"/>
          <a:chOff x="0" y="0"/>
          <a:chExt cx="0" cy="0"/>
        </a:xfrm>
      </p:grpSpPr>
      <p:sp>
        <p:nvSpPr>
          <p:cNvPr id="294" name="Google Shape;294;p49"/>
          <p:cNvSpPr txBox="1">
            <a:spLocks noGrp="1"/>
          </p:cNvSpPr>
          <p:nvPr>
            <p:ph type="title"/>
          </p:nvPr>
        </p:nvSpPr>
        <p:spPr>
          <a:xfrm>
            <a:off x="0" y="286603"/>
            <a:ext cx="8366760" cy="1450757"/>
          </a:xfrm>
          <a:prstGeom prst="rect">
            <a:avLst/>
          </a:prstGeom>
        </p:spPr>
        <p:txBody>
          <a:bodyPr spcFirstLastPara="1" lIns="91425" tIns="45700" rIns="91425" bIns="45700" anchorCtr="0">
            <a:normAutofit/>
          </a:bodyPr>
          <a:lstStyle/>
          <a:p>
            <a:pPr marL="0" marR="0" lvl="0" indent="0" algn="ctr" rtl="0">
              <a:spcBef>
                <a:spcPts val="0"/>
              </a:spcBef>
              <a:spcAft>
                <a:spcPts val="0"/>
              </a:spcAft>
              <a:buClr>
                <a:schemeClr val="dk1"/>
              </a:buClr>
              <a:buSzPts val="3959"/>
              <a:buFont typeface="Calibri"/>
              <a:buNone/>
            </a:pPr>
            <a:r>
              <a:rPr lang="en-US" sz="3400" b="1" i="0" u="sng" strike="noStrike" cap="none" dirty="0">
                <a:latin typeface="Calibri"/>
                <a:ea typeface="Calibri"/>
                <a:cs typeface="Calibri"/>
                <a:sym typeface="Calibri"/>
              </a:rPr>
              <a:t>Difference between National Income and Personal Income</a:t>
            </a:r>
            <a:br>
              <a:rPr lang="en-US" sz="3400" b="0" i="0" u="none" strike="noStrike" cap="none" dirty="0">
                <a:latin typeface="Calibri"/>
                <a:ea typeface="Calibri"/>
                <a:cs typeface="Calibri"/>
                <a:sym typeface="Calibri"/>
              </a:rPr>
            </a:br>
            <a:endParaRPr lang="en-US" sz="3400" b="0" i="0" u="none" strike="noStrike" cap="none" dirty="0">
              <a:latin typeface="Calibri"/>
              <a:ea typeface="Calibri"/>
              <a:cs typeface="Calibri"/>
              <a:sym typeface="Calibri"/>
            </a:endParaRPr>
          </a:p>
        </p:txBody>
      </p:sp>
      <p:graphicFrame>
        <p:nvGraphicFramePr>
          <p:cNvPr id="297" name="Google Shape;295;p49">
            <a:extLst>
              <a:ext uri="{FF2B5EF4-FFF2-40B4-BE49-F238E27FC236}">
                <a16:creationId xmlns:a16="http://schemas.microsoft.com/office/drawing/2014/main" id="{AEF6DB7F-29BC-4B69-B658-A1DD36F763F2}"/>
              </a:ext>
            </a:extLst>
          </p:cNvPr>
          <p:cNvGraphicFramePr>
            <a:graphicFrameLocks noGrp="1"/>
          </p:cNvGraphicFramePr>
          <p:nvPr>
            <p:ph idx="1"/>
            <p:extLst>
              <p:ext uri="{D42A27DB-BD31-4B8C-83A1-F6EECF244321}">
                <p14:modId xmlns:p14="http://schemas.microsoft.com/office/powerpoint/2010/main" val="1530129416"/>
              </p:ext>
            </p:extLst>
          </p:nvPr>
        </p:nvGraphicFramePr>
        <p:xfrm>
          <a:off x="822722" y="2383691"/>
          <a:ext cx="7543800" cy="37397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a:extLst>
              <a:ext uri="{FF2B5EF4-FFF2-40B4-BE49-F238E27FC236}">
                <a16:creationId xmlns:a16="http://schemas.microsoft.com/office/drawing/2014/main" id="{639FF189-3564-7942-937F-C2D2FF3B2370}"/>
              </a:ext>
            </a:extLst>
          </p:cNvPr>
          <p:cNvSpPr/>
          <p:nvPr/>
        </p:nvSpPr>
        <p:spPr>
          <a:xfrm>
            <a:off x="822722" y="1687107"/>
            <a:ext cx="7543800" cy="707886"/>
          </a:xfrm>
          <a:prstGeom prst="rect">
            <a:avLst/>
          </a:prstGeom>
        </p:spPr>
        <p:txBody>
          <a:bodyPr wrap="square">
            <a:spAutoFit/>
          </a:bodyPr>
          <a:lstStyle/>
          <a:p>
            <a:pPr lvl="0"/>
            <a:r>
              <a:rPr lang="en-US" sz="2000" dirty="0"/>
              <a:t>Personal Income is the sum of all the incomes received by all the individuals or household during a given period.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8"/>
        <p:cNvGrpSpPr/>
        <p:nvPr/>
      </p:nvGrpSpPr>
      <p:grpSpPr>
        <a:xfrm>
          <a:off x="0" y="0"/>
          <a:ext cx="0" cy="0"/>
          <a:chOff x="0" y="0"/>
          <a:chExt cx="0" cy="0"/>
        </a:xfrm>
      </p:grpSpPr>
      <p:sp>
        <p:nvSpPr>
          <p:cNvPr id="359" name="Google Shape;359;p60"/>
          <p:cNvSpPr txBox="1">
            <a:spLocks noGrp="1"/>
          </p:cNvSpPr>
          <p:nvPr>
            <p:ph type="title"/>
          </p:nvPr>
        </p:nvSpPr>
        <p:spPr>
          <a:xfrm>
            <a:off x="822960" y="286603"/>
            <a:ext cx="7543800" cy="1450757"/>
          </a:xfrm>
          <a:prstGeom prst="rect">
            <a:avLst/>
          </a:prstGeom>
        </p:spPr>
        <p:txBody>
          <a:bodyPr spcFirstLastPara="1" lIns="91425" tIns="45700" rIns="91425" bIns="45700" anchorCtr="0">
            <a:normAutofit/>
          </a:bodyPr>
          <a:lstStyle/>
          <a:p>
            <a:pPr marL="0" marR="0" lvl="0" indent="0" algn="ctr" rtl="0">
              <a:spcBef>
                <a:spcPts val="0"/>
              </a:spcBef>
              <a:spcAft>
                <a:spcPts val="0"/>
              </a:spcAft>
              <a:buClr>
                <a:schemeClr val="dk1"/>
              </a:buClr>
              <a:buSzPts val="4400"/>
              <a:buFont typeface="Calibri"/>
              <a:buNone/>
            </a:pPr>
            <a:r>
              <a:rPr lang="en-US" b="1" i="0" u="sng" strike="noStrike" cap="none" dirty="0">
                <a:latin typeface="Calibri"/>
                <a:ea typeface="Calibri"/>
                <a:cs typeface="Calibri"/>
                <a:sym typeface="Calibri"/>
              </a:rPr>
              <a:t>Inflation &amp; Prices</a:t>
            </a:r>
          </a:p>
        </p:txBody>
      </p:sp>
      <p:sp>
        <p:nvSpPr>
          <p:cNvPr id="360" name="Google Shape;360;p60"/>
          <p:cNvSpPr txBox="1">
            <a:spLocks noGrp="1"/>
          </p:cNvSpPr>
          <p:nvPr>
            <p:ph idx="1"/>
          </p:nvPr>
        </p:nvSpPr>
        <p:spPr>
          <a:xfrm>
            <a:off x="822959" y="1845734"/>
            <a:ext cx="4841240" cy="4023360"/>
          </a:xfrm>
          <a:prstGeom prst="rect">
            <a:avLst/>
          </a:prstGeom>
        </p:spPr>
        <p:txBody>
          <a:bodyPr spcFirstLastPara="1" lIns="91425" tIns="45700" rIns="91425" bIns="45700" anchorCtr="0">
            <a:normAutofit/>
          </a:bodyPr>
          <a:lstStyle/>
          <a:p>
            <a:pPr marL="342900" marR="0" lvl="0" indent="-342900" rtl="0">
              <a:spcBef>
                <a:spcPts val="0"/>
              </a:spcBef>
              <a:spcAft>
                <a:spcPts val="0"/>
              </a:spcAft>
              <a:buClr>
                <a:schemeClr val="dk1"/>
              </a:buClr>
              <a:buSzPts val="3200"/>
              <a:buFont typeface="Arial"/>
              <a:buChar char="•"/>
            </a:pPr>
            <a:r>
              <a:rPr lang="en-US" sz="2800" b="0" i="0" u="none" strike="noStrike" cap="none" dirty="0">
                <a:latin typeface="Calibri"/>
                <a:ea typeface="Calibri"/>
                <a:cs typeface="Calibri"/>
                <a:sym typeface="Calibri"/>
              </a:rPr>
              <a:t>Inflation is the rate of change in prices, and the price level is the cumulation of past inflations.</a:t>
            </a:r>
            <a:endParaRPr lang="en-US" sz="2800" dirty="0"/>
          </a:p>
          <a:p>
            <a:pPr marL="342900" marR="0" lvl="0" indent="-342900" rtl="0">
              <a:spcBef>
                <a:spcPts val="640"/>
              </a:spcBef>
              <a:spcAft>
                <a:spcPts val="0"/>
              </a:spcAft>
              <a:buClr>
                <a:schemeClr val="dk1"/>
              </a:buClr>
              <a:buSzPts val="3200"/>
              <a:buFont typeface="Arial"/>
              <a:buChar char="•"/>
            </a:pPr>
            <a:r>
              <a:rPr lang="en-US" sz="2800" b="0" i="0" u="none" strike="noStrike" cap="none" dirty="0">
                <a:latin typeface="Calibri"/>
                <a:ea typeface="Calibri"/>
                <a:cs typeface="Calibri"/>
                <a:sym typeface="Calibri"/>
              </a:rPr>
              <a:t>Inflation (∏) ≡ (P</a:t>
            </a:r>
            <a:r>
              <a:rPr lang="en-US" sz="2800" b="0" i="0" u="none" strike="noStrike" cap="none" baseline="-25000" dirty="0">
                <a:latin typeface="Calibri"/>
                <a:ea typeface="Calibri"/>
                <a:cs typeface="Calibri"/>
                <a:sym typeface="Calibri"/>
              </a:rPr>
              <a:t>t</a:t>
            </a:r>
            <a:r>
              <a:rPr lang="en-US" sz="2800" b="0" i="0" u="none" strike="noStrike" cap="none" dirty="0">
                <a:latin typeface="Calibri"/>
                <a:ea typeface="Calibri"/>
                <a:cs typeface="Calibri"/>
                <a:sym typeface="Calibri"/>
              </a:rPr>
              <a:t> – P</a:t>
            </a:r>
            <a:r>
              <a:rPr lang="en-US" sz="2800" b="0" i="0" u="none" strike="noStrike" cap="none" baseline="-25000" dirty="0">
                <a:latin typeface="Calibri"/>
                <a:ea typeface="Calibri"/>
                <a:cs typeface="Calibri"/>
                <a:sym typeface="Calibri"/>
              </a:rPr>
              <a:t>t-1</a:t>
            </a:r>
            <a:r>
              <a:rPr lang="en-US" sz="2800" b="0" i="0" u="none" strike="noStrike" cap="none" dirty="0">
                <a:latin typeface="Calibri"/>
                <a:ea typeface="Calibri"/>
                <a:cs typeface="Calibri"/>
                <a:sym typeface="Calibri"/>
              </a:rPr>
              <a:t>)/ P</a:t>
            </a:r>
            <a:r>
              <a:rPr lang="en-US" sz="2800" b="0" i="0" u="none" strike="noStrike" cap="none" baseline="-25000" dirty="0">
                <a:latin typeface="Calibri"/>
                <a:ea typeface="Calibri"/>
                <a:cs typeface="Calibri"/>
                <a:sym typeface="Calibri"/>
              </a:rPr>
              <a:t>t-1</a:t>
            </a:r>
            <a:endParaRPr lang="en-US" sz="2800" dirty="0"/>
          </a:p>
          <a:p>
            <a:pPr marL="342900" marR="0" lvl="0" indent="-342900" rtl="0">
              <a:spcBef>
                <a:spcPts val="640"/>
              </a:spcBef>
              <a:spcAft>
                <a:spcPts val="0"/>
              </a:spcAft>
              <a:buClr>
                <a:schemeClr val="dk1"/>
              </a:buClr>
              <a:buSzPts val="3200"/>
              <a:buFont typeface="Arial"/>
              <a:buNone/>
            </a:pPr>
            <a:r>
              <a:rPr lang="en-US" sz="2800" b="0" i="0" u="none" strike="noStrike" cap="none" dirty="0">
                <a:latin typeface="Calibri"/>
                <a:ea typeface="Calibri"/>
                <a:cs typeface="Calibri"/>
                <a:sym typeface="Calibri"/>
              </a:rPr>
              <a:t>   where  P</a:t>
            </a:r>
            <a:r>
              <a:rPr lang="en-US" sz="2800" b="0" i="0" u="none" strike="noStrike" cap="none" baseline="-25000" dirty="0">
                <a:latin typeface="Calibri"/>
                <a:ea typeface="Calibri"/>
                <a:cs typeface="Calibri"/>
                <a:sym typeface="Calibri"/>
              </a:rPr>
              <a:t>t</a:t>
            </a:r>
            <a:r>
              <a:rPr lang="en-US" sz="2800" b="0" i="0" u="none" strike="noStrike" cap="none" dirty="0">
                <a:latin typeface="Calibri"/>
                <a:ea typeface="Calibri"/>
                <a:cs typeface="Calibri"/>
                <a:sym typeface="Calibri"/>
              </a:rPr>
              <a:t> is today’s price level &amp; P</a:t>
            </a:r>
            <a:r>
              <a:rPr lang="en-US" sz="2800" b="0" i="0" u="none" strike="noStrike" cap="none" baseline="-25000" dirty="0">
                <a:latin typeface="Calibri"/>
                <a:ea typeface="Calibri"/>
                <a:cs typeface="Calibri"/>
                <a:sym typeface="Calibri"/>
              </a:rPr>
              <a:t>t-1</a:t>
            </a:r>
            <a:r>
              <a:rPr lang="en-US" sz="2800" b="0" i="0" u="none" strike="noStrike" cap="none" dirty="0">
                <a:latin typeface="Calibri"/>
                <a:ea typeface="Calibri"/>
                <a:cs typeface="Calibri"/>
                <a:sym typeface="Calibri"/>
              </a:rPr>
              <a:t> is last year’s price level.</a:t>
            </a:r>
            <a:endParaRPr lang="en-US" sz="2800" dirty="0"/>
          </a:p>
          <a:p>
            <a:pPr marL="342900" marR="0" lvl="0" indent="-342900" rtl="0">
              <a:spcBef>
                <a:spcPts val="640"/>
              </a:spcBef>
              <a:spcAft>
                <a:spcPts val="0"/>
              </a:spcAft>
              <a:buClr>
                <a:schemeClr val="dk1"/>
              </a:buClr>
              <a:buSzPts val="3200"/>
              <a:buFont typeface="Arial"/>
              <a:buNone/>
            </a:pPr>
            <a:endParaRPr lang="en-US" b="0" i="0" u="none" strike="noStrike" cap="none" dirty="0">
              <a:latin typeface="Calibri"/>
              <a:ea typeface="Calibri"/>
              <a:cs typeface="Calibri"/>
              <a:sym typeface="Calibri"/>
            </a:endParaRPr>
          </a:p>
        </p:txBody>
      </p:sp>
      <p:pic>
        <p:nvPicPr>
          <p:cNvPr id="108" name="Graphic 107" descr="Upward trend">
            <a:extLst>
              <a:ext uri="{FF2B5EF4-FFF2-40B4-BE49-F238E27FC236}">
                <a16:creationId xmlns:a16="http://schemas.microsoft.com/office/drawing/2014/main" id="{CD960B2B-C995-433E-BBA0-B0D4FE904D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15427" y="2476158"/>
            <a:ext cx="2351332" cy="235133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8CA88B2-D5FD-4EB3-9494-7BE54816A2C4}"/>
              </a:ext>
            </a:extLst>
          </p:cNvPr>
          <p:cNvSpPr>
            <a:spLocks noGrp="1"/>
          </p:cNvSpPr>
          <p:nvPr>
            <p:ph type="title"/>
          </p:nvPr>
        </p:nvSpPr>
        <p:spPr>
          <a:xfrm>
            <a:off x="369277" y="516835"/>
            <a:ext cx="2313633" cy="5772840"/>
          </a:xfrm>
        </p:spPr>
        <p:txBody>
          <a:bodyPr anchor="ctr">
            <a:normAutofit/>
          </a:bodyPr>
          <a:lstStyle/>
          <a:p>
            <a:r>
              <a:rPr lang="en-US" sz="3100" b="1" dirty="0">
                <a:solidFill>
                  <a:srgbClr val="FFFFFF"/>
                </a:solidFill>
              </a:rPr>
              <a:t>The Costs of Inflation</a:t>
            </a:r>
          </a:p>
        </p:txBody>
      </p:sp>
      <p:sp>
        <p:nvSpPr>
          <p:cNvPr id="14"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36205911-7EA8-4C00-A2B5-0447E470C166}"/>
              </a:ext>
            </a:extLst>
          </p:cNvPr>
          <p:cNvGraphicFramePr>
            <a:graphicFrameLocks noGrp="1"/>
          </p:cNvGraphicFramePr>
          <p:nvPr>
            <p:ph idx="1"/>
            <p:extLst>
              <p:ext uri="{D42A27DB-BD31-4B8C-83A1-F6EECF244321}">
                <p14:modId xmlns:p14="http://schemas.microsoft.com/office/powerpoint/2010/main" val="851048419"/>
              </p:ext>
            </p:extLst>
          </p:nvPr>
        </p:nvGraphicFramePr>
        <p:xfrm>
          <a:off x="3078058" y="0"/>
          <a:ext cx="6065941"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069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3B247-5F15-485B-A5E6-7013F2C7C33A}"/>
              </a:ext>
            </a:extLst>
          </p:cNvPr>
          <p:cNvSpPr>
            <a:spLocks noGrp="1"/>
          </p:cNvSpPr>
          <p:nvPr>
            <p:ph type="title"/>
          </p:nvPr>
        </p:nvSpPr>
        <p:spPr>
          <a:xfrm>
            <a:off x="822960" y="286603"/>
            <a:ext cx="7543800" cy="1450757"/>
          </a:xfrm>
        </p:spPr>
        <p:txBody>
          <a:bodyPr>
            <a:normAutofit/>
          </a:bodyPr>
          <a:lstStyle/>
          <a:p>
            <a:pPr algn="ctr"/>
            <a:r>
              <a:rPr lang="en-US" b="1" dirty="0"/>
              <a:t>The Costs of Inflation</a:t>
            </a:r>
            <a:endParaRPr lang="en-US" dirty="0"/>
          </a:p>
        </p:txBody>
      </p:sp>
      <p:graphicFrame>
        <p:nvGraphicFramePr>
          <p:cNvPr id="5" name="Content Placeholder 2">
            <a:extLst>
              <a:ext uri="{FF2B5EF4-FFF2-40B4-BE49-F238E27FC236}">
                <a16:creationId xmlns:a16="http://schemas.microsoft.com/office/drawing/2014/main" id="{51874955-6739-47F0-8891-D2D37B8F117A}"/>
              </a:ext>
            </a:extLst>
          </p:cNvPr>
          <p:cNvGraphicFramePr>
            <a:graphicFrameLocks noGrp="1"/>
          </p:cNvGraphicFramePr>
          <p:nvPr>
            <p:ph idx="1"/>
            <p:extLst>
              <p:ext uri="{D42A27DB-BD31-4B8C-83A1-F6EECF244321}">
                <p14:modId xmlns:p14="http://schemas.microsoft.com/office/powerpoint/2010/main" val="3461903082"/>
              </p:ext>
            </p:extLst>
          </p:nvPr>
        </p:nvGraphicFramePr>
        <p:xfrm>
          <a:off x="521064" y="1853419"/>
          <a:ext cx="8622936" cy="4424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3331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D55C5-EEF1-44D8-AD0F-F5C348EB4B1B}"/>
              </a:ext>
            </a:extLst>
          </p:cNvPr>
          <p:cNvSpPr>
            <a:spLocks noGrp="1"/>
          </p:cNvSpPr>
          <p:nvPr>
            <p:ph type="title"/>
          </p:nvPr>
        </p:nvSpPr>
        <p:spPr>
          <a:xfrm>
            <a:off x="822960" y="286603"/>
            <a:ext cx="7543800" cy="1450757"/>
          </a:xfrm>
        </p:spPr>
        <p:txBody>
          <a:bodyPr>
            <a:normAutofit/>
          </a:bodyPr>
          <a:lstStyle/>
          <a:p>
            <a:pPr algn="ctr"/>
            <a:r>
              <a:rPr lang="en-US" b="1" dirty="0"/>
              <a:t>Relative-Price Variability</a:t>
            </a:r>
          </a:p>
        </p:txBody>
      </p:sp>
      <p:sp>
        <p:nvSpPr>
          <p:cNvPr id="3" name="Content Placeholder 2">
            <a:extLst>
              <a:ext uri="{FF2B5EF4-FFF2-40B4-BE49-F238E27FC236}">
                <a16:creationId xmlns:a16="http://schemas.microsoft.com/office/drawing/2014/main" id="{9476B7C8-8414-4D3B-B829-2DB0EDD18864}"/>
              </a:ext>
            </a:extLst>
          </p:cNvPr>
          <p:cNvSpPr>
            <a:spLocks noGrp="1"/>
          </p:cNvSpPr>
          <p:nvPr>
            <p:ph idx="1"/>
          </p:nvPr>
        </p:nvSpPr>
        <p:spPr>
          <a:xfrm>
            <a:off x="822959" y="1845734"/>
            <a:ext cx="4841240" cy="4023360"/>
          </a:xfrm>
        </p:spPr>
        <p:txBody>
          <a:bodyPr>
            <a:normAutofit lnSpcReduction="10000"/>
          </a:bodyPr>
          <a:lstStyle/>
          <a:p>
            <a:pPr fontAlgn="base"/>
            <a:r>
              <a:rPr lang="en-US" sz="2400" dirty="0"/>
              <a:t>Market economies</a:t>
            </a:r>
          </a:p>
          <a:p>
            <a:pPr lvl="1" fontAlgn="base"/>
            <a:r>
              <a:rPr lang="en-US" sz="2400" dirty="0"/>
              <a:t>Relative prices allocate scarce resources</a:t>
            </a:r>
          </a:p>
          <a:p>
            <a:pPr lvl="1" fontAlgn="base"/>
            <a:r>
              <a:rPr lang="en-US" sz="2400" dirty="0"/>
              <a:t>Consumers compare quality and prices of various goods and services</a:t>
            </a:r>
          </a:p>
          <a:p>
            <a:pPr lvl="2" fontAlgn="base"/>
            <a:r>
              <a:rPr lang="en-US" sz="2400" dirty="0"/>
              <a:t>Determine </a:t>
            </a:r>
            <a:r>
              <a:rPr lang="en-US" sz="2400" b="1" dirty="0"/>
              <a:t>allocation</a:t>
            </a:r>
            <a:r>
              <a:rPr lang="en-US" sz="2400" dirty="0"/>
              <a:t> of scarce factors of production</a:t>
            </a:r>
          </a:p>
          <a:p>
            <a:pPr lvl="1" fontAlgn="base"/>
            <a:r>
              <a:rPr lang="en-US" sz="2400" dirty="0"/>
              <a:t>Inflation distorts relative prices</a:t>
            </a:r>
          </a:p>
          <a:p>
            <a:pPr lvl="2" fontAlgn="base"/>
            <a:r>
              <a:rPr lang="en-US" sz="2400" dirty="0"/>
              <a:t>Consumer decisions are distorted</a:t>
            </a:r>
          </a:p>
          <a:p>
            <a:pPr lvl="2" fontAlgn="base"/>
            <a:r>
              <a:rPr lang="en-US" sz="2400" dirty="0"/>
              <a:t>Markets are less able to allocate resources to their best use</a:t>
            </a:r>
          </a:p>
          <a:p>
            <a:endParaRPr lang="en-US" dirty="0"/>
          </a:p>
        </p:txBody>
      </p:sp>
      <p:pic>
        <p:nvPicPr>
          <p:cNvPr id="7" name="Graphic 6" descr="Coins">
            <a:extLst>
              <a:ext uri="{FF2B5EF4-FFF2-40B4-BE49-F238E27FC236}">
                <a16:creationId xmlns:a16="http://schemas.microsoft.com/office/drawing/2014/main" id="{D2561219-D9AA-4D04-9463-0C1B58D590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15427" y="2476158"/>
            <a:ext cx="2351332" cy="2351332"/>
          </a:xfrm>
          <a:prstGeom prst="rect">
            <a:avLst/>
          </a:prstGeom>
        </p:spPr>
      </p:pic>
    </p:spTree>
    <p:extLst>
      <p:ext uri="{BB962C8B-B14F-4D97-AF65-F5344CB8AC3E}">
        <p14:creationId xmlns:p14="http://schemas.microsoft.com/office/powerpoint/2010/main" val="1682835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5978B79-D30E-469D-B7CF-D68BB433CA10}"/>
              </a:ext>
            </a:extLst>
          </p:cNvPr>
          <p:cNvSpPr>
            <a:spLocks noGrp="1"/>
          </p:cNvSpPr>
          <p:nvPr>
            <p:ph type="title"/>
          </p:nvPr>
        </p:nvSpPr>
        <p:spPr>
          <a:xfrm>
            <a:off x="369277" y="605896"/>
            <a:ext cx="2313633" cy="5646208"/>
          </a:xfrm>
        </p:spPr>
        <p:txBody>
          <a:bodyPr anchor="ctr">
            <a:normAutofit/>
          </a:bodyPr>
          <a:lstStyle/>
          <a:p>
            <a:r>
              <a:rPr lang="en-US" sz="3100" b="1">
                <a:solidFill>
                  <a:srgbClr val="FFFFFF"/>
                </a:solidFill>
              </a:rPr>
              <a:t>Deflation May Be Worse</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12B1BE0-8248-4590-B331-5B6C07D3477F}"/>
              </a:ext>
            </a:extLst>
          </p:cNvPr>
          <p:cNvSpPr>
            <a:spLocks noGrp="1"/>
          </p:cNvSpPr>
          <p:nvPr>
            <p:ph idx="1"/>
          </p:nvPr>
        </p:nvSpPr>
        <p:spPr>
          <a:xfrm>
            <a:off x="3556512" y="605896"/>
            <a:ext cx="4810247" cy="5646208"/>
          </a:xfrm>
        </p:spPr>
        <p:txBody>
          <a:bodyPr anchor="ctr">
            <a:normAutofit/>
          </a:bodyPr>
          <a:lstStyle/>
          <a:p>
            <a:pPr fontAlgn="base"/>
            <a:r>
              <a:rPr lang="en-US" sz="3200" dirty="0"/>
              <a:t>Costs of deflation</a:t>
            </a:r>
          </a:p>
          <a:p>
            <a:pPr fontAlgn="base"/>
            <a:endParaRPr lang="en-US" sz="3200" dirty="0"/>
          </a:p>
          <a:p>
            <a:pPr lvl="1" fontAlgn="base"/>
            <a:r>
              <a:rPr lang="en-US" sz="3200" dirty="0"/>
              <a:t>Menu costs</a:t>
            </a:r>
          </a:p>
          <a:p>
            <a:pPr lvl="1" fontAlgn="base"/>
            <a:r>
              <a:rPr lang="en-US" sz="3200" dirty="0"/>
              <a:t>Relative-price variability</a:t>
            </a:r>
          </a:p>
          <a:p>
            <a:pPr lvl="1" fontAlgn="base"/>
            <a:r>
              <a:rPr lang="en-US" sz="3200" dirty="0"/>
              <a:t>If not steady and predictable, it can discourage production</a:t>
            </a:r>
            <a:endParaRPr lang="en-US" dirty="0"/>
          </a:p>
        </p:txBody>
      </p:sp>
    </p:spTree>
    <p:extLst>
      <p:ext uri="{BB962C8B-B14F-4D97-AF65-F5344CB8AC3E}">
        <p14:creationId xmlns:p14="http://schemas.microsoft.com/office/powerpoint/2010/main" val="3975265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4"/>
        <p:cNvGrpSpPr/>
        <p:nvPr/>
      </p:nvGrpSpPr>
      <p:grpSpPr>
        <a:xfrm>
          <a:off x="0" y="0"/>
          <a:ext cx="0" cy="0"/>
          <a:chOff x="0" y="0"/>
          <a:chExt cx="0" cy="0"/>
        </a:xfrm>
      </p:grpSpPr>
      <p:sp>
        <p:nvSpPr>
          <p:cNvPr id="365" name="Google Shape;365;p61"/>
          <p:cNvSpPr txBox="1">
            <a:spLocks noGrp="1"/>
          </p:cNvSpPr>
          <p:nvPr>
            <p:ph type="title"/>
          </p:nvPr>
        </p:nvSpPr>
        <p:spPr>
          <a:xfrm>
            <a:off x="822960" y="286603"/>
            <a:ext cx="7543800" cy="1450757"/>
          </a:xfrm>
          <a:prstGeom prst="rect">
            <a:avLst/>
          </a:prstGeom>
        </p:spPr>
        <p:txBody>
          <a:bodyPr spcFirstLastPara="1" lIns="91425" tIns="45700" rIns="91425" bIns="45700" anchorCtr="0">
            <a:normAutofit/>
          </a:bodyPr>
          <a:lstStyle/>
          <a:p>
            <a:pPr marL="0" marR="0" lvl="0" indent="0" algn="ctr" rtl="0">
              <a:spcBef>
                <a:spcPts val="0"/>
              </a:spcBef>
              <a:spcAft>
                <a:spcPts val="0"/>
              </a:spcAft>
              <a:buClr>
                <a:schemeClr val="dk1"/>
              </a:buClr>
              <a:buSzPts val="4400"/>
              <a:buFont typeface="Calibri"/>
              <a:buNone/>
            </a:pPr>
            <a:r>
              <a:rPr lang="en-US" b="1" i="0" u="sng" strike="noStrike" cap="none" dirty="0">
                <a:latin typeface="Calibri"/>
                <a:ea typeface="Calibri"/>
                <a:cs typeface="Calibri"/>
                <a:sym typeface="Calibri"/>
              </a:rPr>
              <a:t>Price Index</a:t>
            </a:r>
          </a:p>
        </p:txBody>
      </p:sp>
      <p:graphicFrame>
        <p:nvGraphicFramePr>
          <p:cNvPr id="368" name="Google Shape;366;p61">
            <a:extLst>
              <a:ext uri="{FF2B5EF4-FFF2-40B4-BE49-F238E27FC236}">
                <a16:creationId xmlns:a16="http://schemas.microsoft.com/office/drawing/2014/main" id="{3C0F8997-47D9-443B-955D-ED3B8362C4E2}"/>
              </a:ext>
            </a:extLst>
          </p:cNvPr>
          <p:cNvGraphicFramePr>
            <a:graphicFrameLocks noGrp="1"/>
          </p:cNvGraphicFramePr>
          <p:nvPr>
            <p:ph idx="1"/>
            <p:extLst>
              <p:ext uri="{D42A27DB-BD31-4B8C-83A1-F6EECF244321}">
                <p14:modId xmlns:p14="http://schemas.microsoft.com/office/powerpoint/2010/main" val="1087772564"/>
              </p:ext>
            </p:extLst>
          </p:nvPr>
        </p:nvGraphicFramePr>
        <p:xfrm>
          <a:off x="822722" y="2098515"/>
          <a:ext cx="75438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70"/>
        <p:cNvGrpSpPr/>
        <p:nvPr/>
      </p:nvGrpSpPr>
      <p:grpSpPr>
        <a:xfrm>
          <a:off x="0" y="0"/>
          <a:ext cx="0" cy="0"/>
          <a:chOff x="0" y="0"/>
          <a:chExt cx="0" cy="0"/>
        </a:xfrm>
      </p:grpSpPr>
      <p:sp>
        <p:nvSpPr>
          <p:cNvPr id="371" name="Google Shape;371;p62"/>
          <p:cNvSpPr txBox="1">
            <a:spLocks noGrp="1"/>
          </p:cNvSpPr>
          <p:nvPr>
            <p:ph type="title"/>
          </p:nvPr>
        </p:nvSpPr>
        <p:spPr>
          <a:xfrm>
            <a:off x="822960" y="286603"/>
            <a:ext cx="7543800" cy="1450757"/>
          </a:xfrm>
          <a:prstGeom prst="rect">
            <a:avLst/>
          </a:prstGeom>
        </p:spPr>
        <p:txBody>
          <a:bodyPr spcFirstLastPara="1" lIns="91425" tIns="45700" rIns="91425" bIns="45700" anchorCtr="0">
            <a:normAutofit/>
          </a:bodyPr>
          <a:lstStyle/>
          <a:p>
            <a:pPr marL="0" marR="0" lvl="0" indent="0" algn="ctr" rtl="0">
              <a:spcBef>
                <a:spcPts val="0"/>
              </a:spcBef>
              <a:spcAft>
                <a:spcPts val="0"/>
              </a:spcAft>
              <a:buClr>
                <a:schemeClr val="dk1"/>
              </a:buClr>
              <a:buSzPts val="4400"/>
              <a:buFont typeface="Calibri"/>
              <a:buNone/>
            </a:pPr>
            <a:r>
              <a:rPr lang="en-US" b="1" i="0" u="sng" strike="noStrike" cap="none" dirty="0">
                <a:latin typeface="Calibri"/>
                <a:ea typeface="Calibri"/>
                <a:cs typeface="Calibri"/>
                <a:sym typeface="Calibri"/>
              </a:rPr>
              <a:t>Notable Price Indices</a:t>
            </a:r>
          </a:p>
        </p:txBody>
      </p:sp>
      <p:graphicFrame>
        <p:nvGraphicFramePr>
          <p:cNvPr id="374" name="Google Shape;372;p62">
            <a:extLst>
              <a:ext uri="{FF2B5EF4-FFF2-40B4-BE49-F238E27FC236}">
                <a16:creationId xmlns:a16="http://schemas.microsoft.com/office/drawing/2014/main" id="{4B83812E-8FE8-4D44-B782-85EE81E398DD}"/>
              </a:ext>
            </a:extLst>
          </p:cNvPr>
          <p:cNvGraphicFramePr>
            <a:graphicFrameLocks noGrp="1"/>
          </p:cNvGraphicFramePr>
          <p:nvPr>
            <p:ph idx="1"/>
            <p:extLst>
              <p:ext uri="{D42A27DB-BD31-4B8C-83A1-F6EECF244321}">
                <p14:modId xmlns:p14="http://schemas.microsoft.com/office/powerpoint/2010/main" val="2619561166"/>
              </p:ext>
            </p:extLst>
          </p:nvPr>
        </p:nvGraphicFramePr>
        <p:xfrm>
          <a:off x="822722" y="2098515"/>
          <a:ext cx="75438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76"/>
        <p:cNvGrpSpPr/>
        <p:nvPr/>
      </p:nvGrpSpPr>
      <p:grpSpPr>
        <a:xfrm>
          <a:off x="0" y="0"/>
          <a:ext cx="0" cy="0"/>
          <a:chOff x="0" y="0"/>
          <a:chExt cx="0" cy="0"/>
        </a:xfrm>
      </p:grpSpPr>
      <p:sp useBgFill="1">
        <p:nvSpPr>
          <p:cNvPr id="127" name="Rectangle 126">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7" name="Google Shape;377;p63"/>
          <p:cNvSpPr txBox="1">
            <a:spLocks noGrp="1"/>
          </p:cNvSpPr>
          <p:nvPr>
            <p:ph type="title"/>
          </p:nvPr>
        </p:nvSpPr>
        <p:spPr>
          <a:xfrm>
            <a:off x="800100" y="5252936"/>
            <a:ext cx="7543800" cy="1028715"/>
          </a:xfrm>
          <a:prstGeom prst="rect">
            <a:avLst/>
          </a:prstGeom>
        </p:spPr>
        <p:txBody>
          <a:bodyPr spcFirstLastPara="1" lIns="91425" tIns="45700" rIns="91425" bIns="45700" anchor="ctr" anchorCtr="0">
            <a:normAutofit/>
          </a:bodyPr>
          <a:lstStyle/>
          <a:p>
            <a:pPr marL="0" marR="0" lvl="0" indent="0" algn="ctr" rtl="0">
              <a:spcBef>
                <a:spcPts val="0"/>
              </a:spcBef>
              <a:spcAft>
                <a:spcPts val="0"/>
              </a:spcAft>
              <a:buClr>
                <a:schemeClr val="dk1"/>
              </a:buClr>
              <a:buSzPts val="4400"/>
              <a:buFont typeface="Calibri"/>
              <a:buNone/>
            </a:pPr>
            <a:r>
              <a:rPr lang="en-US" b="1" i="0" u="sng" strike="noStrike" cap="none" dirty="0">
                <a:solidFill>
                  <a:srgbClr val="FFFFFF"/>
                </a:solidFill>
                <a:latin typeface="Calibri"/>
                <a:ea typeface="Calibri"/>
                <a:cs typeface="Calibri"/>
                <a:sym typeface="Calibri"/>
              </a:rPr>
              <a:t>GDP Deflator</a:t>
            </a:r>
          </a:p>
        </p:txBody>
      </p:sp>
      <mc:AlternateContent xmlns:mc="http://schemas.openxmlformats.org/markup-compatibility/2006" xmlns:a14="http://schemas.microsoft.com/office/drawing/2010/main">
        <mc:Choice Requires="a14">
          <p:sp>
            <p:nvSpPr>
              <p:cNvPr id="378" name="Google Shape;378;p63"/>
              <p:cNvSpPr txBox="1">
                <a:spLocks noGrp="1"/>
              </p:cNvSpPr>
              <p:nvPr>
                <p:ph idx="1"/>
              </p:nvPr>
            </p:nvSpPr>
            <p:spPr>
              <a:xfrm>
                <a:off x="822960" y="1086678"/>
                <a:ext cx="7520940" cy="3471467"/>
              </a:xfrm>
              <a:prstGeom prst="rect">
                <a:avLst/>
              </a:prstGeom>
            </p:spPr>
            <p:txBody>
              <a:bodyPr spcFirstLastPara="1" lIns="91425" tIns="45700" rIns="91425" bIns="45700" anchorCtr="0">
                <a:normAutofit/>
              </a:bodyPr>
              <a:lstStyle/>
              <a:p>
                <a:pPr marL="0" marR="0" lvl="0" indent="0" rtl="0">
                  <a:spcBef>
                    <a:spcPts val="0"/>
                  </a:spcBef>
                  <a:spcAft>
                    <a:spcPts val="0"/>
                  </a:spcAft>
                  <a:buClr>
                    <a:schemeClr val="dk1"/>
                  </a:buClr>
                  <a:buSzPts val="3200"/>
                  <a:buNone/>
                </a:pPr>
                <a:endParaRPr lang="en-US" sz="3200" dirty="0"/>
              </a:p>
              <a:p>
                <a:pPr marL="342900" marR="0" lvl="0" indent="-342900" rtl="0">
                  <a:spcBef>
                    <a:spcPts val="640"/>
                  </a:spcBef>
                  <a:spcAft>
                    <a:spcPts val="0"/>
                  </a:spcAft>
                  <a:buClr>
                    <a:schemeClr val="dk1"/>
                  </a:buClr>
                  <a:buSzPts val="3200"/>
                  <a:buFont typeface="Arial"/>
                  <a:buChar char="•"/>
                </a:pPr>
                <a:r>
                  <a:rPr lang="en-US" sz="3200" b="0" i="0" u="none" strike="noStrike" cap="none" dirty="0">
                    <a:latin typeface="Calibri"/>
                    <a:ea typeface="Calibri"/>
                    <a:cs typeface="Calibri"/>
                    <a:sym typeface="Calibri"/>
                  </a:rPr>
                  <a:t>A very important measure of inflation.</a:t>
                </a:r>
                <a:endParaRPr lang="en-US" sz="3200" dirty="0"/>
              </a:p>
              <a:p>
                <a:pPr marL="342900" marR="0" lvl="0" indent="-342900" rtl="0">
                  <a:spcBef>
                    <a:spcPts val="640"/>
                  </a:spcBef>
                  <a:spcAft>
                    <a:spcPts val="0"/>
                  </a:spcAft>
                  <a:buClr>
                    <a:schemeClr val="dk1"/>
                  </a:buClr>
                  <a:buSzPts val="3200"/>
                  <a:buFont typeface="Arial"/>
                  <a:buChar char="•"/>
                </a:pPr>
                <a:r>
                  <a:rPr lang="en-US" sz="3200" b="0" i="0" u="none" strike="noStrike" cap="none" dirty="0">
                    <a:latin typeface="Calibri"/>
                    <a:ea typeface="Calibri"/>
                    <a:cs typeface="Calibri"/>
                    <a:sym typeface="Calibri"/>
                  </a:rPr>
                  <a:t>Also called </a:t>
                </a:r>
                <a:r>
                  <a:rPr lang="en-US" sz="3200" b="1" i="0" u="none" strike="noStrike" cap="none" dirty="0">
                    <a:latin typeface="Calibri"/>
                    <a:ea typeface="Calibri"/>
                    <a:cs typeface="Calibri"/>
                    <a:sym typeface="Calibri"/>
                  </a:rPr>
                  <a:t>implicit price deflator</a:t>
                </a:r>
                <a:r>
                  <a:rPr lang="en-US" sz="3200" b="0" i="0" u="none" strike="noStrike" cap="none" dirty="0">
                    <a:latin typeface="Calibri"/>
                    <a:ea typeface="Calibri"/>
                    <a:cs typeface="Calibri"/>
                    <a:sym typeface="Calibri"/>
                  </a:rPr>
                  <a:t>.</a:t>
                </a:r>
              </a:p>
              <a:p>
                <a:pPr marL="342900" marR="0" lvl="0" indent="-342900" rtl="0">
                  <a:spcBef>
                    <a:spcPts val="640"/>
                  </a:spcBef>
                  <a:spcAft>
                    <a:spcPts val="0"/>
                  </a:spcAft>
                  <a:buClr>
                    <a:schemeClr val="dk1"/>
                  </a:buClr>
                  <a:buSzPts val="3200"/>
                  <a:buFont typeface="Arial"/>
                  <a:buChar char="•"/>
                </a:pPr>
                <a:endParaRPr lang="en-US" sz="3200" b="0" i="0" u="none" strike="noStrike" cap="none" dirty="0">
                  <a:latin typeface="Calibri"/>
                  <a:ea typeface="Calibri"/>
                  <a:cs typeface="Calibri"/>
                  <a:sym typeface="Calibri"/>
                </a:endParaRPr>
              </a:p>
              <a:p>
                <a:pPr marL="342900" marR="0" lvl="0" indent="-342900" rtl="0">
                  <a:spcBef>
                    <a:spcPts val="640"/>
                  </a:spcBef>
                  <a:spcAft>
                    <a:spcPts val="0"/>
                  </a:spcAft>
                  <a:buClr>
                    <a:schemeClr val="dk1"/>
                  </a:buClr>
                  <a:buSzPts val="3200"/>
                  <a:buFont typeface="Arial"/>
                  <a:buChar char="•"/>
                </a:pPr>
                <a:r>
                  <a:rPr lang="en-US" sz="3200" dirty="0">
                    <a:latin typeface="Calibri"/>
                    <a:ea typeface="Calibri"/>
                    <a:cs typeface="Calibri"/>
                    <a:sym typeface="Calibri"/>
                  </a:rPr>
                  <a:t>GDP Deflator = </a:t>
                </a:r>
                <a14:m>
                  <m:oMath xmlns:m="http://schemas.openxmlformats.org/officeDocument/2006/math">
                    <m:f>
                      <m:fPr>
                        <m:ctrlPr>
                          <a:rPr lang="en-US" sz="3200" b="0" i="1" smtClean="0">
                            <a:latin typeface="Cambria Math" panose="02040503050406030204" pitchFamily="18" charset="0"/>
                            <a:ea typeface="Calibri"/>
                            <a:cs typeface="Calibri"/>
                            <a:sym typeface="Calibri"/>
                          </a:rPr>
                        </m:ctrlPr>
                      </m:fPr>
                      <m:num>
                        <m:r>
                          <a:rPr lang="en-US" sz="3200" b="0" i="1" smtClean="0">
                            <a:latin typeface="Cambria Math" panose="02040503050406030204" pitchFamily="18" charset="0"/>
                            <a:ea typeface="Calibri"/>
                            <a:cs typeface="Calibri"/>
                            <a:sym typeface="Calibri"/>
                          </a:rPr>
                          <m:t>𝑁𝑜𝑚𝑖𝑛𝑎𝑙</m:t>
                        </m:r>
                        <m:r>
                          <a:rPr lang="en-US" sz="3200" b="0" i="1" smtClean="0">
                            <a:latin typeface="Cambria Math" panose="02040503050406030204" pitchFamily="18" charset="0"/>
                            <a:ea typeface="Calibri"/>
                            <a:cs typeface="Calibri"/>
                            <a:sym typeface="Calibri"/>
                          </a:rPr>
                          <m:t> </m:t>
                        </m:r>
                        <m:r>
                          <a:rPr lang="en-US" sz="3200" b="0" i="1" smtClean="0">
                            <a:latin typeface="Cambria Math" panose="02040503050406030204" pitchFamily="18" charset="0"/>
                            <a:ea typeface="Calibri"/>
                            <a:cs typeface="Calibri"/>
                            <a:sym typeface="Calibri"/>
                          </a:rPr>
                          <m:t>𝐺𝐷𝑃</m:t>
                        </m:r>
                      </m:num>
                      <m:den>
                        <m:r>
                          <a:rPr lang="en-US" sz="3200" b="0" i="1" smtClean="0">
                            <a:latin typeface="Cambria Math" panose="02040503050406030204" pitchFamily="18" charset="0"/>
                            <a:ea typeface="Calibri"/>
                            <a:cs typeface="Calibri"/>
                            <a:sym typeface="Calibri"/>
                          </a:rPr>
                          <m:t>𝑅𝑒𝑎𝑙</m:t>
                        </m:r>
                        <m:r>
                          <a:rPr lang="en-US" sz="3200" b="0" i="1" smtClean="0">
                            <a:latin typeface="Cambria Math" panose="02040503050406030204" pitchFamily="18" charset="0"/>
                            <a:ea typeface="Calibri"/>
                            <a:cs typeface="Calibri"/>
                            <a:sym typeface="Calibri"/>
                          </a:rPr>
                          <m:t> </m:t>
                        </m:r>
                        <m:r>
                          <a:rPr lang="en-US" sz="3200" b="0" i="1" smtClean="0">
                            <a:latin typeface="Cambria Math" panose="02040503050406030204" pitchFamily="18" charset="0"/>
                            <a:ea typeface="Calibri"/>
                            <a:cs typeface="Calibri"/>
                            <a:sym typeface="Calibri"/>
                          </a:rPr>
                          <m:t>𝐺𝐷𝑃</m:t>
                        </m:r>
                      </m:den>
                    </m:f>
                  </m:oMath>
                </a14:m>
                <a:r>
                  <a:rPr lang="en-US" sz="3200" b="0" dirty="0">
                    <a:latin typeface="Calibri"/>
                    <a:ea typeface="Calibri"/>
                    <a:cs typeface="Calibri"/>
                    <a:sym typeface="Calibri"/>
                  </a:rPr>
                  <a:t> * 100</a:t>
                </a:r>
              </a:p>
              <a:p>
                <a:pPr marL="342900" marR="0" lvl="0" indent="-342900" rtl="0">
                  <a:spcBef>
                    <a:spcPts val="640"/>
                  </a:spcBef>
                  <a:spcAft>
                    <a:spcPts val="0"/>
                  </a:spcAft>
                  <a:buClr>
                    <a:schemeClr val="dk1"/>
                  </a:buClr>
                  <a:buSzPts val="3200"/>
                  <a:buFont typeface="Arial"/>
                  <a:buChar char="•"/>
                </a:pPr>
                <a:endParaRPr lang="en-US" b="0" dirty="0">
                  <a:latin typeface="Calibri"/>
                  <a:ea typeface="Calibri"/>
                  <a:cs typeface="Calibri"/>
                  <a:sym typeface="Calibri"/>
                </a:endParaRPr>
              </a:p>
            </p:txBody>
          </p:sp>
        </mc:Choice>
        <mc:Fallback xmlns="">
          <p:sp>
            <p:nvSpPr>
              <p:cNvPr id="378" name="Google Shape;378;p63"/>
              <p:cNvSpPr txBox="1">
                <a:spLocks noGrp="1" noRot="1" noChangeAspect="1" noMove="1" noResize="1" noEditPoints="1" noAdjustHandles="1" noChangeArrowheads="1" noChangeShapeType="1" noTextEdit="1"/>
              </p:cNvSpPr>
              <p:nvPr>
                <p:ph idx="1"/>
              </p:nvPr>
            </p:nvSpPr>
            <p:spPr>
              <a:xfrm>
                <a:off x="822960" y="1086678"/>
                <a:ext cx="7520940" cy="3471467"/>
              </a:xfrm>
              <a:prstGeom prst="rect">
                <a:avLst/>
              </a:prstGeom>
              <a:blipFill>
                <a:blip r:embed="rId3"/>
                <a:stretch>
                  <a:fillRect l="-1864"/>
                </a:stretch>
              </a:blipFill>
            </p:spPr>
            <p:txBody>
              <a:bodyPr/>
              <a:lstStyle/>
              <a:p>
                <a:r>
                  <a:rPr lang="en-US">
                    <a:noFill/>
                  </a:rPr>
                  <a:t> </a:t>
                </a:r>
              </a:p>
            </p:txBody>
          </p:sp>
        </mc:Fallback>
      </mc:AlternateContent>
      <p:sp>
        <p:nvSpPr>
          <p:cNvPr id="257" name="Rectangle 256">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3959"/>
              <a:buFont typeface="Calibri"/>
              <a:buNone/>
            </a:pPr>
            <a:r>
              <a:rPr lang="en-US" sz="3959" b="1" i="0" u="sng" strike="noStrike" cap="none">
                <a:solidFill>
                  <a:schemeClr val="dk1"/>
                </a:solidFill>
                <a:latin typeface="Calibri"/>
                <a:ea typeface="Calibri"/>
                <a:cs typeface="Calibri"/>
                <a:sym typeface="Calibri"/>
              </a:rPr>
              <a:t>Three Approaches of Calculating GDP</a:t>
            </a:r>
            <a:endParaRPr sz="3959" b="1" i="0" u="sng" strike="noStrike" cap="none">
              <a:solidFill>
                <a:schemeClr val="dk1"/>
              </a:solidFill>
              <a:latin typeface="Calibri"/>
              <a:ea typeface="Calibri"/>
              <a:cs typeface="Calibri"/>
              <a:sym typeface="Calibri"/>
            </a:endParaRPr>
          </a:p>
        </p:txBody>
      </p:sp>
      <p:sp>
        <p:nvSpPr>
          <p:cNvPr id="204" name="Google Shape;204;p33"/>
          <p:cNvSpPr txBox="1">
            <a:spLocks noGrp="1"/>
          </p:cNvSpPr>
          <p:nvPr>
            <p:ph idx="1"/>
          </p:nvPr>
        </p:nvSpPr>
        <p:spPr>
          <a:xfrm>
            <a:off x="822959" y="2383604"/>
            <a:ext cx="7543801" cy="3485490"/>
          </a:xfrm>
          <a:prstGeom prst="rect">
            <a:avLst/>
          </a:prstGeom>
          <a:noFill/>
          <a:ln>
            <a:noFill/>
          </a:ln>
        </p:spPr>
        <p:txBody>
          <a:bodyPr spcFirstLastPara="1" wrap="square" lIns="91425" tIns="45700" rIns="91425" bIns="45700" anchor="t" anchorCtr="0">
            <a:noAutofit/>
          </a:bodyPr>
          <a:lstStyle/>
          <a:p>
            <a:pPr marL="342900" indent="-342900">
              <a:spcBef>
                <a:spcPts val="0"/>
              </a:spcBef>
              <a:spcAft>
                <a:spcPts val="0"/>
              </a:spcAft>
              <a:buClr>
                <a:schemeClr val="dk1"/>
              </a:buClr>
              <a:buSzPts val="3200"/>
              <a:buFont typeface="Arial"/>
              <a:buChar char="•"/>
            </a:pPr>
            <a:r>
              <a:rPr lang="en-US" sz="3200" dirty="0">
                <a:solidFill>
                  <a:schemeClr val="dk1"/>
                </a:solidFill>
                <a:ea typeface="Calibri"/>
                <a:cs typeface="Calibri"/>
                <a:sym typeface="Calibri"/>
              </a:rPr>
              <a:t>Value-Added/Output/Product Approach</a:t>
            </a:r>
          </a:p>
          <a:p>
            <a:pPr marL="342900" indent="-342900">
              <a:spcBef>
                <a:spcPts val="0"/>
              </a:spcBef>
              <a:spcAft>
                <a:spcPts val="0"/>
              </a:spcAft>
              <a:buClr>
                <a:schemeClr val="dk1"/>
              </a:buClr>
              <a:buSzPts val="3200"/>
              <a:buFont typeface="Arial"/>
              <a:buChar char="•"/>
            </a:pPr>
            <a:endParaRPr lang="en-US" sz="3200" dirty="0"/>
          </a:p>
          <a:p>
            <a:pPr marL="342900" marR="0" lvl="0" indent="-342900" algn="l" rtl="0">
              <a:spcBef>
                <a:spcPts val="0"/>
              </a:spcBef>
              <a:spcAft>
                <a:spcPts val="0"/>
              </a:spcAft>
              <a:buClr>
                <a:schemeClr val="dk1"/>
              </a:buClr>
              <a:buSzPts val="3200"/>
              <a:buFont typeface="Arial"/>
              <a:buChar char="•"/>
            </a:pPr>
            <a:r>
              <a:rPr lang="en-US" sz="3200" b="0" i="0" u="none" strike="noStrike" cap="none" dirty="0">
                <a:solidFill>
                  <a:schemeClr val="dk1"/>
                </a:solidFill>
                <a:latin typeface="Calibri"/>
                <a:ea typeface="Calibri"/>
                <a:cs typeface="Calibri"/>
                <a:sym typeface="Calibri"/>
              </a:rPr>
              <a:t>Expenditure Approach</a:t>
            </a:r>
          </a:p>
          <a:p>
            <a:pPr marL="342900" marR="0" lvl="0" indent="-342900" algn="l" rtl="0">
              <a:spcBef>
                <a:spcPts val="0"/>
              </a:spcBef>
              <a:spcAft>
                <a:spcPts val="0"/>
              </a:spcAft>
              <a:buClr>
                <a:schemeClr val="dk1"/>
              </a:buClr>
              <a:buSzPts val="3200"/>
              <a:buFont typeface="Arial"/>
              <a:buChar char="•"/>
            </a:pPr>
            <a:endParaRPr dirty="0"/>
          </a:p>
          <a:p>
            <a:pPr marL="342900" marR="0" lvl="0" indent="-342900" algn="l" rtl="0">
              <a:spcBef>
                <a:spcPts val="640"/>
              </a:spcBef>
              <a:spcAft>
                <a:spcPts val="0"/>
              </a:spcAft>
              <a:buClr>
                <a:schemeClr val="dk1"/>
              </a:buClr>
              <a:buSzPts val="3200"/>
              <a:buFont typeface="Arial"/>
              <a:buChar char="•"/>
            </a:pPr>
            <a:r>
              <a:rPr lang="en-US" sz="3200" b="0" i="0" u="none" strike="noStrike" cap="none" dirty="0">
                <a:solidFill>
                  <a:schemeClr val="dk1"/>
                </a:solidFill>
                <a:latin typeface="Calibri"/>
                <a:ea typeface="Calibri"/>
                <a:cs typeface="Calibri"/>
                <a:sym typeface="Calibri"/>
              </a:rPr>
              <a:t>Income Approach</a:t>
            </a:r>
            <a:endParaRPr dirty="0"/>
          </a:p>
          <a:p>
            <a:pPr marL="0" marR="0" lvl="0" indent="0" algn="l" rtl="0">
              <a:spcBef>
                <a:spcPts val="64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72603-9899-4140-BF15-53B5F1F63111}"/>
              </a:ext>
            </a:extLst>
          </p:cNvPr>
          <p:cNvSpPr>
            <a:spLocks noGrp="1"/>
          </p:cNvSpPr>
          <p:nvPr>
            <p:ph type="title"/>
          </p:nvPr>
        </p:nvSpPr>
        <p:spPr/>
        <p:txBody>
          <a:bodyPr/>
          <a:lstStyle/>
          <a:p>
            <a:r>
              <a:rPr lang="en-US" b="1" u="sng" dirty="0">
                <a:solidFill>
                  <a:schemeClr val="tx1"/>
                </a:solidFill>
                <a:latin typeface="Calibri"/>
                <a:ea typeface="Calibri"/>
                <a:cs typeface="Calibri"/>
                <a:sym typeface="Calibri"/>
              </a:rPr>
              <a:t>GDP Deflator</a:t>
            </a:r>
            <a:endParaRPr lang="en-US" dirty="0">
              <a:solidFill>
                <a:schemeClr val="tx1"/>
              </a:solidFill>
            </a:endParaRPr>
          </a:p>
        </p:txBody>
      </p:sp>
      <p:sp>
        <p:nvSpPr>
          <p:cNvPr id="4" name="Content Placeholder 6">
            <a:extLst>
              <a:ext uri="{FF2B5EF4-FFF2-40B4-BE49-F238E27FC236}">
                <a16:creationId xmlns:a16="http://schemas.microsoft.com/office/drawing/2014/main" id="{49136CA5-AB0D-B142-BC41-FD66487C3950}"/>
              </a:ext>
            </a:extLst>
          </p:cNvPr>
          <p:cNvSpPr>
            <a:spLocks noGrp="1"/>
          </p:cNvSpPr>
          <p:nvPr>
            <p:ph idx="1"/>
          </p:nvPr>
        </p:nvSpPr>
        <p:spPr>
          <a:xfrm>
            <a:off x="822959" y="2167846"/>
            <a:ext cx="7543801" cy="3701247"/>
          </a:xfrm>
        </p:spPr>
        <p:txBody>
          <a:bodyPr>
            <a:normAutofit/>
          </a:bodyPr>
          <a:lstStyle/>
          <a:p>
            <a:pPr>
              <a:buFont typeface="Arial" panose="020B0604020202020204" pitchFamily="34" charset="0"/>
              <a:buChar char="•"/>
            </a:pPr>
            <a:r>
              <a:rPr lang="en-US" altLang="en-US" sz="2400" dirty="0"/>
              <a:t> Measures the change in prices between the base year and the current year</a:t>
            </a:r>
          </a:p>
          <a:p>
            <a:pPr>
              <a:buFont typeface="Arial" panose="020B0604020202020204" pitchFamily="34" charset="0"/>
              <a:buChar char="•"/>
            </a:pPr>
            <a:endParaRPr lang="en-US" altLang="en-US" sz="2400" dirty="0"/>
          </a:p>
          <a:p>
            <a:pPr>
              <a:lnSpc>
                <a:spcPct val="100000"/>
              </a:lnSpc>
              <a:buFont typeface="Arial" panose="020B0604020202020204" pitchFamily="34" charset="0"/>
              <a:buChar char="•"/>
            </a:pPr>
            <a:r>
              <a:rPr lang="en-US" altLang="en-US" sz="2400" dirty="0"/>
              <a:t>Ex. If NGDP in 2015 is $6.25 and RGDP in 2015 is $3.50, then the GDP deflator for 2015 is $6.25/$3.50 = 1.79 </a:t>
            </a:r>
            <a:r>
              <a:rPr lang="en-US" altLang="en-US" sz="2400" dirty="0">
                <a:sym typeface="Symbol" panose="05050102010706020507" pitchFamily="18" charset="2"/>
              </a:rPr>
              <a:t> prices have increased by 79% since the base year</a:t>
            </a:r>
            <a:endParaRPr lang="en-US" altLang="en-US" sz="2400" dirty="0"/>
          </a:p>
        </p:txBody>
      </p:sp>
    </p:spTree>
    <p:extLst>
      <p:ext uri="{BB962C8B-B14F-4D97-AF65-F5344CB8AC3E}">
        <p14:creationId xmlns:p14="http://schemas.microsoft.com/office/powerpoint/2010/main" val="7499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87"/>
        <p:cNvGrpSpPr/>
        <p:nvPr/>
      </p:nvGrpSpPr>
      <p:grpSpPr>
        <a:xfrm>
          <a:off x="0" y="0"/>
          <a:ext cx="0" cy="0"/>
          <a:chOff x="0" y="0"/>
          <a:chExt cx="0" cy="0"/>
        </a:xfrm>
      </p:grpSpPr>
      <p:sp useBgFill="1">
        <p:nvSpPr>
          <p:cNvPr id="391" name="Rectangle 73">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Rectangle 75">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8" name="Google Shape;388;p65"/>
          <p:cNvSpPr txBox="1">
            <a:spLocks noGrp="1"/>
          </p:cNvSpPr>
          <p:nvPr>
            <p:ph type="title"/>
          </p:nvPr>
        </p:nvSpPr>
        <p:spPr>
          <a:xfrm>
            <a:off x="800100" y="5252936"/>
            <a:ext cx="7543800" cy="1028715"/>
          </a:xfrm>
          <a:prstGeom prst="rect">
            <a:avLst/>
          </a:prstGeom>
        </p:spPr>
        <p:txBody>
          <a:bodyPr spcFirstLastPara="1" lIns="91425" tIns="45700" rIns="91425" bIns="45700" anchor="ctr" anchorCtr="0">
            <a:normAutofit/>
          </a:bodyPr>
          <a:lstStyle/>
          <a:p>
            <a:pPr marL="0" marR="0" lvl="0" indent="0" algn="ctr" rtl="0">
              <a:spcBef>
                <a:spcPts val="0"/>
              </a:spcBef>
              <a:spcAft>
                <a:spcPts val="0"/>
              </a:spcAft>
              <a:buClr>
                <a:schemeClr val="dk1"/>
              </a:buClr>
              <a:buSzPts val="4400"/>
              <a:buFont typeface="Calibri"/>
              <a:buNone/>
            </a:pPr>
            <a:r>
              <a:rPr lang="en-US" b="1" i="0" u="sng" strike="noStrike" cap="none">
                <a:solidFill>
                  <a:srgbClr val="FFFFFF"/>
                </a:solidFill>
                <a:latin typeface="Calibri"/>
                <a:ea typeface="Calibri"/>
                <a:cs typeface="Calibri"/>
                <a:sym typeface="Calibri"/>
              </a:rPr>
              <a:t>Consumer Price Index (CPI)</a:t>
            </a:r>
          </a:p>
        </p:txBody>
      </p:sp>
      <mc:AlternateContent xmlns:mc="http://schemas.openxmlformats.org/markup-compatibility/2006" xmlns:a14="http://schemas.microsoft.com/office/drawing/2010/main">
        <mc:Choice Requires="a14">
          <p:sp>
            <p:nvSpPr>
              <p:cNvPr id="389" name="Google Shape;389;p65"/>
              <p:cNvSpPr txBox="1">
                <a:spLocks noGrp="1"/>
              </p:cNvSpPr>
              <p:nvPr>
                <p:ph idx="1"/>
              </p:nvPr>
            </p:nvSpPr>
            <p:spPr>
              <a:xfrm>
                <a:off x="0" y="708917"/>
                <a:ext cx="9144000" cy="3849229"/>
              </a:xfrm>
              <a:prstGeom prst="rect">
                <a:avLst/>
              </a:prstGeom>
            </p:spPr>
            <p:txBody>
              <a:bodyPr spcFirstLastPara="1" lIns="91425" tIns="45700" rIns="91425" bIns="45700" anchorCtr="0">
                <a:normAutofit/>
              </a:bodyPr>
              <a:lstStyle/>
              <a:p>
                <a:pPr marL="342900" marR="0" lvl="0" indent="-342900" rtl="0">
                  <a:spcBef>
                    <a:spcPts val="0"/>
                  </a:spcBef>
                  <a:spcAft>
                    <a:spcPts val="0"/>
                  </a:spcAft>
                  <a:buClr>
                    <a:schemeClr val="dk1"/>
                  </a:buClr>
                  <a:buSzPts val="3200"/>
                  <a:buFont typeface="Arial"/>
                  <a:buChar char="•"/>
                </a:pPr>
                <a:r>
                  <a:rPr lang="en-US" sz="2800" b="0" i="0" u="none" strike="noStrike" cap="none" dirty="0">
                    <a:latin typeface="Calibri"/>
                    <a:ea typeface="Calibri"/>
                    <a:cs typeface="Calibri"/>
                    <a:sym typeface="Calibri"/>
                  </a:rPr>
                  <a:t>Measures the cost of buying a fixed basket of goods and services representative of the purchases of urban consumers.</a:t>
                </a:r>
              </a:p>
              <a:p>
                <a:pPr marL="0" marR="0" lvl="0" indent="0" rtl="0">
                  <a:spcBef>
                    <a:spcPts val="0"/>
                  </a:spcBef>
                  <a:spcAft>
                    <a:spcPts val="0"/>
                  </a:spcAft>
                  <a:buClr>
                    <a:schemeClr val="dk1"/>
                  </a:buClr>
                  <a:buSzPts val="3200"/>
                  <a:buNone/>
                </a:pPr>
                <a:endParaRPr lang="en-US" sz="2800" b="0" i="0" u="none" strike="noStrike" cap="none" dirty="0">
                  <a:latin typeface="Calibri"/>
                  <a:ea typeface="Calibri"/>
                  <a:cs typeface="Calibri"/>
                  <a:sym typeface="Calibri"/>
                </a:endParaRPr>
              </a:p>
              <a:p>
                <a:pPr marL="342900" marR="0" lvl="0" indent="-342900" rtl="0">
                  <a:spcBef>
                    <a:spcPts val="0"/>
                  </a:spcBef>
                  <a:spcAft>
                    <a:spcPts val="0"/>
                  </a:spcAft>
                  <a:buClr>
                    <a:schemeClr val="dk1"/>
                  </a:buClr>
                  <a:buSzPts val="3200"/>
                  <a:buFont typeface="Arial"/>
                  <a:buChar char="•"/>
                </a:pPr>
                <a:endParaRPr lang="en-US" sz="2800" dirty="0">
                  <a:latin typeface="Calibri"/>
                  <a:ea typeface="Calibri"/>
                  <a:cs typeface="Calibri"/>
                  <a:sym typeface="Calibri"/>
                </a:endParaRPr>
              </a:p>
              <a:p>
                <a:pPr marL="342900" marR="0" lvl="0" indent="-342900" rtl="0">
                  <a:spcBef>
                    <a:spcPts val="0"/>
                  </a:spcBef>
                  <a:spcAft>
                    <a:spcPts val="0"/>
                  </a:spcAft>
                  <a:buClr>
                    <a:schemeClr val="dk1"/>
                  </a:buClr>
                  <a:buSzPts val="3200"/>
                  <a:buFont typeface="Arial"/>
                  <a:buChar char="•"/>
                </a:pPr>
                <a:r>
                  <a:rPr lang="en-US" sz="2800" b="0" i="0" u="none" strike="noStrike" cap="none" dirty="0">
                    <a:latin typeface="Calibri"/>
                    <a:ea typeface="Calibri"/>
                    <a:cs typeface="Calibri"/>
                    <a:sym typeface="Calibri"/>
                  </a:rPr>
                  <a:t>CPI = </a:t>
                </a:r>
                <a14:m>
                  <m:oMath xmlns:m="http://schemas.openxmlformats.org/officeDocument/2006/math">
                    <m:f>
                      <m:fPr>
                        <m:ctrlPr>
                          <a:rPr lang="en-US" sz="2800" b="0" i="1" u="none" strike="noStrike" cap="none" smtClean="0">
                            <a:latin typeface="Cambria Math" panose="02040503050406030204" pitchFamily="18" charset="0"/>
                            <a:ea typeface="Calibri"/>
                            <a:cs typeface="Calibri"/>
                            <a:sym typeface="Calibri"/>
                          </a:rPr>
                        </m:ctrlPr>
                      </m:fPr>
                      <m:num>
                        <m:r>
                          <a:rPr lang="en-US" sz="2800" b="0" i="1" u="none" strike="noStrike" cap="none" smtClean="0">
                            <a:latin typeface="Cambria Math" panose="02040503050406030204" pitchFamily="18" charset="0"/>
                            <a:ea typeface="Calibri"/>
                            <a:cs typeface="Calibri"/>
                            <a:sym typeface="Calibri"/>
                          </a:rPr>
                          <m:t>𝑃𝑟𝑖𝑐𝑒</m:t>
                        </m:r>
                        <m:r>
                          <a:rPr lang="en-US" sz="2800" b="0" i="1" u="none" strike="noStrike" cap="none" smtClean="0">
                            <a:latin typeface="Cambria Math" panose="02040503050406030204" pitchFamily="18" charset="0"/>
                            <a:ea typeface="Calibri"/>
                            <a:cs typeface="Calibri"/>
                            <a:sym typeface="Calibri"/>
                          </a:rPr>
                          <m:t> </m:t>
                        </m:r>
                        <m:r>
                          <a:rPr lang="en-US" sz="2800" b="0" i="1" u="none" strike="noStrike" cap="none" smtClean="0">
                            <a:latin typeface="Cambria Math" panose="02040503050406030204" pitchFamily="18" charset="0"/>
                            <a:ea typeface="Calibri"/>
                            <a:cs typeface="Calibri"/>
                            <a:sym typeface="Calibri"/>
                          </a:rPr>
                          <m:t>𝑜𝑓</m:t>
                        </m:r>
                        <m:r>
                          <a:rPr lang="en-US" sz="2800" b="0" i="1" u="none" strike="noStrike" cap="none" smtClean="0">
                            <a:latin typeface="Cambria Math" panose="02040503050406030204" pitchFamily="18" charset="0"/>
                            <a:ea typeface="Calibri"/>
                            <a:cs typeface="Calibri"/>
                            <a:sym typeface="Calibri"/>
                          </a:rPr>
                          <m:t> </m:t>
                        </m:r>
                        <m:r>
                          <a:rPr lang="en-US" sz="2800" b="0" i="1" u="none" strike="noStrike" cap="none" smtClean="0">
                            <a:latin typeface="Cambria Math" panose="02040503050406030204" pitchFamily="18" charset="0"/>
                            <a:ea typeface="Calibri"/>
                            <a:cs typeface="Calibri"/>
                            <a:sym typeface="Calibri"/>
                          </a:rPr>
                          <m:t>𝑏𝑎𝑠𝑘𝑒𝑡</m:t>
                        </m:r>
                        <m:r>
                          <a:rPr lang="en-US" sz="2800" b="0" i="1" u="none" strike="noStrike" cap="none" smtClean="0">
                            <a:latin typeface="Cambria Math" panose="02040503050406030204" pitchFamily="18" charset="0"/>
                            <a:ea typeface="Calibri"/>
                            <a:cs typeface="Calibri"/>
                            <a:sym typeface="Calibri"/>
                          </a:rPr>
                          <m:t> </m:t>
                        </m:r>
                        <m:r>
                          <a:rPr lang="en-US" sz="2800" b="0" i="1" u="none" strike="noStrike" cap="none" smtClean="0">
                            <a:latin typeface="Cambria Math" panose="02040503050406030204" pitchFamily="18" charset="0"/>
                            <a:ea typeface="Calibri"/>
                            <a:cs typeface="Calibri"/>
                            <a:sym typeface="Calibri"/>
                          </a:rPr>
                          <m:t>𝑜𝑓</m:t>
                        </m:r>
                        <m:r>
                          <a:rPr lang="en-US" sz="2800" b="0" i="1" u="none" strike="noStrike" cap="none" smtClean="0">
                            <a:latin typeface="Cambria Math" panose="02040503050406030204" pitchFamily="18" charset="0"/>
                            <a:ea typeface="Calibri"/>
                            <a:cs typeface="Calibri"/>
                            <a:sym typeface="Calibri"/>
                          </a:rPr>
                          <m:t> </m:t>
                        </m:r>
                        <m:r>
                          <a:rPr lang="en-US" sz="2800" b="0" i="1" u="none" strike="noStrike" cap="none" smtClean="0">
                            <a:latin typeface="Cambria Math" panose="02040503050406030204" pitchFamily="18" charset="0"/>
                            <a:ea typeface="Calibri"/>
                            <a:cs typeface="Calibri"/>
                            <a:sym typeface="Calibri"/>
                          </a:rPr>
                          <m:t>𝑔𝑜𝑜𝑑𝑠</m:t>
                        </m:r>
                        <m:r>
                          <a:rPr lang="en-US" sz="2800" b="0" i="1" u="none" strike="noStrike" cap="none" smtClean="0">
                            <a:latin typeface="Cambria Math" panose="02040503050406030204" pitchFamily="18" charset="0"/>
                            <a:ea typeface="Calibri"/>
                            <a:cs typeface="Calibri"/>
                            <a:sym typeface="Calibri"/>
                          </a:rPr>
                          <m:t> </m:t>
                        </m:r>
                        <m:r>
                          <a:rPr lang="en-US" sz="2800" b="0" i="1" u="none" strike="noStrike" cap="none" smtClean="0">
                            <a:latin typeface="Cambria Math" panose="02040503050406030204" pitchFamily="18" charset="0"/>
                            <a:ea typeface="Calibri"/>
                            <a:cs typeface="Calibri"/>
                            <a:sym typeface="Calibri"/>
                          </a:rPr>
                          <m:t>𝑎𝑛𝑑</m:t>
                        </m:r>
                        <m:r>
                          <a:rPr lang="en-US" sz="2800" b="0" i="1" u="none" strike="noStrike" cap="none" smtClean="0">
                            <a:latin typeface="Cambria Math" panose="02040503050406030204" pitchFamily="18" charset="0"/>
                            <a:ea typeface="Calibri"/>
                            <a:cs typeface="Calibri"/>
                            <a:sym typeface="Calibri"/>
                          </a:rPr>
                          <m:t> </m:t>
                        </m:r>
                        <m:r>
                          <a:rPr lang="en-US" sz="2800" b="0" i="1" u="none" strike="noStrike" cap="none" smtClean="0">
                            <a:latin typeface="Cambria Math" panose="02040503050406030204" pitchFamily="18" charset="0"/>
                            <a:ea typeface="Calibri"/>
                            <a:cs typeface="Calibri"/>
                            <a:sym typeface="Calibri"/>
                          </a:rPr>
                          <m:t>𝑠𝑒𝑟𝑣𝑖𝑐𝑒𝑠</m:t>
                        </m:r>
                        <m:r>
                          <a:rPr lang="en-US" sz="2800" b="0" i="1" u="none" strike="noStrike" cap="none" smtClean="0">
                            <a:latin typeface="Cambria Math" panose="02040503050406030204" pitchFamily="18" charset="0"/>
                            <a:ea typeface="Calibri"/>
                            <a:cs typeface="Calibri"/>
                            <a:sym typeface="Calibri"/>
                          </a:rPr>
                          <m:t> </m:t>
                        </m:r>
                        <m:r>
                          <a:rPr lang="en-US" sz="2800" b="0" i="1" u="none" strike="noStrike" cap="none" smtClean="0">
                            <a:latin typeface="Cambria Math" panose="02040503050406030204" pitchFamily="18" charset="0"/>
                            <a:ea typeface="Calibri"/>
                            <a:cs typeface="Calibri"/>
                            <a:sym typeface="Calibri"/>
                          </a:rPr>
                          <m:t>𝑖𝑛</m:t>
                        </m:r>
                        <m:r>
                          <a:rPr lang="en-US" sz="2800" b="0" i="1" u="none" strike="noStrike" cap="none" smtClean="0">
                            <a:latin typeface="Cambria Math" panose="02040503050406030204" pitchFamily="18" charset="0"/>
                            <a:ea typeface="Calibri"/>
                            <a:cs typeface="Calibri"/>
                            <a:sym typeface="Calibri"/>
                          </a:rPr>
                          <m:t> </m:t>
                        </m:r>
                        <m:r>
                          <a:rPr lang="en-US" sz="2800" b="0" i="1" u="none" strike="noStrike" cap="none" smtClean="0">
                            <a:latin typeface="Cambria Math" panose="02040503050406030204" pitchFamily="18" charset="0"/>
                            <a:ea typeface="Calibri"/>
                            <a:cs typeface="Calibri"/>
                            <a:sym typeface="Calibri"/>
                          </a:rPr>
                          <m:t>𝑐𝑢𝑟𝑟𝑒𝑛𝑡</m:t>
                        </m:r>
                        <m:r>
                          <a:rPr lang="en-US" sz="2800" b="0" i="1" u="none" strike="noStrike" cap="none" smtClean="0">
                            <a:latin typeface="Cambria Math" panose="02040503050406030204" pitchFamily="18" charset="0"/>
                            <a:ea typeface="Calibri"/>
                            <a:cs typeface="Calibri"/>
                            <a:sym typeface="Calibri"/>
                          </a:rPr>
                          <m:t> </m:t>
                        </m:r>
                        <m:r>
                          <a:rPr lang="en-US" sz="2800" b="0" i="1" u="none" strike="noStrike" cap="none" smtClean="0">
                            <a:latin typeface="Cambria Math" panose="02040503050406030204" pitchFamily="18" charset="0"/>
                            <a:ea typeface="Calibri"/>
                            <a:cs typeface="Calibri"/>
                            <a:sym typeface="Calibri"/>
                          </a:rPr>
                          <m:t>𝑦𝑒𝑎𝑟</m:t>
                        </m:r>
                      </m:num>
                      <m:den>
                        <m:r>
                          <a:rPr lang="en-US" sz="2800" b="0" i="1" u="none" strike="noStrike" cap="none" smtClean="0">
                            <a:latin typeface="Cambria Math" panose="02040503050406030204" pitchFamily="18" charset="0"/>
                            <a:ea typeface="Calibri"/>
                            <a:cs typeface="Calibri"/>
                            <a:sym typeface="Calibri"/>
                          </a:rPr>
                          <m:t>𝑃𝑟𝑖𝑐𝑒</m:t>
                        </m:r>
                        <m:r>
                          <a:rPr lang="en-US" sz="2800" b="0" i="1" u="none" strike="noStrike" cap="none" smtClean="0">
                            <a:latin typeface="Cambria Math" panose="02040503050406030204" pitchFamily="18" charset="0"/>
                            <a:ea typeface="Calibri"/>
                            <a:cs typeface="Calibri"/>
                            <a:sym typeface="Calibri"/>
                          </a:rPr>
                          <m:t> </m:t>
                        </m:r>
                        <m:r>
                          <a:rPr lang="en-US" sz="2800" b="0" i="1" u="none" strike="noStrike" cap="none" smtClean="0">
                            <a:latin typeface="Cambria Math" panose="02040503050406030204" pitchFamily="18" charset="0"/>
                            <a:ea typeface="Calibri"/>
                            <a:cs typeface="Calibri"/>
                            <a:sym typeface="Calibri"/>
                          </a:rPr>
                          <m:t>𝑜𝑓</m:t>
                        </m:r>
                        <m:r>
                          <a:rPr lang="en-US" sz="2800" b="0" i="1" u="none" strike="noStrike" cap="none" smtClean="0">
                            <a:latin typeface="Cambria Math" panose="02040503050406030204" pitchFamily="18" charset="0"/>
                            <a:ea typeface="Calibri"/>
                            <a:cs typeface="Calibri"/>
                            <a:sym typeface="Calibri"/>
                          </a:rPr>
                          <m:t> </m:t>
                        </m:r>
                        <m:r>
                          <a:rPr lang="en-US" sz="2800" b="0" i="1" u="none" strike="noStrike" cap="none" smtClean="0">
                            <a:latin typeface="Cambria Math" panose="02040503050406030204" pitchFamily="18" charset="0"/>
                            <a:ea typeface="Calibri"/>
                            <a:cs typeface="Calibri"/>
                            <a:sym typeface="Calibri"/>
                          </a:rPr>
                          <m:t>𝑏𝑎𝑠𝑘𝑒𝑡</m:t>
                        </m:r>
                        <m:r>
                          <a:rPr lang="en-US" sz="2800" b="0" i="1" u="none" strike="noStrike" cap="none" smtClean="0">
                            <a:latin typeface="Cambria Math" panose="02040503050406030204" pitchFamily="18" charset="0"/>
                            <a:ea typeface="Calibri"/>
                            <a:cs typeface="Calibri"/>
                            <a:sym typeface="Calibri"/>
                          </a:rPr>
                          <m:t> </m:t>
                        </m:r>
                        <m:r>
                          <a:rPr lang="en-US" sz="2800" b="0" i="1" u="none" strike="noStrike" cap="none" smtClean="0">
                            <a:latin typeface="Cambria Math" panose="02040503050406030204" pitchFamily="18" charset="0"/>
                            <a:ea typeface="Calibri"/>
                            <a:cs typeface="Calibri"/>
                            <a:sym typeface="Calibri"/>
                          </a:rPr>
                          <m:t>𝑖𝑛</m:t>
                        </m:r>
                        <m:r>
                          <a:rPr lang="en-US" sz="2800" b="0" i="1" u="none" strike="noStrike" cap="none" smtClean="0">
                            <a:latin typeface="Cambria Math" panose="02040503050406030204" pitchFamily="18" charset="0"/>
                            <a:ea typeface="Calibri"/>
                            <a:cs typeface="Calibri"/>
                            <a:sym typeface="Calibri"/>
                          </a:rPr>
                          <m:t> </m:t>
                        </m:r>
                        <m:r>
                          <a:rPr lang="en-US" sz="2800" b="0" i="1" u="none" strike="noStrike" cap="none" smtClean="0">
                            <a:latin typeface="Cambria Math" panose="02040503050406030204" pitchFamily="18" charset="0"/>
                            <a:ea typeface="Calibri"/>
                            <a:cs typeface="Calibri"/>
                            <a:sym typeface="Calibri"/>
                          </a:rPr>
                          <m:t>𝑏𝑎𝑠𝑒</m:t>
                        </m:r>
                        <m:r>
                          <a:rPr lang="en-US" sz="2800" b="0" i="1" u="none" strike="noStrike" cap="none" smtClean="0">
                            <a:latin typeface="Cambria Math" panose="02040503050406030204" pitchFamily="18" charset="0"/>
                            <a:ea typeface="Calibri"/>
                            <a:cs typeface="Calibri"/>
                            <a:sym typeface="Calibri"/>
                          </a:rPr>
                          <m:t> </m:t>
                        </m:r>
                        <m:r>
                          <a:rPr lang="en-US" sz="2800" b="0" i="1" u="none" strike="noStrike" cap="none" smtClean="0">
                            <a:latin typeface="Cambria Math" panose="02040503050406030204" pitchFamily="18" charset="0"/>
                            <a:ea typeface="Calibri"/>
                            <a:cs typeface="Calibri"/>
                            <a:sym typeface="Calibri"/>
                          </a:rPr>
                          <m:t>𝑦𝑒𝑎𝑟</m:t>
                        </m:r>
                      </m:den>
                    </m:f>
                  </m:oMath>
                </a14:m>
                <a:r>
                  <a:rPr lang="en-US" sz="2800" b="0" i="0" u="none" strike="noStrike" cap="none" dirty="0">
                    <a:latin typeface="Calibri"/>
                    <a:ea typeface="Calibri"/>
                    <a:cs typeface="Calibri"/>
                    <a:sym typeface="Calibri"/>
                  </a:rPr>
                  <a:t> * 100</a:t>
                </a:r>
              </a:p>
              <a:p>
                <a:pPr marL="342900" marR="0" lvl="0" indent="-342900" rtl="0">
                  <a:spcBef>
                    <a:spcPts val="0"/>
                  </a:spcBef>
                  <a:spcAft>
                    <a:spcPts val="0"/>
                  </a:spcAft>
                  <a:buClr>
                    <a:schemeClr val="dk1"/>
                  </a:buClr>
                  <a:buSzPts val="3200"/>
                  <a:buFont typeface="Arial"/>
                  <a:buChar char="•"/>
                </a:pPr>
                <a:endParaRPr lang="en-US" sz="2800" dirty="0">
                  <a:latin typeface="Calibri"/>
                  <a:ea typeface="Calibri"/>
                  <a:cs typeface="Calibri"/>
                  <a:sym typeface="Calibri"/>
                </a:endParaRPr>
              </a:p>
              <a:p>
                <a:pPr marL="342900" marR="0" lvl="0" indent="-342900" rtl="0">
                  <a:spcBef>
                    <a:spcPts val="0"/>
                  </a:spcBef>
                  <a:spcAft>
                    <a:spcPts val="0"/>
                  </a:spcAft>
                  <a:buClr>
                    <a:schemeClr val="dk1"/>
                  </a:buClr>
                  <a:buSzPts val="3200"/>
                  <a:buFont typeface="Arial"/>
                  <a:buChar char="•"/>
                </a:pPr>
                <a:endParaRPr lang="en-US" sz="2800" dirty="0">
                  <a:latin typeface="Calibri"/>
                  <a:ea typeface="Calibri"/>
                  <a:cs typeface="Calibri"/>
                  <a:sym typeface="Calibri"/>
                </a:endParaRPr>
              </a:p>
              <a:p>
                <a:pPr marL="342900" indent="-342900">
                  <a:spcBef>
                    <a:spcPts val="0"/>
                  </a:spcBef>
                  <a:spcAft>
                    <a:spcPts val="0"/>
                  </a:spcAft>
                  <a:buClr>
                    <a:schemeClr val="dk1"/>
                  </a:buClr>
                  <a:buSzPts val="3200"/>
                  <a:buFont typeface="Arial"/>
                  <a:buChar char="•"/>
                </a:pPr>
                <a:r>
                  <a:rPr lang="en-US" sz="2800" dirty="0"/>
                  <a:t>CPI tends to overstate inflation specially due to quality bias.</a:t>
                </a:r>
              </a:p>
              <a:p>
                <a:pPr marL="0" marR="0" lvl="0" indent="0" rtl="0">
                  <a:spcBef>
                    <a:spcPts val="0"/>
                  </a:spcBef>
                  <a:spcAft>
                    <a:spcPts val="0"/>
                  </a:spcAft>
                  <a:buClr>
                    <a:schemeClr val="dk1"/>
                  </a:buClr>
                  <a:buSzPts val="3200"/>
                  <a:buNone/>
                </a:pPr>
                <a:endParaRPr lang="en-US" sz="2800" b="0" i="0" u="none" strike="noStrike" cap="none" dirty="0">
                  <a:latin typeface="Calibri"/>
                  <a:ea typeface="Calibri"/>
                  <a:cs typeface="Calibri"/>
                  <a:sym typeface="Calibri"/>
                </a:endParaRPr>
              </a:p>
              <a:p>
                <a:pPr marL="342900" marR="0" lvl="0" indent="-342900" rtl="0">
                  <a:spcBef>
                    <a:spcPts val="0"/>
                  </a:spcBef>
                  <a:spcAft>
                    <a:spcPts val="0"/>
                  </a:spcAft>
                  <a:buClr>
                    <a:schemeClr val="dk1"/>
                  </a:buClr>
                  <a:buSzPts val="3200"/>
                  <a:buFont typeface="Arial"/>
                  <a:buChar char="•"/>
                </a:pPr>
                <a:endParaRPr lang="en-US" b="0" i="0" u="none" strike="noStrike" cap="none" dirty="0">
                  <a:latin typeface="Calibri"/>
                  <a:ea typeface="Calibri"/>
                  <a:cs typeface="Calibri"/>
                  <a:sym typeface="Calibri"/>
                </a:endParaRPr>
              </a:p>
              <a:p>
                <a:pPr marL="0" marR="0" lvl="0" indent="0" rtl="0">
                  <a:spcBef>
                    <a:spcPts val="0"/>
                  </a:spcBef>
                  <a:spcAft>
                    <a:spcPts val="0"/>
                  </a:spcAft>
                  <a:buClr>
                    <a:schemeClr val="dk1"/>
                  </a:buClr>
                  <a:buSzPts val="3200"/>
                  <a:buNone/>
                </a:pPr>
                <a:endParaRPr lang="en-US" dirty="0">
                  <a:latin typeface="Calibri"/>
                  <a:cs typeface="Calibri"/>
                  <a:sym typeface="Calibri"/>
                </a:endParaRPr>
              </a:p>
              <a:p>
                <a:pPr>
                  <a:spcBef>
                    <a:spcPts val="0"/>
                  </a:spcBef>
                  <a:spcAft>
                    <a:spcPts val="0"/>
                  </a:spcAft>
                  <a:buClr>
                    <a:schemeClr val="dk1"/>
                  </a:buClr>
                  <a:buSzPts val="3200"/>
                </a:pPr>
                <a:endParaRPr lang="ar-AE" dirty="0"/>
              </a:p>
              <a:p>
                <a:pPr marL="342900" marR="0" lvl="0" indent="-139700" rtl="0">
                  <a:spcBef>
                    <a:spcPts val="640"/>
                  </a:spcBef>
                  <a:spcAft>
                    <a:spcPts val="0"/>
                  </a:spcAft>
                  <a:buClr>
                    <a:schemeClr val="dk1"/>
                  </a:buClr>
                  <a:buSzPts val="3200"/>
                  <a:buFont typeface="Arial"/>
                  <a:buNone/>
                </a:pPr>
                <a:endParaRPr lang="en-US" b="0" i="0" u="none" strike="noStrike" cap="none" dirty="0">
                  <a:latin typeface="Calibri"/>
                  <a:ea typeface="Calibri"/>
                  <a:cs typeface="Calibri"/>
                  <a:sym typeface="Calibri"/>
                </a:endParaRPr>
              </a:p>
              <a:p>
                <a:pPr marL="342900" marR="0" lvl="0" indent="-139700" rtl="0">
                  <a:spcBef>
                    <a:spcPts val="640"/>
                  </a:spcBef>
                  <a:spcAft>
                    <a:spcPts val="0"/>
                  </a:spcAft>
                  <a:buClr>
                    <a:schemeClr val="dk1"/>
                  </a:buClr>
                  <a:buSzPts val="3200"/>
                  <a:buFont typeface="Arial"/>
                  <a:buNone/>
                </a:pPr>
                <a:endParaRPr lang="en-US" b="0" i="0" u="none" strike="noStrike" cap="none" dirty="0">
                  <a:latin typeface="Calibri"/>
                  <a:ea typeface="Calibri"/>
                  <a:cs typeface="Calibri"/>
                  <a:sym typeface="Calibri"/>
                </a:endParaRPr>
              </a:p>
            </p:txBody>
          </p:sp>
        </mc:Choice>
        <mc:Fallback xmlns="">
          <p:sp>
            <p:nvSpPr>
              <p:cNvPr id="389" name="Google Shape;389;p65"/>
              <p:cNvSpPr txBox="1">
                <a:spLocks noGrp="1" noRot="1" noChangeAspect="1" noMove="1" noResize="1" noEditPoints="1" noAdjustHandles="1" noChangeArrowheads="1" noChangeShapeType="1" noTextEdit="1"/>
              </p:cNvSpPr>
              <p:nvPr>
                <p:ph idx="1"/>
              </p:nvPr>
            </p:nvSpPr>
            <p:spPr>
              <a:xfrm>
                <a:off x="0" y="708917"/>
                <a:ext cx="9144000" cy="3849229"/>
              </a:xfrm>
              <a:prstGeom prst="rect">
                <a:avLst/>
              </a:prstGeom>
              <a:blipFill>
                <a:blip r:embed="rId3"/>
                <a:stretch>
                  <a:fillRect l="-1528" t="-3618" r="-833" b="-31908"/>
                </a:stretch>
              </a:blipFill>
            </p:spPr>
            <p:txBody>
              <a:bodyPr/>
              <a:lstStyle/>
              <a:p>
                <a:r>
                  <a:rPr lang="en-US">
                    <a:noFill/>
                  </a:rPr>
                  <a:t> </a:t>
                </a:r>
              </a:p>
            </p:txBody>
          </p:sp>
        </mc:Fallback>
      </mc:AlternateContent>
      <p:sp>
        <p:nvSpPr>
          <p:cNvPr id="393" name="Rectangle 77">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04"/>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05" name="Google Shape;405;p68"/>
          <p:cNvSpPr txBox="1">
            <a:spLocks noGrp="1"/>
          </p:cNvSpPr>
          <p:nvPr>
            <p:ph type="title"/>
          </p:nvPr>
        </p:nvSpPr>
        <p:spPr>
          <a:xfrm>
            <a:off x="743199" y="286603"/>
            <a:ext cx="5063240" cy="1450757"/>
          </a:xfrm>
          <a:prstGeom prst="rect">
            <a:avLst/>
          </a:prstGeom>
        </p:spPr>
        <p:txBody>
          <a:bodyPr spcFirstLastPara="1" lIns="91425" tIns="45700" rIns="91425" bIns="45700" anchorCtr="0">
            <a:normAutofit/>
          </a:bodyPr>
          <a:lstStyle/>
          <a:p>
            <a:pPr marL="0" marR="0" lvl="0" indent="0" rtl="0">
              <a:spcBef>
                <a:spcPts val="0"/>
              </a:spcBef>
              <a:spcAft>
                <a:spcPts val="0"/>
              </a:spcAft>
              <a:buClr>
                <a:schemeClr val="dk1"/>
              </a:buClr>
              <a:buSzPts val="3959"/>
              <a:buFont typeface="Calibri"/>
              <a:buNone/>
            </a:pPr>
            <a:r>
              <a:rPr lang="en-US" sz="4400" b="1" i="0" u="none" strike="noStrike" cap="none">
                <a:solidFill>
                  <a:schemeClr val="accent2"/>
                </a:solidFill>
                <a:latin typeface="Calibri"/>
                <a:ea typeface="Calibri"/>
                <a:cs typeface="Calibri"/>
                <a:sym typeface="Calibri"/>
              </a:rPr>
              <a:t>Differences between GDP Deflator &amp; CPI?</a:t>
            </a:r>
          </a:p>
        </p:txBody>
      </p:sp>
      <p:sp>
        <p:nvSpPr>
          <p:cNvPr id="406" name="Google Shape;406;p68"/>
          <p:cNvSpPr txBox="1">
            <a:spLocks noGrp="1"/>
          </p:cNvSpPr>
          <p:nvPr>
            <p:ph idx="1"/>
          </p:nvPr>
        </p:nvSpPr>
        <p:spPr>
          <a:xfrm>
            <a:off x="783153" y="2023962"/>
            <a:ext cx="5023286" cy="3845131"/>
          </a:xfrm>
          <a:prstGeom prst="rect">
            <a:avLst/>
          </a:prstGeom>
        </p:spPr>
        <p:txBody>
          <a:bodyPr spcFirstLastPara="1" lIns="91425" tIns="45700" rIns="91425" bIns="45700" anchorCtr="0">
            <a:normAutofit lnSpcReduction="10000"/>
          </a:bodyPr>
          <a:lstStyle/>
          <a:p>
            <a:pPr marL="514350" marR="0" lvl="0" indent="-514350" rtl="0">
              <a:spcBef>
                <a:spcPts val="0"/>
              </a:spcBef>
              <a:spcAft>
                <a:spcPts val="0"/>
              </a:spcAft>
              <a:buClr>
                <a:schemeClr val="dk1"/>
              </a:buClr>
              <a:buSzPts val="3200"/>
              <a:buFont typeface="Calibri"/>
              <a:buAutoNum type="arabicPeriod"/>
            </a:pPr>
            <a:r>
              <a:rPr lang="en-US" b="0" i="0" u="none" strike="noStrike" cap="none" dirty="0">
                <a:latin typeface="Calibri"/>
                <a:ea typeface="Calibri"/>
                <a:cs typeface="Calibri"/>
                <a:sym typeface="Calibri"/>
              </a:rPr>
              <a:t>The deflator measures the prices of a much wider group of goods than the CPI does.</a:t>
            </a:r>
            <a:endParaRPr lang="en-US" dirty="0"/>
          </a:p>
          <a:p>
            <a:pPr marL="514350" marR="0" lvl="0" indent="-514350" rtl="0">
              <a:spcBef>
                <a:spcPts val="640"/>
              </a:spcBef>
              <a:spcAft>
                <a:spcPts val="0"/>
              </a:spcAft>
              <a:buClr>
                <a:schemeClr val="dk1"/>
              </a:buClr>
              <a:buSzPts val="3200"/>
              <a:buFont typeface="Calibri"/>
              <a:buAutoNum type="arabicPeriod"/>
            </a:pPr>
            <a:r>
              <a:rPr lang="en-US" b="0" i="0" u="none" strike="noStrike" cap="none" dirty="0">
                <a:latin typeface="Calibri"/>
                <a:ea typeface="Calibri"/>
                <a:cs typeface="Calibri"/>
                <a:sym typeface="Calibri"/>
              </a:rPr>
              <a:t>CPI measures the cost of a given basket of goods, which is the same from year to year, unlike GDP deflator, where the basket of goods differs every year, depending on what is produced in the economy.</a:t>
            </a:r>
          </a:p>
          <a:p>
            <a:pPr marL="514350" marR="0" lvl="0" indent="-514350" rtl="0">
              <a:spcBef>
                <a:spcPts val="640"/>
              </a:spcBef>
              <a:spcAft>
                <a:spcPts val="0"/>
              </a:spcAft>
              <a:buClr>
                <a:schemeClr val="dk1"/>
              </a:buClr>
              <a:buSzPts val="3200"/>
              <a:buFont typeface="Calibri"/>
              <a:buAutoNum type="arabicPeriod"/>
            </a:pPr>
            <a:r>
              <a:rPr lang="en-US" b="0" i="0" u="none" strike="noStrike" cap="none" dirty="0">
                <a:latin typeface="Calibri"/>
                <a:ea typeface="Calibri"/>
                <a:cs typeface="Calibri"/>
                <a:sym typeface="Calibri"/>
              </a:rPr>
              <a:t>CPI includes prices of imports, whereas the GDP deflator does not.</a:t>
            </a:r>
          </a:p>
          <a:p>
            <a:pPr marL="514350" marR="0" lvl="0" indent="-514350" rtl="0">
              <a:spcBef>
                <a:spcPts val="640"/>
              </a:spcBef>
              <a:spcAft>
                <a:spcPts val="0"/>
              </a:spcAft>
              <a:buClr>
                <a:schemeClr val="dk1"/>
              </a:buClr>
              <a:buSzPts val="3200"/>
              <a:buFont typeface="Calibri"/>
              <a:buAutoNum type="arabicPeriod"/>
            </a:pPr>
            <a:endParaRPr lang="en-US" dirty="0">
              <a:latin typeface="Calibri"/>
              <a:ea typeface="Calibri"/>
              <a:cs typeface="Calibri"/>
              <a:sym typeface="Calibri"/>
            </a:endParaRPr>
          </a:p>
          <a:p>
            <a:pPr marL="0" marR="0" lvl="0" indent="0" rtl="0">
              <a:spcBef>
                <a:spcPts val="640"/>
              </a:spcBef>
              <a:spcAft>
                <a:spcPts val="0"/>
              </a:spcAft>
              <a:buClr>
                <a:schemeClr val="dk1"/>
              </a:buClr>
              <a:buSzPts val="3200"/>
              <a:buNone/>
            </a:pPr>
            <a:r>
              <a:rPr lang="en-US" b="1" i="0" u="none" strike="noStrike" cap="none" dirty="0">
                <a:latin typeface="Calibri"/>
                <a:ea typeface="Calibri"/>
                <a:cs typeface="Calibri"/>
                <a:sym typeface="Calibri"/>
              </a:rPr>
              <a:t>Example:</a:t>
            </a:r>
            <a:r>
              <a:rPr lang="en-US" b="0" i="0" u="none" strike="noStrike" cap="none" dirty="0">
                <a:latin typeface="Calibri"/>
                <a:ea typeface="Calibri"/>
                <a:cs typeface="Calibri"/>
                <a:sym typeface="Calibri"/>
              </a:rPr>
              <a:t> If price of Boeing 747 increases</a:t>
            </a:r>
            <a:r>
              <a:rPr lang="en-US" b="1" i="0" u="none" strike="noStrike" cap="none" dirty="0">
                <a:latin typeface="Calibri"/>
                <a:ea typeface="Calibri"/>
                <a:cs typeface="Calibri"/>
                <a:sym typeface="Calibri"/>
              </a:rPr>
              <a:t>???</a:t>
            </a:r>
          </a:p>
        </p:txBody>
      </p:sp>
      <p:sp>
        <p:nvSpPr>
          <p:cNvPr id="93" name="Rectangle 92">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81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Rectangle 94">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617"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35096"/>
            <a:ext cx="8648700" cy="639762"/>
          </a:xfrm>
        </p:spPr>
        <p:txBody>
          <a:bodyPr/>
          <a:lstStyle/>
          <a:p>
            <a:r>
              <a:rPr lang="en-US" b="1" dirty="0">
                <a:solidFill>
                  <a:schemeClr val="tx1"/>
                </a:solidFill>
                <a:latin typeface="+mn-lt"/>
              </a:rPr>
              <a:t>Producer Price index: PPI</a:t>
            </a:r>
          </a:p>
        </p:txBody>
      </p:sp>
      <p:sp>
        <p:nvSpPr>
          <p:cNvPr id="3" name="Content Placeholder 2"/>
          <p:cNvSpPr>
            <a:spLocks noGrp="1"/>
          </p:cNvSpPr>
          <p:nvPr>
            <p:ph sz="quarter" idx="12"/>
          </p:nvPr>
        </p:nvSpPr>
        <p:spPr>
          <a:xfrm>
            <a:off x="495300" y="1755169"/>
            <a:ext cx="8153400" cy="838200"/>
          </a:xfrm>
        </p:spPr>
        <p:txBody>
          <a:bodyPr/>
          <a:lstStyle/>
          <a:p>
            <a:r>
              <a:rPr lang="en-US" altLang="en-US" dirty="0"/>
              <a:t>PPI measures the cost of buying a fixed basket of goods and services representative of a firm.</a:t>
            </a:r>
          </a:p>
        </p:txBody>
      </p:sp>
      <p:sp>
        <p:nvSpPr>
          <p:cNvPr id="5" name="Content Placeholder 4"/>
          <p:cNvSpPr>
            <a:spLocks noGrp="1"/>
          </p:cNvSpPr>
          <p:nvPr>
            <p:ph sz="quarter" idx="14"/>
          </p:nvPr>
        </p:nvSpPr>
        <p:spPr>
          <a:xfrm>
            <a:off x="533400" y="2773680"/>
            <a:ext cx="8153400" cy="655320"/>
          </a:xfrm>
        </p:spPr>
        <p:txBody>
          <a:bodyPr/>
          <a:lstStyle/>
          <a:p>
            <a:pPr>
              <a:buFont typeface="Arial" panose="020B0604020202020204" pitchFamily="34" charset="0"/>
              <a:buChar char="•"/>
            </a:pPr>
            <a:r>
              <a:rPr lang="en-US" altLang="en-US" dirty="0"/>
              <a:t> Market basket includes raw materials and semi-finished goods.</a:t>
            </a:r>
          </a:p>
        </p:txBody>
      </p:sp>
      <p:sp>
        <p:nvSpPr>
          <p:cNvPr id="6" name="Content Placeholder 5"/>
          <p:cNvSpPr>
            <a:spLocks noGrp="1"/>
          </p:cNvSpPr>
          <p:nvPr>
            <p:ph sz="quarter" idx="15"/>
          </p:nvPr>
        </p:nvSpPr>
        <p:spPr>
          <a:xfrm>
            <a:off x="533400" y="3489960"/>
            <a:ext cx="8153400" cy="838200"/>
          </a:xfrm>
        </p:spPr>
        <p:txBody>
          <a:bodyPr/>
          <a:lstStyle/>
          <a:p>
            <a:pPr>
              <a:buFont typeface="Arial" panose="020B0604020202020204" pitchFamily="34" charset="0"/>
              <a:buChar char="•"/>
            </a:pPr>
            <a:r>
              <a:rPr lang="en-US" altLang="en-US" dirty="0"/>
              <a:t> PPI is constructed from prices at an earlier stage of the distribution process than the CPI.</a:t>
            </a:r>
          </a:p>
        </p:txBody>
      </p:sp>
      <p:sp>
        <p:nvSpPr>
          <p:cNvPr id="7" name="Content Placeholder 6"/>
          <p:cNvSpPr>
            <a:spLocks noGrp="1"/>
          </p:cNvSpPr>
          <p:nvPr>
            <p:ph sz="quarter" idx="10"/>
          </p:nvPr>
        </p:nvSpPr>
        <p:spPr>
          <a:xfrm>
            <a:off x="533400" y="4393571"/>
            <a:ext cx="8153400" cy="914400"/>
          </a:xfrm>
        </p:spPr>
        <p:txBody>
          <a:bodyPr/>
          <a:lstStyle/>
          <a:p>
            <a:pPr>
              <a:buFont typeface="Arial" panose="020B0604020202020204" pitchFamily="34" charset="0"/>
              <a:buChar char="•"/>
            </a:pPr>
            <a:r>
              <a:rPr lang="en-US" altLang="en-US" dirty="0"/>
              <a:t> PPI signals changes to come in the CPI and is thus closely watched by policymakers.</a:t>
            </a:r>
            <a:endParaRPr lang="en-US" altLang="en-US" sz="2000" dirty="0">
              <a:sym typeface="Symbol" panose="05050102010706020507" pitchFamily="18" charset="2"/>
            </a:endParaRPr>
          </a:p>
        </p:txBody>
      </p:sp>
      <p:sp>
        <p:nvSpPr>
          <p:cNvPr id="8" name="Content Placeholder 7"/>
          <p:cNvSpPr>
            <a:spLocks noGrp="1"/>
          </p:cNvSpPr>
          <p:nvPr>
            <p:ph sz="quarter" idx="11"/>
          </p:nvPr>
        </p:nvSpPr>
        <p:spPr>
          <a:xfrm>
            <a:off x="533400" y="5541904"/>
            <a:ext cx="8153400" cy="762000"/>
          </a:xfrm>
        </p:spPr>
        <p:txBody>
          <a:bodyPr/>
          <a:lstStyle/>
          <a:p>
            <a:pPr marL="0" indent="0" algn="ctr">
              <a:buNone/>
            </a:pPr>
            <a:r>
              <a:rPr lang="en-US" altLang="en-US" i="1" dirty="0">
                <a:sym typeface="Symbol" panose="05050102010706020507" pitchFamily="18" charset="2"/>
              </a:rPr>
              <a:t>Over long periods of time, the two measures yield similar values and trends for inflation</a:t>
            </a:r>
            <a:endParaRPr lang="en-US" dirty="0"/>
          </a:p>
        </p:txBody>
      </p:sp>
    </p:spTree>
    <p:extLst>
      <p:ext uri="{BB962C8B-B14F-4D97-AF65-F5344CB8AC3E}">
        <p14:creationId xmlns:p14="http://schemas.microsoft.com/office/powerpoint/2010/main" val="10266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22"/>
        <p:cNvGrpSpPr/>
        <p:nvPr/>
      </p:nvGrpSpPr>
      <p:grpSpPr>
        <a:xfrm>
          <a:off x="0" y="0"/>
          <a:ext cx="0" cy="0"/>
          <a:chOff x="0" y="0"/>
          <a:chExt cx="0" cy="0"/>
        </a:xfrm>
      </p:grpSpPr>
      <p:sp>
        <p:nvSpPr>
          <p:cNvPr id="423" name="Google Shape;423;p71"/>
          <p:cNvSpPr txBox="1">
            <a:spLocks noGrp="1"/>
          </p:cNvSpPr>
          <p:nvPr>
            <p:ph type="title"/>
          </p:nvPr>
        </p:nvSpPr>
        <p:spPr>
          <a:xfrm>
            <a:off x="65988" y="286603"/>
            <a:ext cx="9144000" cy="1450757"/>
          </a:xfrm>
          <a:prstGeom prst="rect">
            <a:avLst/>
          </a:prstGeom>
        </p:spPr>
        <p:txBody>
          <a:bodyPr spcFirstLastPara="1" lIns="91425" tIns="45700" rIns="91425" bIns="45700" anchorCtr="0">
            <a:normAutofit/>
          </a:bodyPr>
          <a:lstStyle/>
          <a:p>
            <a:pPr marL="0" marR="0" lvl="0" indent="0" rtl="0">
              <a:spcBef>
                <a:spcPts val="0"/>
              </a:spcBef>
              <a:spcAft>
                <a:spcPts val="0"/>
              </a:spcAft>
              <a:buClr>
                <a:schemeClr val="dk1"/>
              </a:buClr>
              <a:buSzPts val="3959"/>
              <a:buFont typeface="Calibri"/>
              <a:buNone/>
            </a:pPr>
            <a:r>
              <a:rPr lang="en-US" b="1" i="0" u="sng" strike="noStrike" cap="none" dirty="0">
                <a:latin typeface="Calibri"/>
                <a:ea typeface="Calibri"/>
                <a:cs typeface="Calibri"/>
                <a:sym typeface="Calibri"/>
              </a:rPr>
              <a:t>Interest Rates &amp; Real Interest Rates</a:t>
            </a:r>
          </a:p>
        </p:txBody>
      </p:sp>
      <p:graphicFrame>
        <p:nvGraphicFramePr>
          <p:cNvPr id="426" name="Google Shape;424;p71">
            <a:extLst>
              <a:ext uri="{FF2B5EF4-FFF2-40B4-BE49-F238E27FC236}">
                <a16:creationId xmlns:a16="http://schemas.microsoft.com/office/drawing/2014/main" id="{DF35077A-61F6-47C4-8A34-8E5CA2BF2FE1}"/>
              </a:ext>
            </a:extLst>
          </p:cNvPr>
          <p:cNvGraphicFramePr>
            <a:graphicFrameLocks noGrp="1"/>
          </p:cNvGraphicFramePr>
          <p:nvPr>
            <p:ph idx="1"/>
            <p:extLst>
              <p:ext uri="{D42A27DB-BD31-4B8C-83A1-F6EECF244321}">
                <p14:modId xmlns:p14="http://schemas.microsoft.com/office/powerpoint/2010/main" val="3497739934"/>
              </p:ext>
            </p:extLst>
          </p:nvPr>
        </p:nvGraphicFramePr>
        <p:xfrm>
          <a:off x="822722" y="2098515"/>
          <a:ext cx="75438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28"/>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9" name="Google Shape;429;p72"/>
          <p:cNvSpPr txBox="1">
            <a:spLocks noGrp="1"/>
          </p:cNvSpPr>
          <p:nvPr>
            <p:ph type="title"/>
          </p:nvPr>
        </p:nvSpPr>
        <p:spPr>
          <a:xfrm>
            <a:off x="800100" y="5252936"/>
            <a:ext cx="7543800" cy="1028715"/>
          </a:xfrm>
          <a:prstGeom prst="rect">
            <a:avLst/>
          </a:prstGeom>
        </p:spPr>
        <p:txBody>
          <a:bodyPr spcFirstLastPara="1" lIns="91425" tIns="45700" rIns="91425" bIns="45700" anchor="ctr" anchorCtr="0">
            <a:normAutofit/>
          </a:bodyPr>
          <a:lstStyle/>
          <a:p>
            <a:pPr marL="0" lvl="0" indent="0" algn="ctr">
              <a:spcBef>
                <a:spcPts val="0"/>
              </a:spcBef>
              <a:spcAft>
                <a:spcPts val="0"/>
              </a:spcAft>
              <a:buNone/>
            </a:pPr>
            <a:r>
              <a:rPr lang="en-US" b="1" u="sng">
                <a:solidFill>
                  <a:srgbClr val="FFFFFF"/>
                </a:solidFill>
              </a:rPr>
              <a:t>Fischer Equation</a:t>
            </a:r>
          </a:p>
        </p:txBody>
      </p:sp>
      <p:sp>
        <p:nvSpPr>
          <p:cNvPr id="430" name="Google Shape;430;p72"/>
          <p:cNvSpPr txBox="1">
            <a:spLocks noGrp="1"/>
          </p:cNvSpPr>
          <p:nvPr>
            <p:ph idx="1"/>
          </p:nvPr>
        </p:nvSpPr>
        <p:spPr>
          <a:xfrm>
            <a:off x="400692" y="2076493"/>
            <a:ext cx="8929558" cy="3471467"/>
          </a:xfrm>
          <a:prstGeom prst="rect">
            <a:avLst/>
          </a:prstGeom>
        </p:spPr>
        <p:txBody>
          <a:bodyPr spcFirstLastPara="1" lIns="91425" tIns="45700" rIns="91425" bIns="45700" anchorCtr="0">
            <a:normAutofit/>
          </a:bodyPr>
          <a:lstStyle/>
          <a:p>
            <a:pPr marL="0" lvl="0" indent="0" rtl="0">
              <a:spcBef>
                <a:spcPts val="640"/>
              </a:spcBef>
              <a:spcAft>
                <a:spcPts val="0"/>
              </a:spcAft>
              <a:buSzPts val="4800"/>
              <a:buNone/>
            </a:pPr>
            <a:r>
              <a:rPr lang="en-US" sz="2800" b="1" dirty="0"/>
              <a:t>Real Interest Rate = Nominal Interest Rate - Inflation rate</a:t>
            </a:r>
          </a:p>
          <a:p>
            <a:pPr marL="0" lvl="0" indent="0" rtl="0">
              <a:spcBef>
                <a:spcPts val="640"/>
              </a:spcBef>
              <a:spcAft>
                <a:spcPts val="0"/>
              </a:spcAft>
              <a:buNone/>
            </a:pPr>
            <a:endParaRPr lang="en-US" dirty="0"/>
          </a:p>
          <a:p>
            <a:pPr marL="0" lvl="0" indent="0">
              <a:spcBef>
                <a:spcPts val="640"/>
              </a:spcBef>
              <a:spcAft>
                <a:spcPts val="0"/>
              </a:spcAft>
              <a:buNone/>
            </a:pPr>
            <a:endParaRPr lang="en-US" dirty="0"/>
          </a:p>
          <a:p>
            <a:pPr marL="0" lvl="0" indent="0">
              <a:spcBef>
                <a:spcPts val="640"/>
              </a:spcBef>
              <a:spcAft>
                <a:spcPts val="0"/>
              </a:spcAft>
              <a:buNone/>
            </a:pPr>
            <a:endParaRPr lang="en-US" dirty="0"/>
          </a:p>
          <a:p>
            <a:pPr marL="0" lvl="0" indent="0">
              <a:spcBef>
                <a:spcPts val="640"/>
              </a:spcBef>
              <a:spcAft>
                <a:spcPts val="0"/>
              </a:spcAft>
              <a:buNone/>
            </a:pPr>
            <a:endParaRPr lang="en-US" dirty="0"/>
          </a:p>
          <a:p>
            <a:pPr marL="0" lvl="0" indent="0">
              <a:spcBef>
                <a:spcPts val="640"/>
              </a:spcBef>
              <a:spcAft>
                <a:spcPts val="0"/>
              </a:spcAft>
              <a:buNone/>
            </a:pPr>
            <a:r>
              <a:rPr lang="en-US" altLang="en-US" dirty="0"/>
              <a:t>* R (or </a:t>
            </a:r>
            <a:r>
              <a:rPr lang="en-US" altLang="en-US" i="1" dirty="0" err="1"/>
              <a:t>i</a:t>
            </a:r>
            <a:r>
              <a:rPr lang="en-US" altLang="en-US" dirty="0"/>
              <a:t>) is the nominal rate and r is the real rate</a:t>
            </a:r>
            <a:endParaRPr lang="en-US" dirty="0"/>
          </a:p>
        </p:txBody>
      </p:sp>
      <p:sp>
        <p:nvSpPr>
          <p:cNvPr id="194" name="Rectangle 193">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Object 4">
            <a:extLst>
              <a:ext uri="{FF2B5EF4-FFF2-40B4-BE49-F238E27FC236}">
                <a16:creationId xmlns:a16="http://schemas.microsoft.com/office/drawing/2014/main" id="{1293E76D-C2DF-EB4A-9121-12DC838AA423}"/>
              </a:ext>
            </a:extLst>
          </p:cNvPr>
          <p:cNvGraphicFramePr>
            <a:graphicFrameLocks noChangeAspect="1"/>
          </p:cNvGraphicFramePr>
          <p:nvPr>
            <p:extLst>
              <p:ext uri="{D42A27DB-BD31-4B8C-83A1-F6EECF244321}">
                <p14:modId xmlns:p14="http://schemas.microsoft.com/office/powerpoint/2010/main" val="2337660137"/>
              </p:ext>
            </p:extLst>
          </p:nvPr>
        </p:nvGraphicFramePr>
        <p:xfrm>
          <a:off x="400692" y="3395385"/>
          <a:ext cx="1630562" cy="401501"/>
        </p:xfrm>
        <a:graphic>
          <a:graphicData uri="http://schemas.openxmlformats.org/presentationml/2006/ole">
            <mc:AlternateContent xmlns:mc="http://schemas.openxmlformats.org/markup-compatibility/2006">
              <mc:Choice xmlns:v="urn:schemas-microsoft-com:vml" Requires="v">
                <p:oleObj spid="_x0000_s2065" name="Equation" r:id="rId4" imgW="634725" imgH="152334" progId="Equation.3">
                  <p:embed/>
                </p:oleObj>
              </mc:Choice>
              <mc:Fallback>
                <p:oleObj name="Equation" r:id="rId4" imgW="634725" imgH="152334" progId="Equation.3">
                  <p:embed/>
                  <p:pic>
                    <p:nvPicPr>
                      <p:cNvPr id="1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692" y="3395385"/>
                        <a:ext cx="1630562" cy="401501"/>
                      </a:xfrm>
                      <a:prstGeom prst="rect">
                        <a:avLst/>
                      </a:prstGeom>
                      <a:noFill/>
                      <a:ln>
                        <a:noFill/>
                      </a:ln>
                      <a:effec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87404"/>
            <a:ext cx="8610600" cy="639762"/>
          </a:xfrm>
        </p:spPr>
        <p:txBody>
          <a:bodyPr/>
          <a:lstStyle/>
          <a:p>
            <a:r>
              <a:rPr lang="en-US" b="1" dirty="0">
                <a:solidFill>
                  <a:schemeClr val="tx1"/>
                </a:solidFill>
                <a:latin typeface="+mn-lt"/>
              </a:rPr>
              <a:t>Unemployment</a:t>
            </a:r>
          </a:p>
        </p:txBody>
      </p:sp>
      <p:sp>
        <p:nvSpPr>
          <p:cNvPr id="3" name="Content Placeholder 2"/>
          <p:cNvSpPr>
            <a:spLocks noGrp="1"/>
          </p:cNvSpPr>
          <p:nvPr>
            <p:ph sz="quarter" idx="12"/>
          </p:nvPr>
        </p:nvSpPr>
        <p:spPr>
          <a:xfrm>
            <a:off x="533400" y="1881983"/>
            <a:ext cx="8153400" cy="1186653"/>
          </a:xfrm>
        </p:spPr>
        <p:txBody>
          <a:bodyPr/>
          <a:lstStyle/>
          <a:p>
            <a:r>
              <a:rPr lang="en-US" altLang="en-US" dirty="0"/>
              <a:t>The unemployment rate measures the fraction of the workforce that is out of work and looking for a job or expecting a recall from a layoff.</a:t>
            </a:r>
          </a:p>
          <a:p>
            <a:endParaRPr lang="en-US" dirty="0"/>
          </a:p>
        </p:txBody>
      </p:sp>
      <p:sp>
        <p:nvSpPr>
          <p:cNvPr id="5" name="Content Placeholder 4"/>
          <p:cNvSpPr>
            <a:spLocks noGrp="1"/>
          </p:cNvSpPr>
          <p:nvPr>
            <p:ph sz="quarter" idx="14"/>
          </p:nvPr>
        </p:nvSpPr>
        <p:spPr>
          <a:xfrm>
            <a:off x="533400" y="3251199"/>
            <a:ext cx="8153400" cy="685800"/>
          </a:xfrm>
        </p:spPr>
        <p:txBody>
          <a:bodyPr/>
          <a:lstStyle/>
          <a:p>
            <a:pPr>
              <a:buFont typeface="Arial" panose="020B0604020202020204" pitchFamily="34" charset="0"/>
              <a:buChar char="•"/>
            </a:pPr>
            <a:r>
              <a:rPr lang="en-US" altLang="en-US" dirty="0"/>
              <a:t> Important indicator of well-being of an economy/households.</a:t>
            </a:r>
          </a:p>
        </p:txBody>
      </p:sp>
      <p:sp>
        <p:nvSpPr>
          <p:cNvPr id="6" name="Content Placeholder 5"/>
          <p:cNvSpPr>
            <a:spLocks noGrp="1"/>
          </p:cNvSpPr>
          <p:nvPr>
            <p:ph sz="quarter" idx="15"/>
          </p:nvPr>
        </p:nvSpPr>
        <p:spPr>
          <a:xfrm>
            <a:off x="533400" y="3789364"/>
            <a:ext cx="8153400" cy="647700"/>
          </a:xfrm>
        </p:spPr>
        <p:txBody>
          <a:bodyPr/>
          <a:lstStyle/>
          <a:p>
            <a:pPr>
              <a:buFont typeface="Arial" panose="020B0604020202020204" pitchFamily="34" charset="0"/>
              <a:buChar char="•"/>
            </a:pPr>
            <a:r>
              <a:rPr lang="en-US" altLang="en-US" dirty="0"/>
              <a:t> Optimal unemployment rates differ from country to country.</a:t>
            </a:r>
          </a:p>
        </p:txBody>
      </p:sp>
      <p:sp>
        <p:nvSpPr>
          <p:cNvPr id="7" name="Content Placeholder 6"/>
          <p:cNvSpPr>
            <a:spLocks noGrp="1"/>
          </p:cNvSpPr>
          <p:nvPr>
            <p:ph sz="quarter" idx="10"/>
          </p:nvPr>
        </p:nvSpPr>
        <p:spPr>
          <a:xfrm>
            <a:off x="533400" y="4297362"/>
            <a:ext cx="8153400" cy="914400"/>
          </a:xfrm>
        </p:spPr>
        <p:txBody>
          <a:bodyPr/>
          <a:lstStyle/>
          <a:p>
            <a:pPr>
              <a:buFont typeface="Arial" panose="020B0604020202020204" pitchFamily="34" charset="0"/>
              <a:buChar char="•"/>
            </a:pPr>
            <a:r>
              <a:rPr lang="en-US" altLang="en-US" dirty="0">
                <a:sym typeface="Symbol" panose="05050102010706020507" pitchFamily="18" charset="2"/>
              </a:rPr>
              <a:t> Optimal unemployment rate linked to the potential level of output for a given economy.</a:t>
            </a:r>
            <a:endParaRPr lang="en-US" altLang="en-US" dirty="0"/>
          </a:p>
        </p:txBody>
      </p:sp>
    </p:spTree>
    <p:extLst>
      <p:ext uri="{BB962C8B-B14F-4D97-AF65-F5344CB8AC3E}">
        <p14:creationId xmlns:p14="http://schemas.microsoft.com/office/powerpoint/2010/main" val="3893571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2520" y="228600"/>
            <a:ext cx="6051479" cy="609600"/>
          </a:xfrm>
        </p:spPr>
        <p:txBody>
          <a:bodyPr/>
          <a:lstStyle/>
          <a:p>
            <a:r>
              <a:rPr lang="en-US" b="1" dirty="0">
                <a:solidFill>
                  <a:schemeClr val="tx1"/>
                </a:solidFill>
                <a:latin typeface="+mn-lt"/>
              </a:rPr>
              <a:t>Unemployment</a:t>
            </a:r>
          </a:p>
        </p:txBody>
      </p:sp>
      <p:pic>
        <p:nvPicPr>
          <p:cNvPr id="3" name="Picture 2">
            <a:extLst>
              <a:ext uri="{FF2B5EF4-FFF2-40B4-BE49-F238E27FC236}">
                <a16:creationId xmlns:a16="http://schemas.microsoft.com/office/drawing/2014/main" id="{87D0B942-80AF-E0AF-A42B-285831B99AF9}"/>
              </a:ext>
            </a:extLst>
          </p:cNvPr>
          <p:cNvPicPr>
            <a:picLocks noChangeAspect="1"/>
          </p:cNvPicPr>
          <p:nvPr/>
        </p:nvPicPr>
        <p:blipFill>
          <a:blip r:embed="rId2"/>
          <a:stretch>
            <a:fillRect/>
          </a:stretch>
        </p:blipFill>
        <p:spPr>
          <a:xfrm>
            <a:off x="0" y="1713509"/>
            <a:ext cx="9144000" cy="3430981"/>
          </a:xfrm>
          <a:prstGeom prst="rect">
            <a:avLst/>
          </a:prstGeom>
        </p:spPr>
      </p:pic>
    </p:spTree>
    <p:extLst>
      <p:ext uri="{BB962C8B-B14F-4D97-AF65-F5344CB8AC3E}">
        <p14:creationId xmlns:p14="http://schemas.microsoft.com/office/powerpoint/2010/main" val="295632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D4715-6AAB-8846-A7CA-346C5922C867}"/>
              </a:ext>
            </a:extLst>
          </p:cNvPr>
          <p:cNvSpPr>
            <a:spLocks noGrp="1"/>
          </p:cNvSpPr>
          <p:nvPr>
            <p:ph type="title"/>
          </p:nvPr>
        </p:nvSpPr>
        <p:spPr>
          <a:xfrm>
            <a:off x="797560" y="552236"/>
            <a:ext cx="7543800" cy="906695"/>
          </a:xfrm>
        </p:spPr>
        <p:txBody>
          <a:bodyPr>
            <a:normAutofit/>
          </a:bodyPr>
          <a:lstStyle/>
          <a:p>
            <a:r>
              <a:rPr lang="en-US" sz="4400" b="1" i="1" dirty="0">
                <a:latin typeface="+mn-lt"/>
              </a:rPr>
              <a:t>Class Activity</a:t>
            </a:r>
          </a:p>
        </p:txBody>
      </p:sp>
      <p:sp>
        <p:nvSpPr>
          <p:cNvPr id="3" name="Content Placeholder 2">
            <a:extLst>
              <a:ext uri="{FF2B5EF4-FFF2-40B4-BE49-F238E27FC236}">
                <a16:creationId xmlns:a16="http://schemas.microsoft.com/office/drawing/2014/main" id="{708BAEE8-1992-DE40-9614-5F1F20D427B2}"/>
              </a:ext>
            </a:extLst>
          </p:cNvPr>
          <p:cNvSpPr>
            <a:spLocks noGrp="1"/>
          </p:cNvSpPr>
          <p:nvPr>
            <p:ph idx="1"/>
          </p:nvPr>
        </p:nvSpPr>
        <p:spPr>
          <a:xfrm>
            <a:off x="822959" y="1849348"/>
            <a:ext cx="7543801" cy="4302298"/>
          </a:xfrm>
        </p:spPr>
        <p:txBody>
          <a:bodyPr>
            <a:normAutofit fontScale="92500" lnSpcReduction="10000"/>
          </a:bodyPr>
          <a:lstStyle/>
          <a:p>
            <a:r>
              <a:rPr lang="en-US" dirty="0"/>
              <a:t>The country of Wakanda produces two goods: </a:t>
            </a:r>
            <a:r>
              <a:rPr lang="en-US" dirty="0" err="1"/>
              <a:t>Vibranium</a:t>
            </a:r>
            <a:r>
              <a:rPr lang="en-US" dirty="0"/>
              <a:t> suits and Slash claws. Below is a table showing prices and quantities of output for 3 years. </a:t>
            </a:r>
          </a:p>
          <a:p>
            <a:r>
              <a:rPr lang="en-US" dirty="0"/>
              <a:t>Calculate nominal GDP, real GDP and the GDP deflator for each year, using Year 1 as the base year. </a:t>
            </a:r>
          </a:p>
          <a:p>
            <a:endParaRPr lang="en-US" dirty="0"/>
          </a:p>
          <a:p>
            <a:endParaRPr lang="en-US" dirty="0"/>
          </a:p>
          <a:p>
            <a:endParaRPr lang="en-US" dirty="0"/>
          </a:p>
          <a:p>
            <a:endParaRPr lang="en-US" dirty="0"/>
          </a:p>
          <a:p>
            <a:endParaRPr lang="en-US" dirty="0"/>
          </a:p>
          <a:p>
            <a:endParaRPr lang="en-US" dirty="0"/>
          </a:p>
          <a:p>
            <a:pPr marL="0" indent="0">
              <a:buNone/>
            </a:pPr>
            <a:r>
              <a:rPr lang="en-US" dirty="0"/>
              <a:t>What is the inflation rate in year 3 comparing to year 2?</a:t>
            </a:r>
          </a:p>
          <a:p>
            <a:endParaRPr lang="en-US" i="1" dirty="0"/>
          </a:p>
          <a:p>
            <a:endParaRPr lang="en-US" i="1" dirty="0"/>
          </a:p>
          <a:p>
            <a:endParaRPr lang="en-US" i="1" dirty="0"/>
          </a:p>
          <a:p>
            <a:endParaRPr lang="en-US" i="1" dirty="0"/>
          </a:p>
          <a:p>
            <a:endParaRPr lang="en-US" i="1" dirty="0"/>
          </a:p>
          <a:p>
            <a:endParaRPr lang="en-US" i="1" dirty="0"/>
          </a:p>
          <a:p>
            <a:endParaRPr lang="en-US" i="1" dirty="0"/>
          </a:p>
          <a:p>
            <a:endParaRPr lang="en-US" i="1" dirty="0"/>
          </a:p>
        </p:txBody>
      </p:sp>
      <p:pic>
        <p:nvPicPr>
          <p:cNvPr id="1025" name="Picture 1" descr="page1image25865280">
            <a:extLst>
              <a:ext uri="{FF2B5EF4-FFF2-40B4-BE49-F238E27FC236}">
                <a16:creationId xmlns:a16="http://schemas.microsoft.com/office/drawing/2014/main" id="{829E8FAC-02BF-FB48-BB90-3072AB098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746500" cy="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226079F7-323E-6D43-87EB-BAF74E3455DA}"/>
              </a:ext>
            </a:extLst>
          </p:cNvPr>
          <p:cNvGraphicFramePr>
            <a:graphicFrameLocks noGrp="1"/>
          </p:cNvGraphicFramePr>
          <p:nvPr>
            <p:extLst>
              <p:ext uri="{D42A27DB-BD31-4B8C-83A1-F6EECF244321}">
                <p14:modId xmlns:p14="http://schemas.microsoft.com/office/powerpoint/2010/main" val="46461175"/>
              </p:ext>
            </p:extLst>
          </p:nvPr>
        </p:nvGraphicFramePr>
        <p:xfrm>
          <a:off x="1238037" y="3215811"/>
          <a:ext cx="6667925" cy="1962363"/>
        </p:xfrm>
        <a:graphic>
          <a:graphicData uri="http://schemas.openxmlformats.org/drawingml/2006/table">
            <a:tbl>
              <a:tblPr firstRow="1" firstCol="1" bandRow="1">
                <a:tableStyleId>{2466BDCA-6AE5-4B4B-9159-B2DB3A8A29FB}</a:tableStyleId>
              </a:tblPr>
              <a:tblGrid>
                <a:gridCol w="1333585">
                  <a:extLst>
                    <a:ext uri="{9D8B030D-6E8A-4147-A177-3AD203B41FA5}">
                      <a16:colId xmlns:a16="http://schemas.microsoft.com/office/drawing/2014/main" val="3238519855"/>
                    </a:ext>
                  </a:extLst>
                </a:gridCol>
                <a:gridCol w="1333585">
                  <a:extLst>
                    <a:ext uri="{9D8B030D-6E8A-4147-A177-3AD203B41FA5}">
                      <a16:colId xmlns:a16="http://schemas.microsoft.com/office/drawing/2014/main" val="2574804569"/>
                    </a:ext>
                  </a:extLst>
                </a:gridCol>
                <a:gridCol w="1333585">
                  <a:extLst>
                    <a:ext uri="{9D8B030D-6E8A-4147-A177-3AD203B41FA5}">
                      <a16:colId xmlns:a16="http://schemas.microsoft.com/office/drawing/2014/main" val="969431432"/>
                    </a:ext>
                  </a:extLst>
                </a:gridCol>
                <a:gridCol w="1333585">
                  <a:extLst>
                    <a:ext uri="{9D8B030D-6E8A-4147-A177-3AD203B41FA5}">
                      <a16:colId xmlns:a16="http://schemas.microsoft.com/office/drawing/2014/main" val="1068040832"/>
                    </a:ext>
                  </a:extLst>
                </a:gridCol>
                <a:gridCol w="1333585">
                  <a:extLst>
                    <a:ext uri="{9D8B030D-6E8A-4147-A177-3AD203B41FA5}">
                      <a16:colId xmlns:a16="http://schemas.microsoft.com/office/drawing/2014/main" val="3760822706"/>
                    </a:ext>
                  </a:extLst>
                </a:gridCol>
              </a:tblGrid>
              <a:tr h="997611">
                <a:tc>
                  <a:txBody>
                    <a:bodyPr/>
                    <a:lstStyle/>
                    <a:p>
                      <a:pPr marL="0" marR="0" algn="ctr">
                        <a:lnSpc>
                          <a:spcPct val="106000"/>
                        </a:lnSpc>
                        <a:spcBef>
                          <a:spcPts val="0"/>
                        </a:spcBef>
                        <a:spcAft>
                          <a:spcPts val="800"/>
                        </a:spcAft>
                      </a:pPr>
                      <a:r>
                        <a:rPr lang="en-US" sz="1800" dirty="0">
                          <a:effectLst/>
                        </a:rPr>
                        <a:t>Year</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US" sz="1800" dirty="0">
                          <a:effectLst/>
                        </a:rPr>
                        <a:t>Price of </a:t>
                      </a:r>
                      <a:r>
                        <a:rPr lang="en-US" sz="1800" dirty="0" err="1">
                          <a:effectLst/>
                        </a:rPr>
                        <a:t>Vibranium</a:t>
                      </a:r>
                      <a:r>
                        <a:rPr lang="en-US" sz="1800" dirty="0">
                          <a:effectLst/>
                        </a:rPr>
                        <a:t> Suits</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US" sz="1800" dirty="0">
                          <a:effectLst/>
                        </a:rPr>
                        <a:t>Quantity of </a:t>
                      </a:r>
                      <a:r>
                        <a:rPr lang="en-US" sz="1800" dirty="0" err="1">
                          <a:effectLst/>
                        </a:rPr>
                        <a:t>Vibranium</a:t>
                      </a:r>
                      <a:r>
                        <a:rPr lang="en-US" sz="1800" dirty="0">
                          <a:effectLst/>
                        </a:rPr>
                        <a:t> Suits</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US" sz="1800" dirty="0">
                          <a:effectLst/>
                        </a:rPr>
                        <a:t>Price of Slash claws</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US" sz="1800">
                          <a:effectLst/>
                        </a:rPr>
                        <a:t>Quantity of Slash claws</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915980555"/>
                  </a:ext>
                </a:extLst>
              </a:tr>
              <a:tr h="321584">
                <a:tc>
                  <a:txBody>
                    <a:bodyPr/>
                    <a:lstStyle/>
                    <a:p>
                      <a:pPr marL="0" marR="0" algn="ctr">
                        <a:lnSpc>
                          <a:spcPct val="106000"/>
                        </a:lnSpc>
                        <a:spcBef>
                          <a:spcPts val="0"/>
                        </a:spcBef>
                        <a:spcAft>
                          <a:spcPts val="800"/>
                        </a:spcAft>
                      </a:pPr>
                      <a:r>
                        <a:rPr lang="en-US" sz="1800">
                          <a:effectLst/>
                        </a:rPr>
                        <a:t>Year 1</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US" sz="1800">
                          <a:effectLst/>
                        </a:rPr>
                        <a:t>$10</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US" sz="1800">
                          <a:effectLst/>
                        </a:rPr>
                        <a:t>120</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US" sz="1800" dirty="0">
                          <a:effectLst/>
                        </a:rPr>
                        <a:t>$12</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US" sz="1800">
                          <a:effectLst/>
                        </a:rPr>
                        <a:t>200</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396473299"/>
                  </a:ext>
                </a:extLst>
              </a:tr>
              <a:tr h="321584">
                <a:tc>
                  <a:txBody>
                    <a:bodyPr/>
                    <a:lstStyle/>
                    <a:p>
                      <a:pPr marL="0" marR="0" algn="ctr">
                        <a:lnSpc>
                          <a:spcPct val="106000"/>
                        </a:lnSpc>
                        <a:spcBef>
                          <a:spcPts val="0"/>
                        </a:spcBef>
                        <a:spcAft>
                          <a:spcPts val="800"/>
                        </a:spcAft>
                      </a:pPr>
                      <a:r>
                        <a:rPr lang="en-US" sz="1800">
                          <a:effectLst/>
                        </a:rPr>
                        <a:t>Year 2</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US" sz="1800">
                          <a:effectLst/>
                        </a:rPr>
                        <a:t>12</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US" sz="1800">
                          <a:effectLst/>
                        </a:rPr>
                        <a:t>200</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US" sz="1800">
                          <a:effectLst/>
                        </a:rPr>
                        <a:t>15</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US" sz="1800" dirty="0">
                          <a:effectLst/>
                        </a:rPr>
                        <a:t>300</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482042194"/>
                  </a:ext>
                </a:extLst>
              </a:tr>
              <a:tr h="321584">
                <a:tc>
                  <a:txBody>
                    <a:bodyPr/>
                    <a:lstStyle/>
                    <a:p>
                      <a:pPr marL="0" marR="0" algn="ctr">
                        <a:lnSpc>
                          <a:spcPct val="106000"/>
                        </a:lnSpc>
                        <a:spcBef>
                          <a:spcPts val="0"/>
                        </a:spcBef>
                        <a:spcAft>
                          <a:spcPts val="800"/>
                        </a:spcAft>
                      </a:pPr>
                      <a:r>
                        <a:rPr lang="en-US" sz="1800">
                          <a:effectLst/>
                        </a:rPr>
                        <a:t>Year 3</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US" sz="1800">
                          <a:effectLst/>
                        </a:rPr>
                        <a:t>14</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US" sz="1800">
                          <a:effectLst/>
                        </a:rPr>
                        <a:t>180</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US" sz="1800">
                          <a:effectLst/>
                        </a:rPr>
                        <a:t>18</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US" sz="1800" dirty="0">
                          <a:effectLst/>
                        </a:rPr>
                        <a:t>275</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851434848"/>
                  </a:ext>
                </a:extLst>
              </a:tr>
            </a:tbl>
          </a:graphicData>
        </a:graphic>
      </p:graphicFrame>
    </p:spTree>
    <p:extLst>
      <p:ext uri="{BB962C8B-B14F-4D97-AF65-F5344CB8AC3E}">
        <p14:creationId xmlns:p14="http://schemas.microsoft.com/office/powerpoint/2010/main" val="1875845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7"/>
          <p:cNvSpPr txBox="1">
            <a:spLocks noGrp="1"/>
          </p:cNvSpPr>
          <p:nvPr>
            <p:ph type="title"/>
          </p:nvPr>
        </p:nvSpPr>
        <p:spPr>
          <a:xfrm>
            <a:off x="152400" y="274638"/>
            <a:ext cx="88392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3959"/>
              <a:buFont typeface="Calibri"/>
              <a:buNone/>
            </a:pPr>
            <a:r>
              <a:rPr lang="en-US" sz="3959" b="1" i="0" u="sng" strike="noStrike" cap="none" dirty="0">
                <a:solidFill>
                  <a:schemeClr val="dk1"/>
                </a:solidFill>
                <a:latin typeface="Calibri"/>
                <a:ea typeface="Calibri"/>
                <a:cs typeface="Calibri"/>
                <a:sym typeface="Calibri"/>
              </a:rPr>
              <a:t>Value-Added</a:t>
            </a:r>
            <a:r>
              <a:rPr lang="en-US" sz="3959" b="1" u="sng" dirty="0">
                <a:solidFill>
                  <a:schemeClr val="dk1"/>
                </a:solidFill>
                <a:latin typeface="Calibri"/>
                <a:ea typeface="Calibri"/>
                <a:cs typeface="Calibri"/>
                <a:sym typeface="Calibri"/>
              </a:rPr>
              <a:t> </a:t>
            </a:r>
            <a:r>
              <a:rPr lang="en-US" sz="3959" b="1" i="0" u="sng" strike="noStrike" cap="none" dirty="0">
                <a:solidFill>
                  <a:schemeClr val="dk1"/>
                </a:solidFill>
                <a:latin typeface="Calibri"/>
                <a:ea typeface="Calibri"/>
                <a:cs typeface="Calibri"/>
                <a:sym typeface="Calibri"/>
              </a:rPr>
              <a:t>Approach</a:t>
            </a:r>
            <a:endParaRPr sz="3959" b="1" i="0" u="sng" strike="noStrike" cap="none" dirty="0">
              <a:solidFill>
                <a:schemeClr val="dk1"/>
              </a:solidFill>
              <a:latin typeface="Calibri"/>
              <a:ea typeface="Calibri"/>
              <a:cs typeface="Calibri"/>
              <a:sym typeface="Calibri"/>
            </a:endParaRPr>
          </a:p>
        </p:txBody>
      </p:sp>
      <p:sp>
        <p:nvSpPr>
          <p:cNvPr id="227" name="Google Shape;227;p37"/>
          <p:cNvSpPr txBox="1">
            <a:spLocks noGrp="1"/>
          </p:cNvSpPr>
          <p:nvPr>
            <p:ph idx="1"/>
          </p:nvPr>
        </p:nvSpPr>
        <p:spPr>
          <a:xfrm>
            <a:off x="0" y="1797341"/>
            <a:ext cx="9144000" cy="5296500"/>
          </a:xfrm>
          <a:prstGeom prst="rect">
            <a:avLst/>
          </a:prstGeom>
          <a:noFill/>
          <a:ln>
            <a:noFill/>
          </a:ln>
        </p:spPr>
        <p:txBody>
          <a:bodyPr spcFirstLastPara="1" wrap="square" lIns="91425" tIns="45700" rIns="91425" bIns="45700" anchor="t" anchorCtr="0">
            <a:noAutofit/>
          </a:bodyPr>
          <a:lstStyle/>
          <a:p>
            <a:pPr marL="0" marR="0" lvl="0" indent="0" algn="just" rtl="0">
              <a:lnSpc>
                <a:spcPct val="80000"/>
              </a:lnSpc>
              <a:spcBef>
                <a:spcPts val="0"/>
              </a:spcBef>
              <a:spcAft>
                <a:spcPts val="0"/>
              </a:spcAft>
              <a:buClr>
                <a:schemeClr val="dk1"/>
              </a:buClr>
              <a:buSzPts val="2480"/>
              <a:buNone/>
            </a:pPr>
            <a:r>
              <a:rPr lang="en-US" sz="2480" b="0" i="0" u="none" strike="noStrike" cap="none" dirty="0">
                <a:solidFill>
                  <a:schemeClr val="dk1"/>
                </a:solidFill>
                <a:latin typeface="Calibri"/>
                <a:ea typeface="Calibri"/>
                <a:cs typeface="Calibri"/>
                <a:sym typeface="Calibri"/>
              </a:rPr>
              <a:t>This method consists of three stages:</a:t>
            </a:r>
          </a:p>
          <a:p>
            <a:pPr marL="0" marR="0" lvl="0" indent="0" algn="just" rtl="0">
              <a:lnSpc>
                <a:spcPct val="80000"/>
              </a:lnSpc>
              <a:spcBef>
                <a:spcPts val="0"/>
              </a:spcBef>
              <a:spcAft>
                <a:spcPts val="0"/>
              </a:spcAft>
              <a:buClr>
                <a:schemeClr val="dk1"/>
              </a:buClr>
              <a:buSzPts val="2480"/>
              <a:buNone/>
            </a:pPr>
            <a:endParaRPr dirty="0"/>
          </a:p>
          <a:p>
            <a:pPr marL="457200" marR="0" lvl="0" indent="-386080" algn="just" rtl="0">
              <a:lnSpc>
                <a:spcPct val="80000"/>
              </a:lnSpc>
              <a:spcBef>
                <a:spcPts val="0"/>
              </a:spcBef>
              <a:spcAft>
                <a:spcPts val="0"/>
              </a:spcAft>
              <a:buClr>
                <a:schemeClr val="dk1"/>
              </a:buClr>
              <a:buSzPts val="2480"/>
              <a:buFont typeface="Calibri"/>
              <a:buAutoNum type="arabicPeriod"/>
            </a:pPr>
            <a:r>
              <a:rPr lang="en-US" sz="2480" b="0" i="0" u="none" strike="noStrike" cap="none" dirty="0">
                <a:solidFill>
                  <a:schemeClr val="dk1"/>
                </a:solidFill>
                <a:latin typeface="Calibri"/>
                <a:ea typeface="Calibri"/>
                <a:cs typeface="Calibri"/>
                <a:sym typeface="Calibri"/>
              </a:rPr>
              <a:t>Estimating the gross value of output</a:t>
            </a:r>
            <a:endParaRPr lang="en-US" sz="2480" dirty="0">
              <a:solidFill>
                <a:schemeClr val="dk1"/>
              </a:solidFill>
              <a:latin typeface="Calibri"/>
              <a:ea typeface="Calibri"/>
              <a:cs typeface="Calibri"/>
              <a:sym typeface="Calibri"/>
            </a:endParaRPr>
          </a:p>
          <a:p>
            <a:pPr marL="457200" marR="0" lvl="0" indent="-386080" algn="just" rtl="0">
              <a:lnSpc>
                <a:spcPct val="80000"/>
              </a:lnSpc>
              <a:spcBef>
                <a:spcPts val="0"/>
              </a:spcBef>
              <a:spcAft>
                <a:spcPts val="0"/>
              </a:spcAft>
              <a:buClr>
                <a:schemeClr val="dk1"/>
              </a:buClr>
              <a:buSzPts val="2480"/>
              <a:buFont typeface="Calibri"/>
              <a:buAutoNum type="arabicPeriod"/>
            </a:pPr>
            <a:endParaRPr lang="en-US" sz="2480" b="0" i="0" u="none" strike="noStrike" cap="none" dirty="0">
              <a:solidFill>
                <a:schemeClr val="dk1"/>
              </a:solidFill>
              <a:latin typeface="Calibri"/>
              <a:ea typeface="Calibri"/>
              <a:cs typeface="Calibri"/>
              <a:sym typeface="Calibri"/>
            </a:endParaRPr>
          </a:p>
          <a:p>
            <a:pPr marL="457200" marR="0" lvl="0" indent="-386080" algn="just" rtl="0">
              <a:lnSpc>
                <a:spcPct val="80000"/>
              </a:lnSpc>
              <a:spcBef>
                <a:spcPts val="0"/>
              </a:spcBef>
              <a:spcAft>
                <a:spcPts val="0"/>
              </a:spcAft>
              <a:buClr>
                <a:schemeClr val="dk1"/>
              </a:buClr>
              <a:buSzPts val="2480"/>
              <a:buFont typeface="Calibri"/>
              <a:buAutoNum type="arabicPeriod"/>
            </a:pPr>
            <a:r>
              <a:rPr lang="en-US" sz="2480" b="0" i="0" u="none" strike="noStrike" cap="none" dirty="0">
                <a:solidFill>
                  <a:schemeClr val="dk1"/>
                </a:solidFill>
                <a:latin typeface="Calibri"/>
                <a:ea typeface="Calibri"/>
                <a:cs typeface="Calibri"/>
                <a:sym typeface="Calibri"/>
              </a:rPr>
              <a:t>Determining the intermediate consumption</a:t>
            </a:r>
          </a:p>
          <a:p>
            <a:pPr marL="457200" marR="0" lvl="0" indent="-386080" algn="just" rtl="0">
              <a:lnSpc>
                <a:spcPct val="80000"/>
              </a:lnSpc>
              <a:spcBef>
                <a:spcPts val="0"/>
              </a:spcBef>
              <a:spcAft>
                <a:spcPts val="0"/>
              </a:spcAft>
              <a:buClr>
                <a:schemeClr val="dk1"/>
              </a:buClr>
              <a:buSzPts val="2480"/>
              <a:buFont typeface="Calibri"/>
              <a:buAutoNum type="arabicPeriod"/>
            </a:pPr>
            <a:endParaRPr lang="en-US" sz="2480" dirty="0">
              <a:solidFill>
                <a:schemeClr val="dk1"/>
              </a:solidFill>
              <a:latin typeface="Calibri"/>
              <a:ea typeface="Calibri"/>
              <a:cs typeface="Calibri"/>
              <a:sym typeface="Calibri"/>
            </a:endParaRPr>
          </a:p>
          <a:p>
            <a:pPr marL="457200" marR="0" lvl="0" indent="-386080" algn="just" rtl="0">
              <a:lnSpc>
                <a:spcPct val="80000"/>
              </a:lnSpc>
              <a:spcBef>
                <a:spcPts val="0"/>
              </a:spcBef>
              <a:spcAft>
                <a:spcPts val="0"/>
              </a:spcAft>
              <a:buClr>
                <a:schemeClr val="dk1"/>
              </a:buClr>
              <a:buSzPts val="2480"/>
              <a:buFont typeface="Calibri"/>
              <a:buAutoNum type="arabicPeriod"/>
            </a:pPr>
            <a:r>
              <a:rPr lang="en-US" sz="2480" b="0" i="0" u="none" strike="noStrike" cap="none" dirty="0">
                <a:solidFill>
                  <a:schemeClr val="dk1"/>
                </a:solidFill>
                <a:latin typeface="Calibri"/>
                <a:ea typeface="Calibri"/>
                <a:cs typeface="Calibri"/>
                <a:sym typeface="Calibri"/>
              </a:rPr>
              <a:t>Deducting intermediate consumption from gross value to obtain the net value of domestic output.</a:t>
            </a:r>
          </a:p>
          <a:p>
            <a:pPr marL="71120" marR="0" lvl="0" indent="0" algn="just" rtl="0">
              <a:lnSpc>
                <a:spcPct val="80000"/>
              </a:lnSpc>
              <a:spcBef>
                <a:spcPts val="0"/>
              </a:spcBef>
              <a:spcAft>
                <a:spcPts val="0"/>
              </a:spcAft>
              <a:buClr>
                <a:schemeClr val="dk1"/>
              </a:buClr>
              <a:buSzPts val="2480"/>
              <a:buNone/>
            </a:pPr>
            <a:endParaRPr lang="en-US" sz="2480" b="0" i="0" u="none" strike="noStrike" cap="none" dirty="0">
              <a:solidFill>
                <a:schemeClr val="dk1"/>
              </a:solidFill>
              <a:latin typeface="Calibri"/>
              <a:ea typeface="Calibri"/>
              <a:cs typeface="Calibri"/>
              <a:sym typeface="Calibri"/>
            </a:endParaRPr>
          </a:p>
          <a:p>
            <a:pPr marL="71120" marR="0" lvl="0" indent="0" algn="just" rtl="0">
              <a:lnSpc>
                <a:spcPct val="80000"/>
              </a:lnSpc>
              <a:spcBef>
                <a:spcPts val="0"/>
              </a:spcBef>
              <a:spcAft>
                <a:spcPts val="0"/>
              </a:spcAft>
              <a:buClr>
                <a:schemeClr val="dk1"/>
              </a:buClr>
              <a:buSzPts val="2480"/>
              <a:buNone/>
            </a:pPr>
            <a:endParaRPr dirty="0"/>
          </a:p>
          <a:p>
            <a:pPr marL="342900" marR="0" lvl="0" indent="-342900" algn="just" rtl="0">
              <a:lnSpc>
                <a:spcPct val="80000"/>
              </a:lnSpc>
              <a:spcBef>
                <a:spcPts val="496"/>
              </a:spcBef>
              <a:spcAft>
                <a:spcPts val="0"/>
              </a:spcAft>
              <a:buClr>
                <a:schemeClr val="dk1"/>
              </a:buClr>
              <a:buSzPts val="2480"/>
              <a:buFont typeface="Arial"/>
              <a:buChar char="•"/>
            </a:pPr>
            <a:r>
              <a:rPr lang="en-US" sz="2480" b="0" i="1" u="none" strike="noStrike" cap="none" dirty="0">
                <a:solidFill>
                  <a:schemeClr val="dk1"/>
                </a:solidFill>
                <a:latin typeface="Calibri"/>
                <a:ea typeface="Calibri"/>
                <a:cs typeface="Calibri"/>
                <a:sym typeface="Calibri"/>
              </a:rPr>
              <a:t>Gross value of output = Value of the total sales of goods and services + Value of changes in the inventories.</a:t>
            </a:r>
            <a:endParaRPr sz="2480" b="0" i="0" u="none" strike="noStrike" cap="none" dirty="0">
              <a:solidFill>
                <a:schemeClr val="dk1"/>
              </a:solidFill>
              <a:latin typeface="Calibri"/>
              <a:ea typeface="Calibri"/>
              <a:cs typeface="Calibri"/>
              <a:sym typeface="Calibri"/>
            </a:endParaRPr>
          </a:p>
          <a:p>
            <a:pPr marL="342900" marR="0" lvl="0" indent="-185420" algn="l" rtl="0">
              <a:lnSpc>
                <a:spcPct val="80000"/>
              </a:lnSpc>
              <a:spcBef>
                <a:spcPts val="496"/>
              </a:spcBef>
              <a:spcAft>
                <a:spcPts val="0"/>
              </a:spcAft>
              <a:buClr>
                <a:schemeClr val="dk1"/>
              </a:buClr>
              <a:buSzPts val="2480"/>
              <a:buFont typeface="Arial"/>
              <a:buNone/>
            </a:pPr>
            <a:endParaRPr sz="248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5EB58F-AAE4-45A9-9D51-381E81BCB6AB}"/>
              </a:ext>
            </a:extLst>
          </p:cNvPr>
          <p:cNvSpPr>
            <a:spLocks noGrp="1"/>
          </p:cNvSpPr>
          <p:nvPr>
            <p:ph idx="1"/>
          </p:nvPr>
        </p:nvSpPr>
        <p:spPr/>
        <p:txBody>
          <a:bodyPr/>
          <a:lstStyle/>
          <a:p>
            <a:r>
              <a:rPr lang="en-US" sz="3200" b="1" dirty="0"/>
              <a:t>Example</a:t>
            </a:r>
          </a:p>
          <a:p>
            <a:endParaRPr lang="en-US" dirty="0"/>
          </a:p>
          <a:p>
            <a:r>
              <a:rPr lang="en-US" dirty="0"/>
              <a:t>There are three firms in an economy: X, Y, and Z. Firm X buys $200 worth of goods from Y, and $300 worth of goods from firm Z, and produces 250 units of output at $4 per unit.  Firm Y buys $150 worth of goods from firm X, and $250 worth of goods from firm Z, and produces 300 units of output at $6 per unit.  Firm Z buys $75 worth of goods from firm X, and $50 worth of goods from firm Y, and produces 500 units at $2 per unit.  Given this information, what is the economy’s GDP? </a:t>
            </a:r>
          </a:p>
        </p:txBody>
      </p:sp>
    </p:spTree>
    <p:extLst>
      <p:ext uri="{BB962C8B-B14F-4D97-AF65-F5344CB8AC3E}">
        <p14:creationId xmlns:p14="http://schemas.microsoft.com/office/powerpoint/2010/main" val="178531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34"/>
          <p:cNvPicPr preferRelativeResize="0">
            <a:picLocks noGrp="1"/>
          </p:cNvPicPr>
          <p:nvPr>
            <p:ph idx="1"/>
          </p:nvPr>
        </p:nvPicPr>
        <p:blipFill rotWithShape="1">
          <a:blip r:embed="rId3">
            <a:alphaModFix/>
          </a:blip>
          <a:srcRect/>
          <a:stretch/>
        </p:blipFill>
        <p:spPr>
          <a:xfrm>
            <a:off x="152400" y="152400"/>
            <a:ext cx="8991600" cy="6248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4400" b="1" i="0" u="sng" strike="noStrike" cap="none">
                <a:solidFill>
                  <a:schemeClr val="dk1"/>
                </a:solidFill>
                <a:latin typeface="Calibri"/>
                <a:ea typeface="Calibri"/>
                <a:cs typeface="Calibri"/>
                <a:sym typeface="Calibri"/>
              </a:rPr>
              <a:t>Expenditure Approach</a:t>
            </a:r>
            <a:endParaRPr sz="4400" b="1" i="0" u="sng" strike="noStrike" cap="none">
              <a:solidFill>
                <a:schemeClr val="dk1"/>
              </a:solidFill>
              <a:latin typeface="Calibri"/>
              <a:ea typeface="Calibri"/>
              <a:cs typeface="Calibri"/>
              <a:sym typeface="Calibri"/>
            </a:endParaRPr>
          </a:p>
        </p:txBody>
      </p:sp>
      <p:sp>
        <p:nvSpPr>
          <p:cNvPr id="215" name="Google Shape;215;p35"/>
          <p:cNvSpPr txBox="1">
            <a:spLocks noGrp="1"/>
          </p:cNvSpPr>
          <p:nvPr>
            <p:ph idx="1"/>
          </p:nvPr>
        </p:nvSpPr>
        <p:spPr>
          <a:xfrm>
            <a:off x="0" y="1737361"/>
            <a:ext cx="9144000" cy="47085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chemeClr val="dk1"/>
              </a:buClr>
              <a:buSzPts val="2960"/>
              <a:buFont typeface="Arial"/>
              <a:buChar char="•"/>
            </a:pPr>
            <a:r>
              <a:rPr lang="en-US" sz="2960" b="0" i="0" u="none" strike="noStrike" cap="none" dirty="0">
                <a:solidFill>
                  <a:schemeClr val="dk1"/>
                </a:solidFill>
                <a:latin typeface="Calibri"/>
                <a:ea typeface="Calibri"/>
                <a:cs typeface="Calibri"/>
                <a:sym typeface="Calibri"/>
              </a:rPr>
              <a:t>The expenditure approach attempts to calculate GDP by evaluating the sum of all final good and services purchased in an economy. </a:t>
            </a:r>
          </a:p>
          <a:p>
            <a:pPr marL="342900" marR="0" lvl="0" indent="-342900" algn="just" rtl="0">
              <a:lnSpc>
                <a:spcPct val="90000"/>
              </a:lnSpc>
              <a:spcBef>
                <a:spcPts val="0"/>
              </a:spcBef>
              <a:spcAft>
                <a:spcPts val="0"/>
              </a:spcAft>
              <a:buClr>
                <a:schemeClr val="dk1"/>
              </a:buClr>
              <a:buSzPts val="2960"/>
              <a:buFont typeface="Arial"/>
              <a:buChar char="•"/>
            </a:pPr>
            <a:endParaRPr sz="2960" b="0" i="0" u="none" strike="noStrike" cap="none" dirty="0">
              <a:solidFill>
                <a:schemeClr val="dk1"/>
              </a:solidFill>
              <a:latin typeface="Calibri"/>
              <a:ea typeface="Calibri"/>
              <a:cs typeface="Calibri"/>
              <a:sym typeface="Calibri"/>
            </a:endParaRPr>
          </a:p>
          <a:p>
            <a:pPr marL="342900" marR="0" lvl="0" indent="-342900" algn="just" rtl="0">
              <a:lnSpc>
                <a:spcPct val="90000"/>
              </a:lnSpc>
              <a:spcBef>
                <a:spcPts val="592"/>
              </a:spcBef>
              <a:spcAft>
                <a:spcPts val="0"/>
              </a:spcAft>
              <a:buClr>
                <a:schemeClr val="dk1"/>
              </a:buClr>
              <a:buSzPts val="2960"/>
              <a:buFont typeface="Arial"/>
              <a:buChar char="•"/>
            </a:pPr>
            <a:r>
              <a:rPr lang="en-US" sz="2960" b="0" i="0" u="none" strike="noStrike" cap="none" dirty="0">
                <a:solidFill>
                  <a:schemeClr val="dk1"/>
                </a:solidFill>
                <a:latin typeface="Calibri"/>
                <a:ea typeface="Calibri"/>
                <a:cs typeface="Calibri"/>
                <a:sym typeface="Calibri"/>
              </a:rPr>
              <a:t>The most well known approach to calculating GDP, the expenditures approach is characterized by the following formula:</a:t>
            </a:r>
            <a:endParaRPr dirty="0"/>
          </a:p>
          <a:p>
            <a:pPr marL="342900" marR="0" lvl="0" indent="-342900" algn="just" rtl="0">
              <a:lnSpc>
                <a:spcPct val="90000"/>
              </a:lnSpc>
              <a:spcBef>
                <a:spcPts val="592"/>
              </a:spcBef>
              <a:spcAft>
                <a:spcPts val="0"/>
              </a:spcAft>
              <a:buClr>
                <a:schemeClr val="dk1"/>
              </a:buClr>
              <a:buSzPts val="2960"/>
              <a:buFont typeface="Arial"/>
              <a:buChar char="•"/>
            </a:pPr>
            <a:r>
              <a:rPr lang="en-US" sz="2960" b="0" i="0" u="none" strike="noStrike" cap="none" dirty="0">
                <a:solidFill>
                  <a:schemeClr val="dk1"/>
                </a:solidFill>
                <a:latin typeface="Calibri"/>
                <a:ea typeface="Calibri"/>
                <a:cs typeface="Calibri"/>
                <a:sym typeface="Calibri"/>
              </a:rPr>
              <a:t>GDP = C + I + G + (X-M)</a:t>
            </a:r>
            <a:endParaRPr dirty="0"/>
          </a:p>
          <a:p>
            <a:pPr marL="342900" marR="0" lvl="0" indent="-154940" algn="l" rtl="0">
              <a:lnSpc>
                <a:spcPct val="90000"/>
              </a:lnSpc>
              <a:spcBef>
                <a:spcPts val="592"/>
              </a:spcBef>
              <a:spcAft>
                <a:spcPts val="0"/>
              </a:spcAft>
              <a:buClr>
                <a:schemeClr val="dk1"/>
              </a:buClr>
              <a:buSzPts val="2960"/>
              <a:buFont typeface="Arial"/>
              <a:buNone/>
            </a:pPr>
            <a:endParaRPr sz="296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4400" b="1" i="0" u="sng" strike="noStrike" cap="none">
                <a:solidFill>
                  <a:schemeClr val="dk1"/>
                </a:solidFill>
                <a:latin typeface="Calibri"/>
                <a:ea typeface="Calibri"/>
                <a:cs typeface="Calibri"/>
                <a:sym typeface="Calibri"/>
              </a:rPr>
              <a:t>Income Approach</a:t>
            </a:r>
            <a:endParaRPr sz="4400" b="1" i="0" u="sng" strike="noStrike" cap="none">
              <a:solidFill>
                <a:schemeClr val="dk1"/>
              </a:solidFill>
              <a:latin typeface="Calibri"/>
              <a:ea typeface="Calibri"/>
              <a:cs typeface="Calibri"/>
              <a:sym typeface="Calibri"/>
            </a:endParaRPr>
          </a:p>
        </p:txBody>
      </p:sp>
      <p:sp>
        <p:nvSpPr>
          <p:cNvPr id="221" name="Google Shape;221;p36"/>
          <p:cNvSpPr txBox="1">
            <a:spLocks noGrp="1"/>
          </p:cNvSpPr>
          <p:nvPr>
            <p:ph idx="1"/>
          </p:nvPr>
        </p:nvSpPr>
        <p:spPr>
          <a:xfrm>
            <a:off x="1" y="2219218"/>
            <a:ext cx="9144000" cy="3649876"/>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spcAft>
                <a:spcPts val="0"/>
              </a:spcAft>
              <a:buClr>
                <a:schemeClr val="dk1"/>
              </a:buClr>
              <a:buSzPts val="3200"/>
              <a:buFont typeface="Arial"/>
              <a:buChar char="•"/>
            </a:pPr>
            <a:r>
              <a:rPr lang="en-US" sz="3200" dirty="0">
                <a:solidFill>
                  <a:schemeClr val="dk1"/>
                </a:solidFill>
                <a:ea typeface="Calibri"/>
                <a:cs typeface="Calibri"/>
                <a:sym typeface="Calibri"/>
              </a:rPr>
              <a:t>The income approach measures economic activity by adding all income received by producers of output, including wages received by workers and profits received by owners of the firms. </a:t>
            </a:r>
          </a:p>
          <a:p>
            <a:pPr marL="342900" marR="0" lvl="0" indent="-139700" algn="l" rtl="0">
              <a:spcBef>
                <a:spcPts val="64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D4715-6AAB-8846-A7CA-346C5922C867}"/>
              </a:ext>
            </a:extLst>
          </p:cNvPr>
          <p:cNvSpPr>
            <a:spLocks noGrp="1"/>
          </p:cNvSpPr>
          <p:nvPr>
            <p:ph type="title"/>
          </p:nvPr>
        </p:nvSpPr>
        <p:spPr>
          <a:xfrm>
            <a:off x="822960" y="213188"/>
            <a:ext cx="7543800" cy="906695"/>
          </a:xfrm>
        </p:spPr>
        <p:txBody>
          <a:bodyPr>
            <a:normAutofit/>
          </a:bodyPr>
          <a:lstStyle/>
          <a:p>
            <a:r>
              <a:rPr lang="en-US" sz="4400" b="1" i="1" dirty="0">
                <a:latin typeface="+mn-lt"/>
              </a:rPr>
              <a:t>Class Activity</a:t>
            </a:r>
          </a:p>
        </p:txBody>
      </p:sp>
      <p:sp>
        <p:nvSpPr>
          <p:cNvPr id="3" name="Content Placeholder 2">
            <a:extLst>
              <a:ext uri="{FF2B5EF4-FFF2-40B4-BE49-F238E27FC236}">
                <a16:creationId xmlns:a16="http://schemas.microsoft.com/office/drawing/2014/main" id="{708BAEE8-1992-DE40-9614-5F1F20D427B2}"/>
              </a:ext>
            </a:extLst>
          </p:cNvPr>
          <p:cNvSpPr>
            <a:spLocks noGrp="1"/>
          </p:cNvSpPr>
          <p:nvPr>
            <p:ph idx="1"/>
          </p:nvPr>
        </p:nvSpPr>
        <p:spPr>
          <a:xfrm>
            <a:off x="822959" y="1119883"/>
            <a:ext cx="7543801" cy="5031764"/>
          </a:xfrm>
        </p:spPr>
        <p:txBody>
          <a:bodyPr/>
          <a:lstStyle/>
          <a:p>
            <a:r>
              <a:rPr lang="en-US" dirty="0"/>
              <a:t>What is the total value, measured in dollars, of the economic activity generated by these two businesses? </a:t>
            </a:r>
          </a:p>
          <a:p>
            <a:endParaRPr lang="en-US" i="1" dirty="0"/>
          </a:p>
          <a:p>
            <a:endParaRPr lang="en-US" i="1" dirty="0"/>
          </a:p>
          <a:p>
            <a:endParaRPr lang="en-US" i="1" dirty="0"/>
          </a:p>
          <a:p>
            <a:endParaRPr lang="en-US" i="1" dirty="0"/>
          </a:p>
          <a:p>
            <a:endParaRPr lang="en-US" i="1" dirty="0"/>
          </a:p>
          <a:p>
            <a:endParaRPr lang="en-US" i="1" dirty="0"/>
          </a:p>
          <a:p>
            <a:endParaRPr lang="en-US" i="1" dirty="0"/>
          </a:p>
          <a:p>
            <a:endParaRPr lang="en-US" i="1" dirty="0"/>
          </a:p>
          <a:p>
            <a:r>
              <a:rPr lang="en-US" i="1" dirty="0"/>
              <a:t>Hint: </a:t>
            </a:r>
            <a:r>
              <a:rPr lang="en-US" dirty="0"/>
              <a:t>The value added approach, income approach, and expenditure approach all yield the same answer. </a:t>
            </a:r>
          </a:p>
        </p:txBody>
      </p:sp>
      <p:pic>
        <p:nvPicPr>
          <p:cNvPr id="5" name="Picture 4">
            <a:extLst>
              <a:ext uri="{FF2B5EF4-FFF2-40B4-BE49-F238E27FC236}">
                <a16:creationId xmlns:a16="http://schemas.microsoft.com/office/drawing/2014/main" id="{21CF9770-DFF1-644F-8123-327EFF9EE0AC}"/>
              </a:ext>
            </a:extLst>
          </p:cNvPr>
          <p:cNvPicPr>
            <a:picLocks noChangeAspect="1"/>
          </p:cNvPicPr>
          <p:nvPr/>
        </p:nvPicPr>
        <p:blipFill>
          <a:blip r:embed="rId2"/>
          <a:stretch>
            <a:fillRect/>
          </a:stretch>
        </p:blipFill>
        <p:spPr>
          <a:xfrm>
            <a:off x="1483831" y="1806965"/>
            <a:ext cx="6032500" cy="3657600"/>
          </a:xfrm>
          <a:prstGeom prst="rect">
            <a:avLst/>
          </a:prstGeom>
        </p:spPr>
      </p:pic>
      <p:pic>
        <p:nvPicPr>
          <p:cNvPr id="1025" name="Picture 1" descr="page1image25865280">
            <a:extLst>
              <a:ext uri="{FF2B5EF4-FFF2-40B4-BE49-F238E27FC236}">
                <a16:creationId xmlns:a16="http://schemas.microsoft.com/office/drawing/2014/main" id="{829E8FAC-02BF-FB48-BB90-3072AB098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746500" cy="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10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6"/>
        <p:cNvGrpSpPr/>
        <p:nvPr/>
      </p:nvGrpSpPr>
      <p:grpSpPr>
        <a:xfrm>
          <a:off x="0" y="0"/>
          <a:ext cx="0" cy="0"/>
          <a:chOff x="0" y="0"/>
          <a:chExt cx="0" cy="0"/>
        </a:xfrm>
      </p:grpSpPr>
      <p:sp>
        <p:nvSpPr>
          <p:cNvPr id="277" name="Google Shape;277;p46"/>
          <p:cNvSpPr txBox="1">
            <a:spLocks noGrp="1"/>
          </p:cNvSpPr>
          <p:nvPr>
            <p:ph type="title"/>
          </p:nvPr>
        </p:nvSpPr>
        <p:spPr>
          <a:xfrm>
            <a:off x="822960" y="286603"/>
            <a:ext cx="7543800" cy="1450757"/>
          </a:xfrm>
          <a:prstGeom prst="rect">
            <a:avLst/>
          </a:prstGeom>
        </p:spPr>
        <p:txBody>
          <a:bodyPr spcFirstLastPara="1" lIns="91425" tIns="45700" rIns="91425" bIns="45700" anchorCtr="0">
            <a:normAutofit/>
          </a:bodyPr>
          <a:lstStyle/>
          <a:p>
            <a:pPr marL="0" marR="0" lvl="0" indent="0" algn="ctr" rtl="0">
              <a:spcBef>
                <a:spcPts val="0"/>
              </a:spcBef>
              <a:spcAft>
                <a:spcPts val="0"/>
              </a:spcAft>
              <a:buClr>
                <a:schemeClr val="dk1"/>
              </a:buClr>
              <a:buSzPts val="4400"/>
              <a:buFont typeface="Calibri"/>
              <a:buNone/>
            </a:pPr>
            <a:r>
              <a:rPr lang="en-US" b="1" i="0" u="sng" strike="noStrike" cap="none" dirty="0">
                <a:latin typeface="Calibri"/>
                <a:ea typeface="Calibri"/>
                <a:cs typeface="Calibri"/>
                <a:sym typeface="Calibri"/>
              </a:rPr>
              <a:t>National Income (NI)</a:t>
            </a:r>
          </a:p>
        </p:txBody>
      </p:sp>
      <p:graphicFrame>
        <p:nvGraphicFramePr>
          <p:cNvPr id="280" name="Google Shape;278;p46">
            <a:extLst>
              <a:ext uri="{FF2B5EF4-FFF2-40B4-BE49-F238E27FC236}">
                <a16:creationId xmlns:a16="http://schemas.microsoft.com/office/drawing/2014/main" id="{8AB5A4E5-5188-45CD-832E-0F0E0A3EA699}"/>
              </a:ext>
            </a:extLst>
          </p:cNvPr>
          <p:cNvGraphicFramePr>
            <a:graphicFrameLocks noGrp="1"/>
          </p:cNvGraphicFramePr>
          <p:nvPr>
            <p:ph idx="1"/>
            <p:extLst>
              <p:ext uri="{D42A27DB-BD31-4B8C-83A1-F6EECF244321}">
                <p14:modId xmlns:p14="http://schemas.microsoft.com/office/powerpoint/2010/main" val="2919919810"/>
              </p:ext>
            </p:extLst>
          </p:nvPr>
        </p:nvGraphicFramePr>
        <p:xfrm>
          <a:off x="822722" y="2098515"/>
          <a:ext cx="75438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565</TotalTime>
  <Words>1291</Words>
  <Application>Microsoft Macintosh PowerPoint</Application>
  <PresentationFormat>On-screen Show (4:3)</PresentationFormat>
  <Paragraphs>195</Paragraphs>
  <Slides>28</Slides>
  <Notes>17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Calibri Light</vt:lpstr>
      <vt:lpstr>Georgia</vt:lpstr>
      <vt:lpstr>Calibri</vt:lpstr>
      <vt:lpstr>Cambria Math</vt:lpstr>
      <vt:lpstr>Arial</vt:lpstr>
      <vt:lpstr>Retrospect</vt:lpstr>
      <vt:lpstr>Equation</vt:lpstr>
      <vt:lpstr>Chapter 2  NATIONAL INCOME ACCOUNTING</vt:lpstr>
      <vt:lpstr>Three Approaches of Calculating GDP</vt:lpstr>
      <vt:lpstr>Value-Added Approach</vt:lpstr>
      <vt:lpstr>PowerPoint Presentation</vt:lpstr>
      <vt:lpstr>PowerPoint Presentation</vt:lpstr>
      <vt:lpstr>Expenditure Approach</vt:lpstr>
      <vt:lpstr>Income Approach</vt:lpstr>
      <vt:lpstr>Class Activity</vt:lpstr>
      <vt:lpstr>National Income (NI)</vt:lpstr>
      <vt:lpstr>PowerPoint Presentation</vt:lpstr>
      <vt:lpstr>Difference between National Income and Personal Income </vt:lpstr>
      <vt:lpstr>Inflation &amp; Prices</vt:lpstr>
      <vt:lpstr>The Costs of Inflation</vt:lpstr>
      <vt:lpstr>The Costs of Inflation</vt:lpstr>
      <vt:lpstr>Relative-Price Variability</vt:lpstr>
      <vt:lpstr>Deflation May Be Worse</vt:lpstr>
      <vt:lpstr>Price Index</vt:lpstr>
      <vt:lpstr>Notable Price Indices</vt:lpstr>
      <vt:lpstr>GDP Deflator</vt:lpstr>
      <vt:lpstr>GDP Deflator</vt:lpstr>
      <vt:lpstr>Consumer Price Index (CPI)</vt:lpstr>
      <vt:lpstr>Differences between GDP Deflator &amp; CPI?</vt:lpstr>
      <vt:lpstr>Producer Price index: PPI</vt:lpstr>
      <vt:lpstr>Interest Rates &amp; Real Interest Rates</vt:lpstr>
      <vt:lpstr>Fischer Equation</vt:lpstr>
      <vt:lpstr>Unemployment</vt:lpstr>
      <vt:lpstr>Unemployment</vt:lpstr>
      <vt:lpstr>Class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 303: INTERMEDIATE MACROECONOMICS</dc:title>
  <dc:creator>Sourik Banerjee</dc:creator>
  <cp:lastModifiedBy>Mahmoudi, Mina</cp:lastModifiedBy>
  <cp:revision>28</cp:revision>
  <dcterms:created xsi:type="dcterms:W3CDTF">2019-02-07T10:15:50Z</dcterms:created>
  <dcterms:modified xsi:type="dcterms:W3CDTF">2022-05-26T15:49:48Z</dcterms:modified>
</cp:coreProperties>
</file>