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0"/>
  </p:notesMasterIdLst>
  <p:handoutMasterIdLst>
    <p:handoutMasterId r:id="rId21"/>
  </p:handoutMasterIdLst>
  <p:sldIdLst>
    <p:sldId id="256" r:id="rId10"/>
    <p:sldId id="257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74" autoAdjust="0"/>
  </p:normalViewPr>
  <p:slideViewPr>
    <p:cSldViewPr>
      <p:cViewPr>
        <p:scale>
          <a:sx n="99" d="100"/>
          <a:sy n="99" d="100"/>
        </p:scale>
        <p:origin x="753" y="39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7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17620" y="59960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9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62444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17620" y="59960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hoto Credit3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05600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05600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753" r:id="rId3"/>
    <p:sldLayoutId id="2147483908" r:id="rId4"/>
    <p:sldLayoutId id="2147483950" r:id="rId5"/>
    <p:sldLayoutId id="2147483757" r:id="rId6"/>
    <p:sldLayoutId id="2147483877" r:id="rId7"/>
    <p:sldLayoutId id="2147483761" r:id="rId8"/>
    <p:sldLayoutId id="2147483800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</a:t>
            </a:r>
            <a:r>
              <a:rPr lang="en-US" sz="800" dirty="0" err="1">
                <a:solidFill>
                  <a:schemeClr val="bg1"/>
                </a:solidFill>
              </a:rPr>
              <a:t>EducationCopy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Aggregate Supply and the Phillips Curve</a:t>
            </a:r>
          </a:p>
        </p:txBody>
      </p:sp>
      <p:pic>
        <p:nvPicPr>
          <p:cNvPr id="5" name="Picture 4" descr="Cover of Macroeconomics, 13th edition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5603" y="1600200"/>
            <a:ext cx="353839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9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Inflation Expectations-Augmented Phillips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7924800" cy="538734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sym typeface="Symbol" panose="05050102010706020507" pitchFamily="18" charset="2"/>
              </a:rPr>
              <a:t>Demand-Pull Inflation: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	A move along the Philips Curve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When high AD moves the economy up, and to the left along the PC,  results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 persists, people adjust their expectations upwards, and </a:t>
            </a:r>
            <a:r>
              <a:rPr lang="en-US" altLang="en-US" u="sng" dirty="0">
                <a:sym typeface="Symbol" panose="05050102010706020507" pitchFamily="18" charset="2"/>
              </a:rPr>
              <a:t>move to higher PC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sym typeface="Symbol" panose="05050102010706020507" pitchFamily="18" charset="2"/>
              </a:rPr>
              <a:t>Cost-Push Inflation: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	A shift in the Philips Curve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b="1" i="1" dirty="0">
              <a:sym typeface="Symbol" panose="05050102010706020507" pitchFamily="18" charset="2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n-US" sz="3200" b="1" i="1" dirty="0">
                <a:solidFill>
                  <a:srgbClr val="0070C0"/>
                </a:solidFill>
                <a:sym typeface="Symbol" panose="05050102010706020507" pitchFamily="18" charset="2"/>
              </a:rPr>
              <a:t>Can you show it graphically???</a:t>
            </a:r>
          </a:p>
        </p:txBody>
      </p:sp>
    </p:spTree>
    <p:extLst>
      <p:ext uri="{BB962C8B-B14F-4D97-AF65-F5344CB8AC3E}">
        <p14:creationId xmlns:p14="http://schemas.microsoft.com/office/powerpoint/2010/main" val="384251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447801"/>
            <a:ext cx="8153400" cy="838200"/>
          </a:xfrm>
        </p:spPr>
        <p:txBody>
          <a:bodyPr/>
          <a:lstStyle/>
          <a:p>
            <a:r>
              <a:rPr lang="en-US" dirty="0"/>
              <a:t>Further develop the AS side of the economy; examine the dynamic adjustment process from the short to the long run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3400" y="2703095"/>
            <a:ext cx="8153400" cy="762000"/>
          </a:xfrm>
        </p:spPr>
        <p:txBody>
          <a:bodyPr/>
          <a:lstStyle/>
          <a:p>
            <a:r>
              <a:rPr lang="en-US" dirty="0"/>
              <a:t>The price-output relationship is based upon links between wages, prices, employment, and output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33400" y="3886200"/>
            <a:ext cx="8153400" cy="487680"/>
          </a:xfrm>
        </p:spPr>
        <p:txBody>
          <a:bodyPr/>
          <a:lstStyle/>
          <a:p>
            <a:r>
              <a:rPr lang="en-US" dirty="0">
                <a:sym typeface="Symbol" pitchFamily="18" charset="2"/>
              </a:rPr>
              <a:t>Link between unemployment and inflation = Phillips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4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Phillips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In 1958 A.W. Phillips published a study of wage behavior in the U.K. between 1861 and 1957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There is an inverse relationship between the rate of unemployment and the rate of increase in money wages</a:t>
            </a:r>
          </a:p>
          <a:p>
            <a:r>
              <a:rPr lang="en-US" altLang="en-US" dirty="0"/>
              <a:t>From a policymaker’s perspective, there is a tradeoff between wage inflation and unemployment</a:t>
            </a:r>
          </a:p>
          <a:p>
            <a:endParaRPr lang="en-US" dirty="0"/>
          </a:p>
        </p:txBody>
      </p:sp>
      <p:pic>
        <p:nvPicPr>
          <p:cNvPr id="7" name="Picture 6" descr="The figure illustrates the original Phillips Curve with unemployment on the x-axis and money wage growth on the y-axis in the UK between 1861 and 1957. The data points show a negative relationship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3400" y="1371600"/>
            <a:ext cx="451426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4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Phillips Curve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1493520"/>
          </a:xfrm>
        </p:spPr>
        <p:txBody>
          <a:bodyPr/>
          <a:lstStyle/>
          <a:p>
            <a:pPr lvl="2">
              <a:spcAft>
                <a:spcPts val="0"/>
              </a:spcAft>
              <a:buNone/>
              <a:defRPr/>
            </a:pPr>
            <a:r>
              <a:rPr lang="en-US" sz="2400" dirty="0" err="1"/>
              <a:t>g</a:t>
            </a:r>
            <a:r>
              <a:rPr lang="en-US" sz="2400" baseline="-25000" dirty="0" err="1"/>
              <a:t>w</a:t>
            </a:r>
            <a:r>
              <a:rPr lang="en-US" sz="2400" baseline="-25000" dirty="0"/>
              <a:t> </a:t>
            </a:r>
            <a:r>
              <a:rPr lang="en-US" sz="2400" dirty="0"/>
              <a:t>= rate of wage inflation, 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33400" y="2819400"/>
                <a:ext cx="8153400" cy="2133600"/>
              </a:xfrm>
            </p:spPr>
            <p:txBody>
              <a:bodyPr/>
              <a:lstStyle/>
              <a:p>
                <a:r>
                  <a:rPr lang="en-US" dirty="0"/>
                  <a:t>If </a:t>
                </a:r>
                <a:r>
                  <a:rPr lang="en-US" dirty="0">
                    <a:sym typeface="Symbol" pitchFamily="18" charset="2"/>
                  </a:rPr>
                  <a:t>u</a:t>
                </a:r>
                <a:r>
                  <a:rPr lang="en-US" baseline="30000" dirty="0">
                    <a:sym typeface="Symbol" pitchFamily="18" charset="2"/>
                  </a:rPr>
                  <a:t>*</a:t>
                </a:r>
                <a:r>
                  <a:rPr lang="en-US" dirty="0">
                    <a:sym typeface="Symbol" pitchFamily="18" charset="2"/>
                  </a:rPr>
                  <a:t> represents the natural rate of unemployment, the simple PC is defined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 pitchFamily="18" charset="2"/>
                  </a:rPr>
                  <a:t>      measures the responsiveness of wages to unemployment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33400" y="2819400"/>
                <a:ext cx="8153400" cy="2133600"/>
              </a:xfrm>
              <a:blipFill>
                <a:blip r:embed="rId3"/>
                <a:stretch>
                  <a:fillRect l="-933" t="-2367" r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33400" y="4573581"/>
            <a:ext cx="8153400" cy="596582"/>
          </a:xfrm>
        </p:spPr>
        <p:txBody>
          <a:bodyPr/>
          <a:lstStyle/>
          <a:p>
            <a:r>
              <a:rPr lang="en-US" dirty="0"/>
              <a:t>Wages are falling when </a:t>
            </a:r>
            <a:r>
              <a:rPr lang="en-US" dirty="0">
                <a:sym typeface="Symbol" pitchFamily="18" charset="2"/>
              </a:rPr>
              <a:t>u &gt; u</a:t>
            </a:r>
            <a:r>
              <a:rPr lang="en-US" baseline="30000" dirty="0">
                <a:sym typeface="Symbol" pitchFamily="18" charset="2"/>
              </a:rPr>
              <a:t>*</a:t>
            </a:r>
            <a:r>
              <a:rPr lang="en-US" dirty="0">
                <a:sym typeface="Symbol" pitchFamily="18" charset="2"/>
              </a:rPr>
              <a:t> and rising when u &lt; u</a:t>
            </a:r>
            <a:r>
              <a:rPr lang="en-US" baseline="30000" dirty="0">
                <a:sym typeface="Symbol" pitchFamily="18" charset="2"/>
              </a:rPr>
              <a:t>*</a:t>
            </a:r>
            <a:r>
              <a:rPr lang="en-US" dirty="0"/>
              <a:t> 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185594"/>
              </p:ext>
            </p:extLst>
          </p:nvPr>
        </p:nvGraphicFramePr>
        <p:xfrm>
          <a:off x="5562600" y="1958657"/>
          <a:ext cx="120173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4" imgW="914400" imgH="431800" progId="Equation.3">
                  <p:embed/>
                </p:oleObj>
              </mc:Choice>
              <mc:Fallback>
                <p:oleObj name="Equation" r:id="rId4" imgW="914400" imgH="431800" progId="Equation.3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958657"/>
                        <a:ext cx="1201738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7"/>
          <p:cNvSpPr>
            <a:spLocks noGrp="1"/>
          </p:cNvSpPr>
          <p:nvPr>
            <p:ph sz="quarter" idx="11"/>
          </p:nvPr>
        </p:nvSpPr>
        <p:spPr>
          <a:xfrm>
            <a:off x="495300" y="5048409"/>
            <a:ext cx="8153400" cy="596582"/>
          </a:xfrm>
        </p:spPr>
        <p:txBody>
          <a:bodyPr/>
          <a:lstStyle/>
          <a:p>
            <a:r>
              <a:rPr lang="en-US" dirty="0">
                <a:sym typeface="Symbol" pitchFamily="18" charset="2"/>
              </a:rPr>
              <a:t>(u - u</a:t>
            </a:r>
            <a:r>
              <a:rPr lang="en-US" baseline="30000" dirty="0">
                <a:sym typeface="Symbol" pitchFamily="18" charset="2"/>
              </a:rPr>
              <a:t>*</a:t>
            </a:r>
            <a:r>
              <a:rPr lang="en-US" dirty="0">
                <a:sym typeface="Symbol" pitchFamily="18" charset="2"/>
              </a:rPr>
              <a:t>) is called the unemployment gap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167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Phillips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Suppose the economy is in equilibrium with prices stable and unemployment at the natural rate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i="1" dirty="0"/>
              <a:t>money supply </a:t>
            </a:r>
            <a:r>
              <a:rPr lang="en-US" dirty="0"/>
              <a:t>increases by 10%, </a:t>
            </a:r>
            <a:r>
              <a:rPr lang="en-US" i="1" dirty="0"/>
              <a:t>wages</a:t>
            </a:r>
            <a:r>
              <a:rPr lang="en-US" dirty="0"/>
              <a:t> and </a:t>
            </a:r>
            <a:r>
              <a:rPr lang="en-US" i="1" dirty="0"/>
              <a:t>prices</a:t>
            </a:r>
            <a:r>
              <a:rPr lang="en-US" dirty="0"/>
              <a:t> must increase by 10% for the economy to return to equilibrium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2606040"/>
          </a:xfrm>
        </p:spPr>
        <p:txBody>
          <a:bodyPr/>
          <a:lstStyle/>
          <a:p>
            <a:r>
              <a:rPr lang="en-US" dirty="0"/>
              <a:t>To see why this is so, rewrite  the previous equation in terms of current and past wage levels: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i="1" dirty="0">
                <a:sym typeface="Symbol" pitchFamily="18" charset="2"/>
              </a:rPr>
              <a:t>For wages to rise above previous levels, u must fall below the natural rate</a:t>
            </a:r>
            <a:endParaRPr lang="en-US" dirty="0"/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250780"/>
              </p:ext>
            </p:extLst>
          </p:nvPr>
        </p:nvGraphicFramePr>
        <p:xfrm>
          <a:off x="5105400" y="3352800"/>
          <a:ext cx="2897187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3" imgW="1663700" imgH="1193800" progId="Equation.3">
                  <p:embed/>
                </p:oleObj>
              </mc:Choice>
              <mc:Fallback>
                <p:oleObj name="Equation" r:id="rId3" imgW="1663700" imgH="1193800" progId="Equation.3">
                  <p:embed/>
                  <p:pic>
                    <p:nvPicPr>
                      <p:cNvPr id="12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352800"/>
                        <a:ext cx="2897187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80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policy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PC quickly became a cornerstone of </a:t>
            </a:r>
            <a:r>
              <a:rPr lang="en-US" altLang="en-US" i="1" dirty="0"/>
              <a:t>macroeconomic policy analysis </a:t>
            </a:r>
            <a:r>
              <a:rPr lang="en-US" altLang="en-US" dirty="0"/>
              <a:t>since it suggests that policy makers could choose different combinations of u and </a:t>
            </a:r>
            <a:r>
              <a:rPr lang="en-US" altLang="en-US" dirty="0">
                <a:sym typeface="Symbol" panose="05050102010706020507" pitchFamily="18" charset="2"/>
              </a:rPr>
              <a:t>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In reality the tradeoff between u and  is a </a:t>
            </a:r>
            <a:r>
              <a:rPr lang="en-US" altLang="en-US" i="1" dirty="0">
                <a:sym typeface="Symbol" panose="05050102010706020507" pitchFamily="18" charset="2"/>
              </a:rPr>
              <a:t>short run phenomenon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Tradeoff disappears as </a:t>
            </a:r>
            <a:r>
              <a:rPr lang="en-US" altLang="en-US" dirty="0" err="1">
                <a:sym typeface="Symbol" panose="05050102010706020507" pitchFamily="18" charset="2"/>
              </a:rPr>
              <a:t>AS</a:t>
            </a:r>
            <a:r>
              <a:rPr lang="en-US" altLang="en-US" dirty="0">
                <a:sym typeface="Symbol" panose="05050102010706020507" pitchFamily="18" charset="2"/>
              </a:rPr>
              <a:t> becomes vertical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pic>
        <p:nvPicPr>
          <p:cNvPr id="7" name="Picture 6" descr="The figure plots inflation on the y-axis and the unemployment on the x-axis over time in the US between 1961 and 1969. In general, there is a negative relationship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9600" y="1570144"/>
            <a:ext cx="4572000" cy="318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2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Inflation Expectations-Augmented Phillips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Figure shows the behavior of </a:t>
                </a:r>
                <a:r>
                  <a:rPr lang="en-US" altLang="en-US" dirty="0">
                    <a:sym typeface="Symbol" panose="05050102010706020507" pitchFamily="18" charset="2"/>
                  </a:rPr>
                  <a:t> and u in the US since 1960  does not fit the simple PC story</a:t>
                </a: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Individuals form</a:t>
                </a:r>
                <a:r>
                  <a:rPr lang="en-US" altLang="en-US" dirty="0">
                    <a:latin typeface="Book Antiqua" panose="0204060205030503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expectations as to what  will be over a particular period of time, and use in wage negotiations (</a:t>
                </a:r>
                <a:r>
                  <a:rPr lang="en-US" altLang="en-US" baseline="30000" dirty="0">
                    <a:sym typeface="Symbol" panose="05050102010706020507" pitchFamily="18" charset="2"/>
                  </a:rPr>
                  <a:t>e</a:t>
                </a:r>
                <a:r>
                  <a:rPr lang="en-US" altLang="en-US" dirty="0">
                    <a:sym typeface="Symbol" panose="05050102010706020507" pitchFamily="18" charset="2"/>
                  </a:rPr>
                  <a:t>)</a:t>
                </a:r>
                <a:endParaRPr lang="en-US" altLang="en-US" sz="2800" dirty="0"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1" t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The figure plots inflation on the y-axis and the unemployment on the x-axis over time in the US between 1961 and 2016. In the long run the negative relationship breaks down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5799" y="1447800"/>
            <a:ext cx="436373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1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Inflation Expectations-Augmented Phillips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If maintaining the assumption of a constant real wage, W/P, actual </a:t>
            </a:r>
            <a:r>
              <a:rPr lang="en-US" dirty="0">
                <a:sym typeface="Symbol" pitchFamily="18" charset="2"/>
              </a:rPr>
              <a:t> will equal wage inflation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2712720"/>
          </a:xfrm>
        </p:spPr>
        <p:txBody>
          <a:bodyPr/>
          <a:lstStyle/>
          <a:p>
            <a:r>
              <a:rPr lang="en-US" dirty="0"/>
              <a:t>The equation for the modern version of the PC, the expectations augmented PC, is: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33400" y="4831080"/>
            <a:ext cx="8153400" cy="1569720"/>
          </a:xfrm>
        </p:spPr>
        <p:txBody>
          <a:bodyPr/>
          <a:lstStyle/>
          <a:p>
            <a:pPr marL="800100" lvl="1" indent="-457200">
              <a:spcAft>
                <a:spcPts val="0"/>
              </a:spcAft>
              <a:buNone/>
              <a:defRPr/>
            </a:pPr>
            <a:r>
              <a:rPr lang="en-US" sz="2400" u="sng" dirty="0"/>
              <a:t>NOTE</a:t>
            </a:r>
            <a:r>
              <a:rPr lang="en-US" sz="2400" dirty="0"/>
              <a:t>:</a:t>
            </a:r>
          </a:p>
          <a:p>
            <a:pPr marL="1028700" lvl="2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ym typeface="Symbol" pitchFamily="18" charset="2"/>
              </a:rPr>
              <a:t>u = u</a:t>
            </a:r>
            <a:r>
              <a:rPr lang="en-US" sz="2400" baseline="30000" dirty="0">
                <a:sym typeface="Symbol" pitchFamily="18" charset="2"/>
              </a:rPr>
              <a:t>*</a:t>
            </a:r>
            <a:r>
              <a:rPr lang="en-US" sz="2400" dirty="0">
                <a:sym typeface="Symbol" pitchFamily="18" charset="2"/>
              </a:rPr>
              <a:t> when </a:t>
            </a:r>
            <a:r>
              <a:rPr lang="en-US" sz="2400" baseline="30000" dirty="0">
                <a:sym typeface="Symbol" pitchFamily="18" charset="2"/>
              </a:rPr>
              <a:t>e</a:t>
            </a:r>
            <a:r>
              <a:rPr lang="en-US" sz="2400" dirty="0">
                <a:sym typeface="Symbol" pitchFamily="18" charset="2"/>
              </a:rPr>
              <a:t> = 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496191"/>
              </p:ext>
            </p:extLst>
          </p:nvPr>
        </p:nvGraphicFramePr>
        <p:xfrm>
          <a:off x="3162300" y="3141503"/>
          <a:ext cx="28194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3" imgW="1651000" imgH="736600" progId="Equation.3">
                  <p:embed/>
                </p:oleObj>
              </mc:Choice>
              <mc:Fallback>
                <p:oleObj name="Equation" r:id="rId3" imgW="1651000" imgH="7366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3141503"/>
                        <a:ext cx="281940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12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Inflation Expectations-Augmented Phillips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77774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The modern PC intersects the natural rate of </a:t>
            </a:r>
            <a:r>
              <a:rPr lang="en-US" altLang="en-US" i="1" dirty="0"/>
              <a:t>u</a:t>
            </a:r>
            <a:r>
              <a:rPr lang="en-US" altLang="en-US" dirty="0"/>
              <a:t> at the level of expected inflation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The height of the PC depends upon </a:t>
            </a:r>
            <a:r>
              <a:rPr lang="en-US" altLang="en-US" dirty="0">
                <a:sym typeface="Symbol" panose="05050102010706020507" pitchFamily="18" charset="2"/>
              </a:rPr>
              <a:t></a:t>
            </a:r>
            <a:r>
              <a:rPr lang="en-US" altLang="en-US" baseline="30000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Changes in expectations </a:t>
            </a:r>
            <a:r>
              <a:rPr lang="en-US" altLang="en-US" u="sng" dirty="0">
                <a:sym typeface="Symbol" panose="05050102010706020507" pitchFamily="18" charset="2"/>
              </a:rPr>
              <a:t>shifts</a:t>
            </a:r>
            <a:r>
              <a:rPr lang="en-US" altLang="en-US" dirty="0">
                <a:sym typeface="Symbol" panose="05050102010706020507" pitchFamily="18" charset="2"/>
              </a:rPr>
              <a:t> the curve up and down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7" name="Picture 6" descr="The figure plots two short run Phillips Curves. The higher one is for the early 1980s in the US when inflation averaged 7%. The lower one is for the early 2010s in the US when inflation averaged 2%. A vertical line represents the natural rate of unemployment which is where the economy trends towards in the long run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3400" y="1828800"/>
            <a:ext cx="460480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57376"/>
      </p:ext>
    </p:extLst>
  </p:cSld>
  <p:clrMapOvr>
    <a:masterClrMapping/>
  </p:clrMapOvr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MHHE_Accessible_PPT_Template-v3</Template>
  <TotalTime>6478</TotalTime>
  <Words>508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7" baseType="lpstr">
      <vt:lpstr>Arial</vt:lpstr>
      <vt:lpstr>ArumSans Bold</vt:lpstr>
      <vt:lpstr>ArumSans Regular</vt:lpstr>
      <vt:lpstr>Book Antiqua</vt:lpstr>
      <vt:lpstr>Calibri</vt:lpstr>
      <vt:lpstr>Cambria Math</vt:lpstr>
      <vt:lpstr>Vectipede Rg</vt:lpstr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Equation</vt:lpstr>
      <vt:lpstr>Chapter 6</vt:lpstr>
      <vt:lpstr>Introduction</vt:lpstr>
      <vt:lpstr>The Phillips Curve</vt:lpstr>
      <vt:lpstr>The Phillips Curve</vt:lpstr>
      <vt:lpstr>The Phillips Curve</vt:lpstr>
      <vt:lpstr>The policy tradeoff</vt:lpstr>
      <vt:lpstr>Inflation Expectations-Augmented Phillips Curve</vt:lpstr>
      <vt:lpstr>Inflation Expectations-Augmented Phillips Curve</vt:lpstr>
      <vt:lpstr>Inflation Expectations-Augmented Phillips Curve</vt:lpstr>
      <vt:lpstr>Inflation Expectations-Augmented Phillips Curve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Kassens, Alice</dc:creator>
  <cp:lastModifiedBy>Mina Mahmoudi</cp:lastModifiedBy>
  <cp:revision>73</cp:revision>
  <dcterms:created xsi:type="dcterms:W3CDTF">2017-07-13T12:05:24Z</dcterms:created>
  <dcterms:modified xsi:type="dcterms:W3CDTF">2020-06-04T13:56:13Z</dcterms:modified>
</cp:coreProperties>
</file>