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31"/>
  </p:notesMasterIdLst>
  <p:handoutMasterIdLst>
    <p:handoutMasterId r:id="rId32"/>
  </p:handoutMasterIdLst>
  <p:sldIdLst>
    <p:sldId id="256" r:id="rId10"/>
    <p:sldId id="257" r:id="rId11"/>
    <p:sldId id="258" r:id="rId12"/>
    <p:sldId id="259" r:id="rId13"/>
    <p:sldId id="260" r:id="rId14"/>
    <p:sldId id="262" r:id="rId15"/>
    <p:sldId id="264" r:id="rId16"/>
    <p:sldId id="265" r:id="rId17"/>
    <p:sldId id="268" r:id="rId18"/>
    <p:sldId id="278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81" r:id="rId27"/>
    <p:sldId id="261" r:id="rId28"/>
    <p:sldId id="284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74" autoAdjust="0"/>
  </p:normalViewPr>
  <p:slideViewPr>
    <p:cSldViewPr>
      <p:cViewPr>
        <p:scale>
          <a:sx n="84" d="100"/>
          <a:sy n="84" d="100"/>
        </p:scale>
        <p:origin x="1188" y="9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Source: Bureau of Labor Statistics.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62444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Chapters 7/8/9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Unemployment / Inflation / Policy Preview </a:t>
            </a:r>
          </a:p>
        </p:txBody>
      </p:sp>
      <p:pic>
        <p:nvPicPr>
          <p:cNvPr id="5" name="Picture 4" descr="Cover of Macroeconomics, 13th editio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5603" y="1600200"/>
            <a:ext cx="35383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Unemployment by Duration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35695"/>
              </p:ext>
            </p:extLst>
          </p:nvPr>
        </p:nvGraphicFramePr>
        <p:xfrm>
          <a:off x="457200" y="1066800"/>
          <a:ext cx="8305800" cy="42205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Length</a:t>
                      </a:r>
                      <a:r>
                        <a:rPr lang="en-US" sz="1600" b="1" baseline="0" dirty="0"/>
                        <a:t> of Unemployment, Weeks</a:t>
                      </a:r>
                      <a:endParaRPr lang="en-US" sz="16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Percent of Unemployed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r>
                        <a:rPr lang="en-US" sz="1600" dirty="0"/>
                        <a:t>Less than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r>
                        <a:rPr lang="en-US" sz="1600" dirty="0"/>
                        <a:t>5-14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r>
                        <a:rPr lang="en-US" sz="1600" dirty="0"/>
                        <a:t>15-26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r>
                        <a:rPr lang="en-US" sz="1600" dirty="0"/>
                        <a:t>27-51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r>
                        <a:rPr lang="en-US" sz="1600" dirty="0"/>
                        <a:t>52 and 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r>
                        <a:rPr lang="en-US" sz="1600" dirty="0"/>
                        <a:t>Mean number of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16.8 wk.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24.4 wk.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29.2 wk.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r>
                        <a:rPr lang="en-US" sz="1600" dirty="0"/>
                        <a:t>Median number of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8.3 wk.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15.1 wk.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11.6 wk.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269">
                <a:tc>
                  <a:txBody>
                    <a:bodyPr/>
                    <a:lstStyle/>
                    <a:p>
                      <a:r>
                        <a:rPr lang="en-US" sz="1600" dirty="0"/>
                        <a:t>Unemployment</a:t>
                      </a:r>
                      <a:r>
                        <a:rPr lang="en-US" sz="1600" baseline="0" dirty="0"/>
                        <a:t> rate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5485790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Bureau of Labor Statistics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184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of the Natural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371600"/>
          </a:xfrm>
        </p:spPr>
        <p:txBody>
          <a:bodyPr/>
          <a:lstStyle/>
          <a:p>
            <a:r>
              <a:rPr lang="en-US" altLang="en-US" dirty="0"/>
              <a:t>The determinants of the natural rate of unemployment, u</a:t>
            </a:r>
            <a:r>
              <a:rPr lang="en-US" altLang="en-US" baseline="30000" dirty="0"/>
              <a:t>*</a:t>
            </a:r>
            <a:r>
              <a:rPr lang="en-US" altLang="en-US" dirty="0"/>
              <a:t>, can be thought of in terms of the </a:t>
            </a:r>
            <a:r>
              <a:rPr lang="en-US" altLang="en-US" u="sng" dirty="0"/>
              <a:t>duration</a:t>
            </a:r>
            <a:r>
              <a:rPr lang="en-US" altLang="en-US" dirty="0"/>
              <a:t> and </a:t>
            </a:r>
            <a:r>
              <a:rPr lang="en-US" altLang="en-US" u="sng" dirty="0"/>
              <a:t>frequency</a:t>
            </a:r>
            <a:r>
              <a:rPr lang="en-US" altLang="en-US" dirty="0"/>
              <a:t> of unemployment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636838"/>
            <a:ext cx="8153400" cy="3687762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duration of unemployment </a:t>
            </a:r>
            <a:r>
              <a:rPr lang="en-US" altLang="en-US" dirty="0"/>
              <a:t>depends on cyclical factors and on the following structural characteristics of the labor market: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i="1" dirty="0"/>
              <a:t>organization of the labor market</a:t>
            </a:r>
            <a:r>
              <a:rPr lang="en-US" altLang="en-US" dirty="0"/>
              <a:t>, including the presence or absence of employment agencies, youth employment services,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i="1" dirty="0"/>
              <a:t>demographic makeup </a:t>
            </a:r>
            <a:r>
              <a:rPr lang="en-US" altLang="en-US" dirty="0"/>
              <a:t>of the labor force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i="1" dirty="0"/>
              <a:t>ability and desire of the unemployed </a:t>
            </a:r>
            <a:r>
              <a:rPr lang="en-US" altLang="en-US" dirty="0"/>
              <a:t>to keep looking for a better job, which depends in part on the availability of </a:t>
            </a:r>
            <a:r>
              <a:rPr lang="en-US" altLang="en-US" i="1" dirty="0"/>
              <a:t>unemployment benefits</a:t>
            </a:r>
          </a:p>
        </p:txBody>
      </p:sp>
    </p:spTree>
    <p:extLst>
      <p:ext uri="{BB962C8B-B14F-4D97-AF65-F5344CB8AC3E}">
        <p14:creationId xmlns:p14="http://schemas.microsoft.com/office/powerpoint/2010/main" val="356742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Determinants of the Natural Rate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1600200"/>
            <a:ext cx="8153400" cy="777558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frequency of unemployment </a:t>
            </a:r>
            <a:r>
              <a:rPr lang="en-US" altLang="en-US" dirty="0"/>
              <a:t>is the average number of times per period that workers become unemployed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95300" y="2743200"/>
            <a:ext cx="8153400" cy="19046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Two basic determinants of the frequency of unemployment: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Variability of the demand for labor across different firms in the economy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The rate at which new workers enter the labor force, since new potential workers begin as unemployed workers</a:t>
            </a:r>
          </a:p>
        </p:txBody>
      </p:sp>
    </p:spTree>
    <p:extLst>
      <p:ext uri="{BB962C8B-B14F-4D97-AF65-F5344CB8AC3E}">
        <p14:creationId xmlns:p14="http://schemas.microsoft.com/office/powerpoint/2010/main" val="135721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Estimates of the Natural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equation for the natural rate of unemployment is similar to equation (1):								    (2)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Equation (2) says that the natural rate is the weighted average of the natural rates of unemployment of the subgroups in the LF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352800"/>
            <a:ext cx="8153400" cy="1905000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dirty="0"/>
              <a:t>Several adjustments are needed to account for: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Changing composition of the LF, including increasing share of teenagers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/>
              <a:t>Changes in the fundamental determinants of the natural rate, including unemployment benefits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56648"/>
              </p:ext>
            </p:extLst>
          </p:nvPr>
        </p:nvGraphicFramePr>
        <p:xfrm>
          <a:off x="3048000" y="1404937"/>
          <a:ext cx="32115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1688367" imgH="241195" progId="Equation.3">
                  <p:embed/>
                </p:oleObj>
              </mc:Choice>
              <mc:Fallback>
                <p:oleObj name="Equation" r:id="rId3" imgW="1688367" imgH="241195" progId="Equation.3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04937"/>
                        <a:ext cx="32115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92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Estimates of the Natural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/>
              <a:t>The Congressional Budget Office (CBO) provides an official full-employment-unemployment rate estimate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If actual unemployment rate is above natural rate, u &gt; u</a:t>
            </a:r>
            <a:r>
              <a:rPr lang="en-US" altLang="en-US" baseline="30000" dirty="0"/>
              <a:t>*</a:t>
            </a:r>
            <a:r>
              <a:rPr lang="en-US" altLang="en-US" dirty="0"/>
              <a:t> and Y &lt; Y</a:t>
            </a:r>
            <a:r>
              <a:rPr lang="en-US" altLang="en-US" baseline="30000" dirty="0"/>
              <a:t>*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804160"/>
            <a:ext cx="8153400" cy="762000"/>
          </a:xfrm>
        </p:spPr>
        <p:txBody>
          <a:bodyPr/>
          <a:lstStyle/>
          <a:p>
            <a:r>
              <a:rPr lang="en-US" altLang="en-US" dirty="0"/>
              <a:t>If actual unemployment rate is below natural rate, u &lt; u</a:t>
            </a:r>
            <a:r>
              <a:rPr lang="en-US" altLang="en-US" baseline="30000" dirty="0"/>
              <a:t>*</a:t>
            </a:r>
            <a:r>
              <a:rPr lang="en-US" altLang="en-US" dirty="0"/>
              <a:t> and  Y &gt; Y</a:t>
            </a:r>
            <a:r>
              <a:rPr lang="en-US" altLang="en-US" baseline="30000" dirty="0"/>
              <a:t>*</a:t>
            </a:r>
            <a:endParaRPr lang="en-US" altLang="en-US" dirty="0"/>
          </a:p>
        </p:txBody>
      </p:sp>
      <p:pic>
        <p:nvPicPr>
          <p:cNvPr id="7" name="Picture 6" descr="The figure is a time series of US unemployment rates and the natural rate of unemployment between 1948 and 201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3733800"/>
            <a:ext cx="5486400" cy="29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/>
          <a:lstStyle/>
          <a:p>
            <a:r>
              <a:rPr lang="en-US" dirty="0"/>
              <a:t>Hysteresis and the Rising Natural Rate of Unemployment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42731" y="1752600"/>
            <a:ext cx="8153400" cy="1295400"/>
          </a:xfrm>
        </p:spPr>
        <p:txBody>
          <a:bodyPr/>
          <a:lstStyle/>
          <a:p>
            <a:r>
              <a:rPr lang="en-US" altLang="en-US" dirty="0"/>
              <a:t>Between 1973 and 1988 the U.S. unemployment rate stayed well above the natural rate estimated using the demographic adjustment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42731" y="3063240"/>
            <a:ext cx="8153400" cy="1280160"/>
          </a:xfrm>
        </p:spPr>
        <p:txBody>
          <a:bodyPr/>
          <a:lstStyle/>
          <a:p>
            <a:r>
              <a:rPr lang="en-US" altLang="en-US" dirty="0"/>
              <a:t>Some economists argue that the unemployment rate over long periods cannot move too far from the natural rate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the natural rate must have increased over this time period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42731" y="4648200"/>
            <a:ext cx="81534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22561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/>
          <a:lstStyle/>
          <a:p>
            <a:r>
              <a:rPr lang="en-US" dirty="0"/>
              <a:t>Hysteresis and the Rising Natural Rate of Unemployment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42731" y="1752600"/>
            <a:ext cx="8153400" cy="914400"/>
          </a:xfrm>
        </p:spPr>
        <p:txBody>
          <a:bodyPr/>
          <a:lstStyle/>
          <a:p>
            <a:r>
              <a:rPr lang="en-US" altLang="en-US" u="sng" dirty="0"/>
              <a:t>Unemployment hysteresis</a:t>
            </a:r>
            <a:r>
              <a:rPr lang="en-US" altLang="en-US" dirty="0"/>
              <a:t>: extended periods of high unemployment raise the natural rate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42731" y="2673220"/>
            <a:ext cx="8153400" cy="670560"/>
          </a:xfrm>
        </p:spPr>
        <p:txBody>
          <a:bodyPr/>
          <a:lstStyle/>
          <a:p>
            <a:r>
              <a:rPr lang="en-US" altLang="en-US" dirty="0"/>
              <a:t>Unemployed might become accustomed to not working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42731" y="4213860"/>
            <a:ext cx="8153400" cy="1295400"/>
          </a:xfrm>
        </p:spPr>
        <p:txBody>
          <a:bodyPr/>
          <a:lstStyle/>
          <a:p>
            <a:r>
              <a:rPr lang="en-US" altLang="en-US" dirty="0"/>
              <a:t>Long unemployment spells might signal to firms that a worker is undesirable, and the firms might avoid hiring such workers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542731" y="3343780"/>
            <a:ext cx="8153400" cy="847220"/>
          </a:xfrm>
        </p:spPr>
        <p:txBody>
          <a:bodyPr/>
          <a:lstStyle/>
          <a:p>
            <a:r>
              <a:rPr lang="en-US" altLang="en-US" dirty="0"/>
              <a:t>Unemployed could become discouraged and not vigorously seek work</a:t>
            </a:r>
          </a:p>
        </p:txBody>
      </p:sp>
    </p:spTree>
    <p:extLst>
      <p:ext uri="{BB962C8B-B14F-4D97-AF65-F5344CB8AC3E}">
        <p14:creationId xmlns:p14="http://schemas.microsoft.com/office/powerpoint/2010/main" val="223438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Unemployment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600200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dirty="0"/>
              <a:t>Unemployment benefits increase the rate of unemployment in two ways:</a:t>
            </a:r>
          </a:p>
          <a:p>
            <a:pPr marL="736600" lvl="2" indent="-341313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/>
              <a:t>Unemployment benefits allow for longer job searches</a:t>
            </a:r>
          </a:p>
          <a:p>
            <a:pPr marL="736600" lvl="2" indent="-341313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/>
              <a:t>Lessens the severity of being in and out of jobs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95300" y="3200400"/>
            <a:ext cx="8153400" cy="792480"/>
          </a:xfrm>
        </p:spPr>
        <p:txBody>
          <a:bodyPr/>
          <a:lstStyle/>
          <a:p>
            <a:r>
              <a:rPr lang="en-US" dirty="0"/>
              <a:t>Unemployment benefits increase the measured unemployment rate through </a:t>
            </a:r>
            <a:r>
              <a:rPr lang="en-US" u="sng" dirty="0"/>
              <a:t>reporting effects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3400" y="4495800"/>
            <a:ext cx="8153400" cy="9144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One estimate suggests that reporting effects raise the unemployment rate by about half a percentage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04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600200"/>
          </a:xfrm>
        </p:spPr>
        <p:txBody>
          <a:bodyPr/>
          <a:lstStyle/>
          <a:p>
            <a:r>
              <a:rPr lang="en-US" u="sng" dirty="0"/>
              <a:t>Perfectly anticipated inflation</a:t>
            </a:r>
            <a:r>
              <a:rPr lang="en-US" dirty="0"/>
              <a:t>: Suppose an economy has been experiencing inflation of 5% and the anticipated rate of inflation is also 5%, then all contracts will build in the expected 5% inflation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0470F2-B441-49BC-AAC7-AF20A8D978FC}"/>
              </a:ext>
            </a:extLst>
          </p:cNvPr>
          <p:cNvSpPr txBox="1">
            <a:spLocks/>
          </p:cNvSpPr>
          <p:nvPr/>
        </p:nvSpPr>
        <p:spPr>
          <a:xfrm>
            <a:off x="533400" y="2971800"/>
            <a:ext cx="8153400" cy="129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/>
              <a:t>Imperfectly anticipated inflation</a:t>
            </a:r>
            <a:r>
              <a:rPr lang="en-US" altLang="en-US"/>
              <a:t>: full adjustment to inflation does not describe economies in the real world </a:t>
            </a:r>
            <a:r>
              <a:rPr lang="en-US" altLang="en-US">
                <a:sym typeface="Symbol" panose="05050102010706020507" pitchFamily="18" charset="2"/>
              </a:rPr>
              <a:t> imperfectly anticipated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E180A6C-7DDC-446B-BB74-15C88DA91C5C}"/>
              </a:ext>
            </a:extLst>
          </p:cNvPr>
          <p:cNvSpPr txBox="1">
            <a:spLocks/>
          </p:cNvSpPr>
          <p:nvPr/>
        </p:nvSpPr>
        <p:spPr>
          <a:xfrm>
            <a:off x="403210" y="3810000"/>
            <a:ext cx="81534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Inefficient Decision Making: </a:t>
            </a:r>
            <a:r>
              <a:rPr lang="en-US" altLang="en-US" dirty="0">
                <a:sym typeface="Symbol" panose="05050102010706020507" pitchFamily="18" charset="2"/>
              </a:rPr>
              <a:t>The possibility of unexpected inflation introduces an element of risk, which might prevent some from making some exchanges they otherwise would undertake</a:t>
            </a:r>
          </a:p>
          <a:p>
            <a:pPr lvl="1"/>
            <a:r>
              <a:rPr lang="en-US" altLang="en-US" i="1" dirty="0"/>
              <a:t>Redistribution of wealth</a:t>
            </a:r>
            <a:r>
              <a:rPr lang="en-US" altLang="en-US" dirty="0"/>
              <a:t> between debtors and creditors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and Indexation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2971800"/>
          </a:xfrm>
        </p:spPr>
        <p:txBody>
          <a:bodyPr/>
          <a:lstStyle/>
          <a:p>
            <a:r>
              <a:rPr lang="en-US" altLang="en-US" dirty="0"/>
              <a:t>In counties where inflation rates are high and uncertain, long-term borrowing using nominal debt becomes impossible: lenders are simply too uncertain about the real value of the repayments they will receive </a:t>
            </a:r>
          </a:p>
          <a:p>
            <a:pPr lvl="1"/>
            <a:r>
              <a:rPr lang="en-US" altLang="en-US" dirty="0"/>
              <a:t>In such countries governments issue </a:t>
            </a:r>
            <a:r>
              <a:rPr lang="en-US" altLang="en-US" b="1" i="1" dirty="0"/>
              <a:t>indexed debt</a:t>
            </a:r>
            <a:r>
              <a:rPr lang="en-US" altLang="en-US" dirty="0"/>
              <a:t>: a bond is indexed to the price level when either the interest rate or the principle or both are adjusted for inflation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09600" y="4375584"/>
            <a:ext cx="8153400" cy="1447800"/>
          </a:xfrm>
        </p:spPr>
        <p:txBody>
          <a:bodyPr/>
          <a:lstStyle/>
          <a:p>
            <a:r>
              <a:rPr lang="en-US" altLang="en-US" dirty="0"/>
              <a:t>Some formal labor contracts include cost of living adjustment (COLA) provisions</a:t>
            </a:r>
          </a:p>
          <a:p>
            <a:pPr lvl="1"/>
            <a:r>
              <a:rPr lang="en-US" altLang="en-US" dirty="0"/>
              <a:t>Link increases in money wages to increases in the price level </a:t>
            </a:r>
          </a:p>
        </p:txBody>
      </p:sp>
    </p:spTree>
    <p:extLst>
      <p:ext uri="{BB962C8B-B14F-4D97-AF65-F5344CB8AC3E}">
        <p14:creationId xmlns:p14="http://schemas.microsoft.com/office/powerpoint/2010/main" val="27147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Unemployment and output are tightly linked – but the link is not perfect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362200"/>
            <a:ext cx="8153400" cy="1066800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/>
              <a:t>Unemployment is a lagging economic indicator</a:t>
            </a:r>
            <a:endParaRPr lang="en-US" sz="2000" dirty="0"/>
          </a:p>
          <a:p>
            <a:pPr marL="736600" lvl="1" indent="-3365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/>
              <a:t>Can be a mistaken guide to policy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2346960"/>
          </a:xfrm>
        </p:spPr>
        <p:txBody>
          <a:bodyPr/>
          <a:lstStyle/>
          <a:p>
            <a:r>
              <a:rPr lang="en-US" dirty="0"/>
              <a:t>Costs of unemployment not equally distributed</a:t>
            </a:r>
          </a:p>
          <a:p>
            <a:endParaRPr lang="en-US" dirty="0"/>
          </a:p>
          <a:p>
            <a:r>
              <a:rPr lang="en-US" dirty="0"/>
              <a:t>Inflation and Indexation </a:t>
            </a:r>
          </a:p>
        </p:txBody>
      </p:sp>
    </p:spTree>
    <p:extLst>
      <p:ext uri="{BB962C8B-B14F-4D97-AF65-F5344CB8AC3E}">
        <p14:creationId xmlns:p14="http://schemas.microsoft.com/office/powerpoint/2010/main" val="250602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and Indexation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24993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real material prices increase, and firms pass these cost increases on as higher prices of final goods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Under a system of wage indexation, wages will also rise </a:t>
            </a:r>
            <a:r>
              <a:rPr lang="en-US" altLang="en-US" dirty="0">
                <a:sym typeface="Symbol" panose="05050102010706020507" pitchFamily="18" charset="2"/>
              </a:rPr>
              <a:t> this leads to  further price, materials-cost, and wage increases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®"/>
            </a:pPr>
            <a:r>
              <a:rPr lang="en-US" altLang="en-US" i="1" dirty="0">
                <a:sym typeface="Symbol" panose="05050102010706020507" pitchFamily="18" charset="2"/>
              </a:rPr>
              <a:t>Indexation in this example feeds an inflation spiral 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429000"/>
            <a:ext cx="8153400" cy="3108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Need to differentiate between supply and demand shocks to understand the consequences of wage indexation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the case of a demand shock, there is a “pure” inflation disturbance and firms can afford to pay the same real wages and will not be affected by indexation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i="1" dirty="0">
                <a:sym typeface="Symbol" panose="05050102010706020507" pitchFamily="18" charset="2"/>
              </a:rPr>
              <a:t>Wage indexation complicates the adjustment of an economy to supply shocks</a:t>
            </a:r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1793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Inflation and Indexation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905000"/>
          </a:xfrm>
        </p:spPr>
        <p:txBody>
          <a:bodyPr/>
          <a:lstStyle/>
          <a:p>
            <a:pPr marL="344488" indent="-344488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Many have argued that the government should adopt indexation on a broad scale, including bonds and the tax system because:</a:t>
            </a:r>
          </a:p>
          <a:p>
            <a:pPr marL="800100" lvl="1" indent="-338138">
              <a:lnSpc>
                <a:spcPct val="90000"/>
              </a:lnSpc>
              <a:spcAft>
                <a:spcPts val="0"/>
              </a:spcAft>
              <a:buFont typeface="Book Antiqua" pitchFamily="18" charset="0"/>
              <a:buChar char="─"/>
              <a:defRPr/>
            </a:pPr>
            <a:r>
              <a:rPr lang="en-US" dirty="0"/>
              <a:t>Inflation would be easier to live with</a:t>
            </a:r>
          </a:p>
          <a:p>
            <a:pPr marL="800100" lvl="1" indent="-338138">
              <a:lnSpc>
                <a:spcPct val="90000"/>
              </a:lnSpc>
              <a:spcAft>
                <a:spcPts val="0"/>
              </a:spcAft>
              <a:buFont typeface="Book Antiqua" pitchFamily="18" charset="0"/>
              <a:buChar char="─"/>
              <a:defRPr/>
            </a:pPr>
            <a:r>
              <a:rPr lang="en-US" dirty="0"/>
              <a:t>Costs of unanticipated inflation would disappear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2971800"/>
            <a:ext cx="8153400" cy="2133600"/>
          </a:xfrm>
        </p:spPr>
        <p:txBody>
          <a:bodyPr/>
          <a:lstStyle/>
          <a:p>
            <a:pPr marL="344488" indent="-344488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Governments have been reluctant to index for three reasons:</a:t>
            </a:r>
          </a:p>
          <a:p>
            <a:pPr marL="800100" lvl="1" indent="-338138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dirty="0"/>
              <a:t>Indexing makes it harder for the economy to adjust to shocks</a:t>
            </a:r>
          </a:p>
          <a:p>
            <a:pPr marL="800100" lvl="1" indent="-338138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dirty="0"/>
              <a:t>Indexing adds another layer of calculation to most contracts</a:t>
            </a:r>
          </a:p>
          <a:p>
            <a:pPr marL="800100" lvl="1" indent="-338138">
              <a:lnSpc>
                <a:spcPct val="90000"/>
              </a:lnSpc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dirty="0"/>
              <a:t>Indexation will weaken the political will to fight inflation, lead to higher inflation, and perhaps make the economy worse off</a:t>
            </a:r>
          </a:p>
        </p:txBody>
      </p:sp>
    </p:spTree>
    <p:extLst>
      <p:ext uri="{BB962C8B-B14F-4D97-AF65-F5344CB8AC3E}">
        <p14:creationId xmlns:p14="http://schemas.microsoft.com/office/powerpoint/2010/main" val="260947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Beveridge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dirty="0"/>
              <a:t>Finding a job takes time</a:t>
            </a:r>
          </a:p>
          <a:p>
            <a:pPr>
              <a:spcAft>
                <a:spcPts val="0"/>
              </a:spcAft>
              <a:defRPr/>
            </a:pPr>
            <a:r>
              <a:rPr lang="en-US" dirty="0"/>
              <a:t>Job matching process illustrated by the Beveridge Curve which shows unemployment rate vs. number of job openings</a:t>
            </a:r>
          </a:p>
          <a:p>
            <a:pPr>
              <a:spcAft>
                <a:spcPts val="0"/>
              </a:spcAft>
              <a:defRPr/>
            </a:pPr>
            <a:r>
              <a:rPr lang="en-US" dirty="0"/>
              <a:t>During Great Recession and years following unemployment high, but job vacancies higher in period following recession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The figure shows monthly job openings on the y-axis and the unemployment rate on the x-axis for the US between 2000 and 2015. Three different times periods are highlighted. 2000 to 2008, 2009, and 2010-2015. Moving through time, the Beveridge Curve rotates outward along the x-axi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5800" y="1524000"/>
            <a:ext cx="460408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Anatomy of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Five key characteristics of unemployment in the U.S.:</a:t>
            </a:r>
          </a:p>
          <a:p>
            <a:pPr marL="8001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There are large variations in unemployment rates across groups defined by age, race, or experience.</a:t>
            </a:r>
          </a:p>
          <a:p>
            <a:pPr marL="8001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There is high turnover in the labor market. </a:t>
            </a:r>
          </a:p>
          <a:p>
            <a:pPr marL="8001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A significant part of this turnover is cyclical: Layoffs and separations are high during recessions, and voluntary quits are high during booms.</a:t>
            </a:r>
          </a:p>
          <a:p>
            <a:pPr marL="8001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Most people who become unemployed in any given month remain unemployed for only a short time.</a:t>
            </a:r>
          </a:p>
          <a:p>
            <a:pPr marL="8001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Much of the U.S. unemployment consists of people who will be unemployed for quite a long time.</a:t>
            </a:r>
          </a:p>
        </p:txBody>
      </p:sp>
    </p:spTree>
    <p:extLst>
      <p:ext uri="{BB962C8B-B14F-4D97-AF65-F5344CB8AC3E}">
        <p14:creationId xmlns:p14="http://schemas.microsoft.com/office/powerpoint/2010/main" val="288565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Anatomy of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/>
              <a:t>The size of the labor force (unemployed (U) + employed (E))is determined from surveys by the BLS</a:t>
            </a:r>
            <a:endParaRPr lang="en-US" alt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1493520"/>
          </a:xfrm>
        </p:spPr>
        <p:txBody>
          <a:bodyPr/>
          <a:lstStyle/>
          <a:p>
            <a:pPr marL="341313" indent="-341313"/>
            <a:r>
              <a:rPr lang="en-US" altLang="en-US" dirty="0"/>
              <a:t>Unemployed is one who is out of work </a:t>
            </a:r>
            <a:r>
              <a:rPr lang="en-US" altLang="en-US" u="sng" dirty="0"/>
              <a:t>and</a:t>
            </a:r>
            <a:r>
              <a:rPr lang="en-US" altLang="en-US" dirty="0"/>
              <a:t> who either</a:t>
            </a:r>
          </a:p>
          <a:p>
            <a:pPr marL="800100" lvl="1" indent="-457200">
              <a:buFontTx/>
              <a:buAutoNum type="arabicPeriod"/>
            </a:pPr>
            <a:r>
              <a:rPr lang="en-US" altLang="en-US" dirty="0"/>
              <a:t>Has actively looked for work during the previous 4 weeks </a:t>
            </a:r>
            <a:r>
              <a:rPr lang="en-US" altLang="en-US" u="sng" dirty="0"/>
              <a:t>OR</a:t>
            </a:r>
            <a:endParaRPr lang="en-US" altLang="en-US" dirty="0"/>
          </a:p>
          <a:p>
            <a:pPr marL="800100" lvl="1" indent="-457200">
              <a:buFontTx/>
              <a:buAutoNum type="arabicPeriod"/>
            </a:pPr>
            <a:r>
              <a:rPr lang="en-US" altLang="en-US" dirty="0"/>
              <a:t>Is waiting to be recalled to a job after having been laid off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CDFCECA-8CB6-42DC-BAA9-72AF2982D243}"/>
              </a:ext>
            </a:extLst>
          </p:cNvPr>
          <p:cNvSpPr txBox="1">
            <a:spLocks/>
          </p:cNvSpPr>
          <p:nvPr/>
        </p:nvSpPr>
        <p:spPr>
          <a:xfrm>
            <a:off x="495300" y="3786982"/>
            <a:ext cx="8153400" cy="23320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Employed person is one who during the reference week:</a:t>
            </a:r>
          </a:p>
          <a:p>
            <a:pPr marL="685800" lvl="1" indent="-342900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Did at least one hour of work for pay in the last week</a:t>
            </a:r>
          </a:p>
          <a:p>
            <a:pPr marL="685800" lvl="1" indent="-342900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Worked at least 15 hours as an unpaid worker for an enterprise owned by a family member   </a:t>
            </a:r>
            <a:r>
              <a:rPr lang="en-US" u="sng" dirty="0"/>
              <a:t>OR</a:t>
            </a:r>
            <a:endParaRPr lang="en-US" dirty="0"/>
          </a:p>
          <a:p>
            <a:pPr marL="685800" lvl="1" indent="-342900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Was not working, but only temporarily absent from work (ex. vacation or maternity leave)</a:t>
            </a:r>
          </a:p>
        </p:txBody>
      </p:sp>
    </p:spTree>
    <p:extLst>
      <p:ext uri="{BB962C8B-B14F-4D97-AF65-F5344CB8AC3E}">
        <p14:creationId xmlns:p14="http://schemas.microsoft.com/office/powerpoint/2010/main" val="31115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Unemployment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1313" indent="-341313">
              <a:buFont typeface="Arial" charset="0"/>
              <a:buChar char="•"/>
              <a:defRPr/>
            </a:pPr>
            <a:r>
              <a:rPr lang="en-US" dirty="0"/>
              <a:t>At any point in time there is a given number (pool) of unemployed people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1569720"/>
          </a:xfrm>
        </p:spPr>
        <p:txBody>
          <a:bodyPr/>
          <a:lstStyle/>
          <a:p>
            <a:r>
              <a:rPr lang="en-US" dirty="0"/>
              <a:t>There are flows in and out of the unemployment pool Which could be due to new entrant or reentrant into the LF, losing job, being recalled, stop looking for a job, etc.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E7E491-9B52-4DB0-90D1-E3A3FB56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22170"/>
              </p:ext>
            </p:extLst>
          </p:nvPr>
        </p:nvGraphicFramePr>
        <p:xfrm>
          <a:off x="1066800" y="3657600"/>
          <a:ext cx="7010400" cy="249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0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1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+mn-lt"/>
                        </a:rPr>
                        <a:t>Table 7-1: U.S. Labor Force and Unemployment, 2015</a:t>
                      </a:r>
                    </a:p>
                    <a:p>
                      <a:r>
                        <a:rPr lang="en-US" sz="1800" b="0" dirty="0">
                          <a:latin typeface="+mn-lt"/>
                        </a:rPr>
                        <a:t>(Millions of Persons 16 Years and Over)</a:t>
                      </a:r>
                      <a:endParaRPr lang="en-US" sz="1800" b="0" dirty="0">
                        <a:effectLst/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Working-age</a:t>
                      </a:r>
                      <a:r>
                        <a:rPr lang="en-US" baseline="0" dirty="0">
                          <a:latin typeface="+mn-lt"/>
                        </a:rPr>
                        <a:t> population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250.8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  Labor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157.1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     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148.8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      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   Not in labor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93.7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B885919-F01D-4B97-BF63-BC7B566894D2}"/>
              </a:ext>
            </a:extLst>
          </p:cNvPr>
          <p:cNvSpPr/>
          <p:nvPr/>
        </p:nvSpPr>
        <p:spPr>
          <a:xfrm>
            <a:off x="1066800" y="6172200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Bureau of Labor Statistics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648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Variation in Unemployment Across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/>
              <a:t>The aggregate unemployment rate tells us the share of the labor force that is unemployed</a:t>
            </a:r>
            <a:endParaRPr lang="en-US" alt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1905000"/>
            <a:ext cx="8153400" cy="1143000"/>
          </a:xfrm>
        </p:spPr>
        <p:txBody>
          <a:bodyPr/>
          <a:lstStyle/>
          <a:p>
            <a:r>
              <a:rPr lang="en-US" altLang="en-US" dirty="0"/>
              <a:t>The aggregate number conceals wide variations across various segments of the population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33400" y="3048000"/>
            <a:ext cx="8153400" cy="3352799"/>
          </a:xfrm>
        </p:spPr>
        <p:txBody>
          <a:bodyPr/>
          <a:lstStyle/>
          <a:p>
            <a:r>
              <a:rPr lang="en-US" altLang="en-US" dirty="0"/>
              <a:t>The relationship between the aggregate unemployment rate, u, and that of groups is:            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                                            (1)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/>
              <a:t> are the fraction of the civilian LF that falls within a specific group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991419"/>
              </p:ext>
            </p:extLst>
          </p:nvPr>
        </p:nvGraphicFramePr>
        <p:xfrm>
          <a:off x="3048000" y="3982086"/>
          <a:ext cx="2971800" cy="417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3" imgW="1625600" imgH="228600" progId="Equation.3">
                  <p:embed/>
                </p:oleObj>
              </mc:Choice>
              <mc:Fallback>
                <p:oleObj name="Equation" r:id="rId3" imgW="1625600" imgH="22860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82086"/>
                        <a:ext cx="2971800" cy="417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17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Variation in Unemployment Across Groups</a:t>
            </a:r>
            <a:endParaRPr lang="en-US" dirty="0"/>
          </a:p>
        </p:txBody>
      </p:sp>
      <p:pic>
        <p:nvPicPr>
          <p:cNvPr id="11" name="Picture 10" descr="This first graph shows the unemployment rate of the total civilian labor force, age 16+, since 1948, and how it changes over tim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184" y="1318260"/>
            <a:ext cx="3395472" cy="1859280"/>
          </a:xfrm>
          <a:prstGeom prst="rect">
            <a:avLst/>
          </a:prstGeom>
        </p:spPr>
      </p:pic>
      <p:pic>
        <p:nvPicPr>
          <p:cNvPr id="12" name="Picture 11" descr="This second graph compares the females and males in the total labor force, age 16+, over the same time. At many times the unemployment rate is higher for women than for men, but since approximately 1978 they have been very similar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0" y="1318260"/>
            <a:ext cx="3401568" cy="1859280"/>
          </a:xfrm>
          <a:prstGeom prst="rect">
            <a:avLst/>
          </a:prstGeom>
        </p:spPr>
      </p:pic>
      <p:pic>
        <p:nvPicPr>
          <p:cNvPr id="13" name="Picture 12" descr="The third graph compares the unemployment rate over time between ages 16-19 and ages 20+. The rate for 20+ is signficantly lower than the 16-19 group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184" y="3657600"/>
            <a:ext cx="3419856" cy="1859280"/>
          </a:xfrm>
          <a:prstGeom prst="rect">
            <a:avLst/>
          </a:prstGeom>
        </p:spPr>
      </p:pic>
      <p:pic>
        <p:nvPicPr>
          <p:cNvPr id="14" name="Picture 13" descr="The final graph compares the unemployment rate broken out by white and black workers over time. The rate for black workers is considerably higher than white workers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616" y="3657600"/>
            <a:ext cx="3425952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Duration of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/>
              <a:t>Another issue to consider when examining unemployment is the duration of unemployment spells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spell of unemployment </a:t>
            </a:r>
            <a:r>
              <a:rPr lang="en-US" altLang="en-US" dirty="0"/>
              <a:t>is a period in which an individual remains continuously unemployed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853122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duration of unemployment </a:t>
            </a:r>
            <a:r>
              <a:rPr lang="en-US" altLang="en-US" dirty="0"/>
              <a:t>is the average length of time a person remains unemployed</a:t>
            </a:r>
          </a:p>
        </p:txBody>
      </p:sp>
    </p:spTree>
    <p:extLst>
      <p:ext uri="{BB962C8B-B14F-4D97-AF65-F5344CB8AC3E}">
        <p14:creationId xmlns:p14="http://schemas.microsoft.com/office/powerpoint/2010/main" val="3060170502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</Template>
  <TotalTime>1756</TotalTime>
  <Words>1478</Words>
  <Application>Microsoft Office PowerPoint</Application>
  <PresentationFormat>On-screen Show (4:3)</PresentationFormat>
  <Paragraphs>159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9" baseType="lpstr">
      <vt:lpstr>Arial</vt:lpstr>
      <vt:lpstr>ArumSans Bold</vt:lpstr>
      <vt:lpstr>ArumSans Regular</vt:lpstr>
      <vt:lpstr>Book Antiqua</vt:lpstr>
      <vt:lpstr>Calibri</vt:lpstr>
      <vt:lpstr>Symbol</vt:lpstr>
      <vt:lpstr>Vectipede Rg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Chapters 7/8/9</vt:lpstr>
      <vt:lpstr>Introduction</vt:lpstr>
      <vt:lpstr>The Beveridge Curve</vt:lpstr>
      <vt:lpstr>The Anatomy of Unemployment</vt:lpstr>
      <vt:lpstr>The Anatomy of Unemployment</vt:lpstr>
      <vt:lpstr>The Unemployment Pool</vt:lpstr>
      <vt:lpstr>Variation in Unemployment Across Groups</vt:lpstr>
      <vt:lpstr>Variation in Unemployment Across Groups</vt:lpstr>
      <vt:lpstr>Duration of Unemployment</vt:lpstr>
      <vt:lpstr> Unemployment by Duration</vt:lpstr>
      <vt:lpstr>Determinants of the Natural Rate</vt:lpstr>
      <vt:lpstr>Determinants of the Natural Rate</vt:lpstr>
      <vt:lpstr>Estimates of the Natural Rate</vt:lpstr>
      <vt:lpstr>Estimates of the Natural Rate</vt:lpstr>
      <vt:lpstr>Hysteresis and the Rising Natural Rate of Unemployment</vt:lpstr>
      <vt:lpstr>Hysteresis and the Rising Natural Rate of Unemployment</vt:lpstr>
      <vt:lpstr>Unemployment Benefits</vt:lpstr>
      <vt:lpstr>Inflation</vt:lpstr>
      <vt:lpstr>Inflation and Indexation</vt:lpstr>
      <vt:lpstr>Inflation and Indexation</vt:lpstr>
      <vt:lpstr>Inflation and Indexation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Kassens, Alice</dc:creator>
  <cp:lastModifiedBy>Mina Mahmoudi</cp:lastModifiedBy>
  <cp:revision>65</cp:revision>
  <dcterms:created xsi:type="dcterms:W3CDTF">2017-07-13T12:05:24Z</dcterms:created>
  <dcterms:modified xsi:type="dcterms:W3CDTF">2020-02-19T18:03:26Z</dcterms:modified>
</cp:coreProperties>
</file>