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4"/>
  </p:notesMasterIdLst>
  <p:handoutMasterIdLst>
    <p:handoutMasterId r:id="rId25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7" r:id="rId19"/>
    <p:sldId id="269" r:id="rId20"/>
    <p:sldId id="265" r:id="rId21"/>
    <p:sldId id="266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976" y="168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62444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Policy Preview</a:t>
            </a:r>
          </a:p>
        </p:txBody>
      </p:sp>
      <p:pic>
        <p:nvPicPr>
          <p:cNvPr id="5" name="Picture 4" descr="Cover of Macroeconomics, 13th editio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603" y="1600200"/>
            <a:ext cx="35383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Original Taylor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100∗</m:t>
                          </m:r>
                          <m:f>
                            <m:f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FC76A6-F284-C24B-9A44-657DA0158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870" y="2286000"/>
            <a:ext cx="5776259" cy="36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3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Taylor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100∗</m:t>
                          </m:r>
                          <m:f>
                            <m:f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5300" y="2514600"/>
            <a:ext cx="8153400" cy="3276600"/>
          </a:xfrm>
        </p:spPr>
        <p:txBody>
          <a:bodyPr/>
          <a:lstStyle/>
          <a:p>
            <a:r>
              <a:rPr lang="en-US" altLang="en-US" dirty="0"/>
              <a:t>If</a:t>
            </a:r>
            <a:r>
              <a:rPr lang="en-US" altLang="en-US" dirty="0">
                <a:cs typeface="Arial" panose="020B0604020202020204" pitchFamily="34" charset="0"/>
              </a:rPr>
              <a:t> inflation is running at 1 percent with a 2 percent target while GDP is 1 percent above potential, what is the federal funds rate?</a:t>
            </a:r>
          </a:p>
          <a:p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What is the nominal interest rate to hit a 3 percent inflation target at full employment?</a:t>
            </a:r>
          </a:p>
          <a:p>
            <a:pPr marL="0" indent="0"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1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How to Hit the 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sz="2200" dirty="0"/>
                  <a:t>Higher interest rates raise the opportunity cost of purchasing goods for investment and consumption </a:t>
                </a:r>
                <a:r>
                  <a:rPr lang="en-US" sz="2200" dirty="0">
                    <a:latin typeface="Arial" charset="0"/>
                    <a:cs typeface="Arial" charset="0"/>
                  </a:rPr>
                  <a:t>→ </a:t>
                </a:r>
                <a:r>
                  <a:rPr lang="en-US" sz="2200" dirty="0">
                    <a:cs typeface="Arial" charset="0"/>
                  </a:rPr>
                  <a:t>reducing demand</a:t>
                </a:r>
              </a:p>
              <a:p>
                <a:pPr>
                  <a:defRPr/>
                </a:pPr>
                <a:r>
                  <a:rPr lang="en-US" sz="2200" dirty="0">
                    <a:cs typeface="Arial" charset="0"/>
                  </a:rPr>
                  <a:t>Ignoring all other elements that affect aggregate demand, we can write: </a:t>
                </a:r>
              </a:p>
              <a:p>
                <a:pPr marL="457200" lvl="1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𝐶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𝐼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𝐺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𝑁𝑋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𝐴𝐷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cs typeface="Arial" charset="0"/>
                </a:endParaRPr>
              </a:p>
              <a:p>
                <a:pPr lvl="1">
                  <a:defRPr/>
                </a:pPr>
                <a:r>
                  <a:rPr lang="en-US" dirty="0">
                    <a:cs typeface="Arial" charset="0"/>
                  </a:rPr>
                  <a:t>If the Fed raises interest rates, the AD curve shifts to the left</a:t>
                </a:r>
              </a:p>
              <a:p>
                <a:pPr lvl="1">
                  <a:defRPr/>
                </a:pPr>
                <a:r>
                  <a:rPr lang="en-US" dirty="0">
                    <a:cs typeface="Arial" charset="0"/>
                  </a:rPr>
                  <a:t>Higher interest rates lower prices, but also reduce economic activity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59" t="-760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he figure shows AS and AD curves and note the equilibrium level for prices and output. If interest rates are raised, AD shifts inward which lowers equilibrium price and outpu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1676400"/>
            <a:ext cx="406769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How to Hit the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2971800"/>
          </a:xfrm>
        </p:spPr>
        <p:txBody>
          <a:bodyPr/>
          <a:lstStyle/>
          <a:p>
            <a:r>
              <a:rPr lang="en-US" altLang="en-US" dirty="0"/>
              <a:t>Steps taken by a policy maker are:</a:t>
            </a:r>
          </a:p>
          <a:p>
            <a:pPr lvl="1"/>
            <a:r>
              <a:rPr lang="en-US" altLang="en-US" dirty="0"/>
              <a:t>Determining where output and the price level should be (or employment and inflation)</a:t>
            </a:r>
          </a:p>
          <a:p>
            <a:pPr lvl="1"/>
            <a:r>
              <a:rPr lang="en-US" altLang="en-US" dirty="0"/>
              <a:t>Determining how much they need to shift AD or AS to hit those targets</a:t>
            </a:r>
          </a:p>
          <a:p>
            <a:pPr lvl="1"/>
            <a:r>
              <a:rPr lang="en-US" altLang="en-US" dirty="0"/>
              <a:t>Determining how large a policy change is required to move the AD or AS the necessary distance</a:t>
            </a:r>
          </a:p>
        </p:txBody>
      </p:sp>
    </p:spTree>
    <p:extLst>
      <p:ext uri="{BB962C8B-B14F-4D97-AF65-F5344CB8AC3E}">
        <p14:creationId xmlns:p14="http://schemas.microsoft.com/office/powerpoint/2010/main" val="150891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Simplified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4953000"/>
          </a:xfrm>
        </p:spPr>
        <p:txBody>
          <a:bodyPr/>
          <a:lstStyle/>
          <a:p>
            <a:r>
              <a:rPr lang="en-US" altLang="en-US" dirty="0"/>
              <a:t>Assume unemployment rate is 6 percent.</a:t>
            </a:r>
          </a:p>
          <a:p>
            <a:r>
              <a:rPr lang="en-US" altLang="en-US" dirty="0"/>
              <a:t>Suppose you know that natural rate of unemployment is estimated to be 4.5 percent.</a:t>
            </a:r>
          </a:p>
          <a:p>
            <a:r>
              <a:rPr lang="en-US" altLang="en-US" dirty="0"/>
              <a:t>Suppose 1 percentage point cut in interest rates increases AD by 0.75 percentage points (assume Keynesian AS curve).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Change in unemployment rate?</a:t>
            </a:r>
          </a:p>
          <a:p>
            <a:pPr lvl="1"/>
            <a:r>
              <a:rPr lang="en-US" altLang="en-US" dirty="0"/>
              <a:t>Change in output or GDP?</a:t>
            </a:r>
          </a:p>
          <a:p>
            <a:pPr lvl="1"/>
            <a:r>
              <a:rPr lang="en-US" altLang="en-US" dirty="0"/>
              <a:t>Change in interest rate?</a:t>
            </a:r>
          </a:p>
        </p:txBody>
      </p:sp>
    </p:spTree>
    <p:extLst>
      <p:ext uri="{BB962C8B-B14F-4D97-AF65-F5344CB8AC3E}">
        <p14:creationId xmlns:p14="http://schemas.microsoft.com/office/powerpoint/2010/main" val="19803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1600200"/>
            <a:ext cx="8153400" cy="762000"/>
          </a:xfrm>
        </p:spPr>
        <p:txBody>
          <a:bodyPr/>
          <a:lstStyle/>
          <a:p>
            <a:r>
              <a:rPr lang="en-US" altLang="en-US" dirty="0"/>
              <a:t>Examine how the central bank sets interest rates in order to control aggregate demand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468880"/>
            <a:ext cx="8153400" cy="822960"/>
          </a:xfrm>
        </p:spPr>
        <p:txBody>
          <a:bodyPr/>
          <a:lstStyle/>
          <a:p>
            <a:r>
              <a:rPr lang="en-US" altLang="en-US" dirty="0"/>
              <a:t>Begin with a “media level” description of the operation of central bank policy (</a:t>
            </a:r>
            <a:r>
              <a:rPr lang="en-US" altLang="en-US" i="1" dirty="0"/>
              <a:t>who, what, why, when, and how</a:t>
            </a:r>
            <a:r>
              <a:rPr lang="en-US" alt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398520"/>
            <a:ext cx="8153400" cy="1112520"/>
          </a:xfrm>
        </p:spPr>
        <p:txBody>
          <a:bodyPr/>
          <a:lstStyle/>
          <a:p>
            <a:r>
              <a:rPr lang="en-US" altLang="en-US" dirty="0"/>
              <a:t>Fundamentally, the central bank moves interest rates in response to deviations of output and inflation from desired levels </a:t>
            </a:r>
            <a:r>
              <a:rPr lang="en-US" altLang="en-US" dirty="0">
                <a:sym typeface="Symbol" panose="05050102010706020507" pitchFamily="18" charset="2"/>
              </a:rPr>
              <a:t> a notion that is summarized by the Taylor rule</a:t>
            </a:r>
          </a:p>
        </p:txBody>
      </p:sp>
    </p:spTree>
    <p:extLst>
      <p:ext uri="{BB962C8B-B14F-4D97-AF65-F5344CB8AC3E}">
        <p14:creationId xmlns:p14="http://schemas.microsoft.com/office/powerpoint/2010/main" val="361621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 of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295400"/>
          </a:xfrm>
        </p:spPr>
        <p:txBody>
          <a:bodyPr/>
          <a:lstStyle/>
          <a:p>
            <a:r>
              <a:rPr lang="en-US" altLang="en-US" dirty="0"/>
              <a:t>Although both fiscal and monetary policy can be used to fine tune the economy, as a practical matter, most short-run fine tuning is done with monetary policy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313843"/>
            <a:ext cx="8153400" cy="594042"/>
          </a:xfrm>
        </p:spPr>
        <p:txBody>
          <a:bodyPr/>
          <a:lstStyle/>
          <a:p>
            <a:r>
              <a:rPr lang="en-US" altLang="en-US" dirty="0"/>
              <a:t>The “who” of stabilization policy = central bank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2917459"/>
            <a:ext cx="8153400" cy="563562"/>
          </a:xfrm>
        </p:spPr>
        <p:txBody>
          <a:bodyPr/>
          <a:lstStyle/>
          <a:p>
            <a:r>
              <a:rPr lang="en-US" altLang="en-US" dirty="0"/>
              <a:t>In the U.S., the central bank is the Federal Reserve Bank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3481021"/>
            <a:ext cx="8153400" cy="2105758"/>
          </a:xfrm>
        </p:spPr>
        <p:txBody>
          <a:bodyPr/>
          <a:lstStyle/>
          <a:p>
            <a:r>
              <a:rPr lang="en-US" altLang="en-US" dirty="0"/>
              <a:t>Formally, U.S. monetary policy is established by vote of the Fed’s Open Market Committee (FOMC)</a:t>
            </a:r>
          </a:p>
          <a:p>
            <a:pPr lvl="1"/>
            <a:r>
              <a:rPr lang="en-US" altLang="en-US" dirty="0"/>
              <a:t>The chairman can typically swing that vote</a:t>
            </a:r>
          </a:p>
          <a:p>
            <a:pPr lvl="1"/>
            <a:r>
              <a:rPr lang="en-US" altLang="en-US" dirty="0"/>
              <a:t>In some other countries, the formal decision making authority is vested solely in the governor of the central bank</a:t>
            </a:r>
          </a:p>
        </p:txBody>
      </p:sp>
    </p:spTree>
    <p:extLst>
      <p:ext uri="{BB962C8B-B14F-4D97-AF65-F5344CB8AC3E}">
        <p14:creationId xmlns:p14="http://schemas.microsoft.com/office/powerpoint/2010/main" val="14249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What of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905000"/>
          </a:xfrm>
        </p:spPr>
        <p:txBody>
          <a:bodyPr/>
          <a:lstStyle/>
          <a:p>
            <a:r>
              <a:rPr lang="en-US" altLang="en-US" dirty="0"/>
              <a:t>What the Fed actually does is set a key interest rate in the economy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the federal funds rate</a:t>
            </a:r>
          </a:p>
          <a:p>
            <a:pPr lvl="1"/>
            <a:r>
              <a:rPr lang="en-US" altLang="en-US" dirty="0"/>
              <a:t>Raising interest rates tends to cool off the economy</a:t>
            </a:r>
          </a:p>
          <a:p>
            <a:pPr lvl="1"/>
            <a:r>
              <a:rPr lang="en-US" altLang="en-US" dirty="0"/>
              <a:t>Lowering interest rates tends to heat up the economy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170238"/>
            <a:ext cx="8153400" cy="2346960"/>
          </a:xfrm>
        </p:spPr>
        <p:txBody>
          <a:bodyPr/>
          <a:lstStyle/>
          <a:p>
            <a:r>
              <a:rPr lang="en-US" altLang="en-US" dirty="0"/>
              <a:t>Lower interest rates encourage greater investment spending and greater spending on some consumption goods, thus increasing AD</a:t>
            </a:r>
          </a:p>
          <a:p>
            <a:pPr lvl="1"/>
            <a:r>
              <a:rPr lang="en-US" altLang="en-US" dirty="0"/>
              <a:t>Monetary policy works through AD</a:t>
            </a:r>
          </a:p>
          <a:p>
            <a:pPr lvl="1"/>
            <a:r>
              <a:rPr lang="en-US" altLang="en-US" dirty="0"/>
              <a:t>Monetary policy has little influence on 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1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 of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905000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Central banks choose short-run policy with two goals in mind:</a:t>
            </a:r>
          </a:p>
          <a:p>
            <a:pPr marL="682625" lvl="2" indent="-341313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/>
              <a:t>Maintain high economic activity</a:t>
            </a:r>
          </a:p>
          <a:p>
            <a:pPr marL="682625" lvl="2" indent="-341313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/>
              <a:t>Maintain low inflation rates</a:t>
            </a:r>
          </a:p>
          <a:p>
            <a:pPr marL="533400" indent="-533400" algn="ctr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000" dirty="0"/>
              <a:t>	</a:t>
            </a:r>
            <a:endParaRPr lang="en-US" sz="2000" i="1" dirty="0">
              <a:sym typeface="Symbol" panose="05050102010706020507" pitchFamily="18" charset="2"/>
            </a:endParaRPr>
          </a:p>
          <a:p>
            <a:pPr marL="533400" indent="-533400" algn="ctr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2000" i="1" dirty="0">
                <a:sym typeface="Symbol" panose="05050102010706020507" pitchFamily="18" charset="2"/>
              </a:rPr>
              <a:t>**An obvious conflict between these goals**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170238"/>
            <a:ext cx="8153400" cy="2346960"/>
          </a:xfrm>
        </p:spPr>
        <p:txBody>
          <a:bodyPr/>
          <a:lstStyle/>
          <a:p>
            <a:pPr marL="287338" indent="-287338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Additional conflict between central bank’s preferences and capabilities</a:t>
            </a:r>
          </a:p>
          <a:p>
            <a:pPr marL="687388" lvl="1" indent="-344488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Except at high inflation rates, boosting economic activity does much more to enhance </a:t>
            </a:r>
            <a:r>
              <a:rPr lang="en-US" b="1" i="1" dirty="0"/>
              <a:t>economic</a:t>
            </a:r>
            <a:r>
              <a:rPr lang="en-US" dirty="0"/>
              <a:t> </a:t>
            </a:r>
            <a:r>
              <a:rPr lang="en-US" b="1" i="1" dirty="0"/>
              <a:t>welfare</a:t>
            </a:r>
            <a:r>
              <a:rPr lang="en-US" dirty="0"/>
              <a:t> than does controlling inflation </a:t>
            </a:r>
          </a:p>
          <a:p>
            <a:pPr marL="687388" lvl="1" indent="-344488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Central banks focus on stabilizing economic activity around a sustainable goal (Y</a:t>
            </a:r>
            <a:r>
              <a:rPr lang="en-US" baseline="30000" dirty="0"/>
              <a:t>*</a:t>
            </a:r>
            <a:r>
              <a:rPr lang="en-US" dirty="0"/>
              <a:t>) and have moved toward </a:t>
            </a:r>
            <a:r>
              <a:rPr lang="en-US" i="1" dirty="0"/>
              <a:t>inflation targeting</a:t>
            </a:r>
          </a:p>
        </p:txBody>
      </p:sp>
    </p:spTree>
    <p:extLst>
      <p:ext uri="{BB962C8B-B14F-4D97-AF65-F5344CB8AC3E}">
        <p14:creationId xmlns:p14="http://schemas.microsoft.com/office/powerpoint/2010/main" val="27283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“When” Policy Is Made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640080"/>
          </a:xfrm>
        </p:spPr>
        <p:txBody>
          <a:bodyPr/>
          <a:lstStyle/>
          <a:p>
            <a:r>
              <a:rPr lang="en-US" altLang="en-US" dirty="0"/>
              <a:t>FOMC meets every six weeks and sets the federal funds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2606040"/>
          </a:xfrm>
        </p:spPr>
        <p:txBody>
          <a:bodyPr/>
          <a:lstStyle/>
          <a:p>
            <a:r>
              <a:rPr lang="en-US" altLang="en-US" dirty="0"/>
              <a:t>Fed tries not to “surprise” markets</a:t>
            </a:r>
          </a:p>
          <a:p>
            <a:pPr lvl="1"/>
            <a:r>
              <a:rPr lang="en-US" altLang="en-US" dirty="0"/>
              <a:t>Sends advance signals of the likely future path of interest rates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each meeting appropriate language is chosen to describe the Fed’s thinking about the near future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Markets listen to these words closely and react to the signals that they send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1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“How” Policy Is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Fed “sets” the interest rate by buying or selling Treasury bills to lower or raise the interest 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1950720"/>
          </a:xfrm>
        </p:spPr>
        <p:txBody>
          <a:bodyPr/>
          <a:lstStyle/>
          <a:p>
            <a:r>
              <a:rPr lang="en-US" altLang="en-US" dirty="0"/>
              <a:t>The Fed buys Treasury bills with money it prints (electronically)</a:t>
            </a:r>
          </a:p>
          <a:p>
            <a:pPr lvl="1"/>
            <a:r>
              <a:rPr lang="en-US" altLang="en-US" dirty="0"/>
              <a:t>Lowering interest rates means increasing the money supply</a:t>
            </a:r>
          </a:p>
          <a:p>
            <a:pPr lvl="1"/>
            <a:r>
              <a:rPr lang="en-US" altLang="en-US" dirty="0"/>
              <a:t>The increased money supply results, eventually, in increased prices</a:t>
            </a:r>
          </a:p>
        </p:txBody>
      </p:sp>
    </p:spTree>
    <p:extLst>
      <p:ext uri="{BB962C8B-B14F-4D97-AF65-F5344CB8AC3E}">
        <p14:creationId xmlns:p14="http://schemas.microsoft.com/office/powerpoint/2010/main" val="68293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Policy as 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en-US" dirty="0"/>
              <a:t>When central bank sets the interest rate, makes a decision on the current economic situation</a:t>
            </a:r>
            <a:endParaRPr lang="en-US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533400" y="2514600"/>
                <a:ext cx="8153400" cy="3429000"/>
              </a:xfrm>
            </p:spPr>
            <p:txBody>
              <a:bodyPr/>
              <a:lstStyle/>
              <a:p>
                <a:r>
                  <a:rPr lang="en-US" altLang="en-US" dirty="0"/>
                  <a:t>A general format of a </a:t>
                </a:r>
                <a:r>
                  <a:rPr lang="en-US" altLang="en-US" i="1" dirty="0"/>
                  <a:t>monetary policy rule </a:t>
                </a:r>
                <a:r>
                  <a:rPr lang="en-US" altLang="en-US" dirty="0"/>
                  <a:t>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100∗</m:t>
                        </m:r>
                        <m:f>
                          <m:f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sSubSup>
                              <m:sSubSup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altLang="en-US" dirty="0"/>
                  <a:t>   (1)</a:t>
                </a:r>
              </a:p>
              <a:p>
                <a:pPr lvl="1"/>
                <a:r>
                  <a:rPr lang="en-US" altLang="en-US" dirty="0">
                    <a:cs typeface="Arial" panose="020B0604020202020204" pitchFamily="34" charset="0"/>
                  </a:rPr>
                  <a:t> </a:t>
                </a:r>
                <a:r>
                  <a:rPr lang="en-US" altLang="en-US" dirty="0"/>
                  <a:t>r</a:t>
                </a:r>
                <a:r>
                  <a:rPr lang="en-US" altLang="en-US" baseline="30000" dirty="0"/>
                  <a:t>*</a:t>
                </a:r>
                <a:r>
                  <a:rPr lang="en-US" altLang="en-US" dirty="0"/>
                  <a:t> is the real, “natural” rate of interest, corresponding to the real interest rate we would observe if the economy operating at the full employment level of output</a:t>
                </a:r>
                <a:endParaRPr lang="en-US" altLang="en-US" dirty="0">
                  <a:cs typeface="Arial" panose="020B0604020202020204" pitchFamily="34" charset="0"/>
                </a:endParaRPr>
              </a:p>
              <a:p>
                <a:pPr lvl="1"/>
                <a:r>
                  <a:rPr lang="el-GR" altLang="en-US" dirty="0">
                    <a:cs typeface="Arial" panose="020B0604020202020204" pitchFamily="34" charset="0"/>
                  </a:rPr>
                  <a:t>Π</a:t>
                </a:r>
                <a:r>
                  <a:rPr lang="en-US" altLang="en-US" baseline="30000" dirty="0">
                    <a:cs typeface="Arial" panose="020B0604020202020204" pitchFamily="34" charset="0"/>
                  </a:rPr>
                  <a:t>*</a:t>
                </a:r>
                <a:r>
                  <a:rPr lang="en-US" altLang="en-US" dirty="0">
                    <a:cs typeface="Arial" panose="020B0604020202020204" pitchFamily="34" charset="0"/>
                  </a:rPr>
                  <a:t> is the Fed’s target rate of inflation</a:t>
                </a:r>
                <a:endParaRPr lang="en-US" alt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533400" y="2514600"/>
                <a:ext cx="8153400" cy="3429000"/>
              </a:xfrm>
              <a:blipFill>
                <a:blip r:embed="rId2"/>
                <a:stretch>
                  <a:fillRect l="-933" t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9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Policy as a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100∗</m:t>
                          </m:r>
                          <m:f>
                            <m:f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1264920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 are large, then the monetary rule dictates aggressive responses to excess inflation and to economic booms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3263219"/>
            <a:ext cx="8153400" cy="1264920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If </a:t>
            </a:r>
            <a:r>
              <a:rPr lang="el-GR" altLang="en-US" dirty="0">
                <a:cs typeface="Arial" panose="020B0604020202020204" pitchFamily="34" charset="0"/>
              </a:rPr>
              <a:t>α</a:t>
            </a:r>
            <a:r>
              <a:rPr lang="en-US" altLang="en-US" dirty="0">
                <a:cs typeface="Arial" panose="020B0604020202020204" pitchFamily="34" charset="0"/>
              </a:rPr>
              <a:t> is large relative to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, then the monetary authority will respond much more aggressively to inflation than it will to the level of economic activity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533400" y="4528139"/>
            <a:ext cx="8153400" cy="653461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The case of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dirty="0">
                <a:cs typeface="Arial" panose="020B0604020202020204" pitchFamily="34" charset="0"/>
              </a:rPr>
              <a:t>=0 corresponds to pure inflation targeting</a:t>
            </a:r>
            <a:endParaRPr lang="el-GR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61044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</Template>
  <TotalTime>5674</TotalTime>
  <Words>888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ArumSans Bold</vt:lpstr>
      <vt:lpstr>ArumSans Regular</vt:lpstr>
      <vt:lpstr>Calibri</vt:lpstr>
      <vt:lpstr>Cambria Math</vt:lpstr>
      <vt:lpstr>Vectipede Rg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Chapter 9</vt:lpstr>
      <vt:lpstr>Introduction</vt:lpstr>
      <vt:lpstr>The Who of Policy</vt:lpstr>
      <vt:lpstr>The What of Policy</vt:lpstr>
      <vt:lpstr>The Why of Policy</vt:lpstr>
      <vt:lpstr>“When” Policy Is Made</vt:lpstr>
      <vt:lpstr>“How” Policy Is Implemented</vt:lpstr>
      <vt:lpstr>Policy as a Rule</vt:lpstr>
      <vt:lpstr>Policy as a Rule</vt:lpstr>
      <vt:lpstr>The Original Taylor Rule</vt:lpstr>
      <vt:lpstr>Example of Taylor Rule</vt:lpstr>
      <vt:lpstr>Calculating How to Hit the Target</vt:lpstr>
      <vt:lpstr>Calculating How to Hit the Target</vt:lpstr>
      <vt:lpstr>A Simplified Example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Kassens, Alice</dc:creator>
  <cp:lastModifiedBy>Microsoft Office User</cp:lastModifiedBy>
  <cp:revision>32</cp:revision>
  <dcterms:created xsi:type="dcterms:W3CDTF">2017-07-13T12:05:24Z</dcterms:created>
  <dcterms:modified xsi:type="dcterms:W3CDTF">2020-02-24T14:16:34Z</dcterms:modified>
</cp:coreProperties>
</file>