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notesMasterIdLst>
    <p:notesMasterId r:id="rId39"/>
  </p:notesMasterIdLst>
  <p:handoutMasterIdLst>
    <p:handoutMasterId r:id="rId40"/>
  </p:handoutMasterIdLst>
  <p:sldIdLst>
    <p:sldId id="280" r:id="rId7"/>
    <p:sldId id="328" r:id="rId8"/>
    <p:sldId id="323" r:id="rId9"/>
    <p:sldId id="320" r:id="rId10"/>
    <p:sldId id="325" r:id="rId11"/>
    <p:sldId id="339" r:id="rId12"/>
    <p:sldId id="322" r:id="rId13"/>
    <p:sldId id="318" r:id="rId14"/>
    <p:sldId id="327" r:id="rId15"/>
    <p:sldId id="293" r:id="rId16"/>
    <p:sldId id="265" r:id="rId17"/>
    <p:sldId id="324" r:id="rId18"/>
    <p:sldId id="333" r:id="rId19"/>
    <p:sldId id="304" r:id="rId20"/>
    <p:sldId id="341" r:id="rId21"/>
    <p:sldId id="282" r:id="rId22"/>
    <p:sldId id="283" r:id="rId23"/>
    <p:sldId id="284" r:id="rId24"/>
    <p:sldId id="285" r:id="rId25"/>
    <p:sldId id="286" r:id="rId26"/>
    <p:sldId id="287" r:id="rId27"/>
    <p:sldId id="288" r:id="rId28"/>
    <p:sldId id="289" r:id="rId29"/>
    <p:sldId id="290" r:id="rId30"/>
    <p:sldId id="336" r:id="rId31"/>
    <p:sldId id="329" r:id="rId32"/>
    <p:sldId id="331" r:id="rId33"/>
    <p:sldId id="291" r:id="rId34"/>
    <p:sldId id="319" r:id="rId35"/>
    <p:sldId id="317" r:id="rId36"/>
    <p:sldId id="278" r:id="rId37"/>
    <p:sldId id="33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5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3" autoAdjust="0"/>
    <p:restoredTop sz="91076" autoAdjust="0"/>
  </p:normalViewPr>
  <p:slideViewPr>
    <p:cSldViewPr>
      <p:cViewPr varScale="1">
        <p:scale>
          <a:sx n="80" d="100"/>
          <a:sy n="80" d="100"/>
        </p:scale>
        <p:origin x="96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72421" cy="457513"/>
          </a:xfrm>
          <a:prstGeom prst="rect">
            <a:avLst/>
          </a:prstGeom>
        </p:spPr>
        <p:txBody>
          <a:bodyPr vert="horz" lIns="89719" tIns="44860" rIns="89719" bIns="44860" rtlCol="0"/>
          <a:lstStyle>
            <a:lvl1pPr algn="l">
              <a:defRPr sz="1200"/>
            </a:lvl1pPr>
          </a:lstStyle>
          <a:p>
            <a:endParaRPr lang="en-US" dirty="0"/>
          </a:p>
        </p:txBody>
      </p:sp>
      <p:sp>
        <p:nvSpPr>
          <p:cNvPr id="3" name="Date Placeholder 2"/>
          <p:cNvSpPr>
            <a:spLocks noGrp="1"/>
          </p:cNvSpPr>
          <p:nvPr>
            <p:ph type="dt" sz="quarter" idx="1"/>
          </p:nvPr>
        </p:nvSpPr>
        <p:spPr>
          <a:xfrm>
            <a:off x="3884027" y="1"/>
            <a:ext cx="2972421" cy="457513"/>
          </a:xfrm>
          <a:prstGeom prst="rect">
            <a:avLst/>
          </a:prstGeom>
        </p:spPr>
        <p:txBody>
          <a:bodyPr vert="horz" lIns="89719" tIns="44860" rIns="89719" bIns="44860" rtlCol="0"/>
          <a:lstStyle>
            <a:lvl1pPr algn="r">
              <a:defRPr sz="1200"/>
            </a:lvl1pPr>
          </a:lstStyle>
          <a:p>
            <a:fld id="{99CAFC36-B4CC-4B4B-BEB3-2A6D7FB4DD1B}" type="datetimeFigureOut">
              <a:rPr lang="en-US" smtClean="0"/>
              <a:t>7/27/2023</a:t>
            </a:fld>
            <a:endParaRPr lang="en-US" dirty="0"/>
          </a:p>
        </p:txBody>
      </p:sp>
      <p:sp>
        <p:nvSpPr>
          <p:cNvPr id="4" name="Footer Placeholder 3"/>
          <p:cNvSpPr>
            <a:spLocks noGrp="1"/>
          </p:cNvSpPr>
          <p:nvPr>
            <p:ph type="ftr" sz="quarter" idx="2"/>
          </p:nvPr>
        </p:nvSpPr>
        <p:spPr>
          <a:xfrm>
            <a:off x="2" y="8684927"/>
            <a:ext cx="2972421" cy="457513"/>
          </a:xfrm>
          <a:prstGeom prst="rect">
            <a:avLst/>
          </a:prstGeom>
        </p:spPr>
        <p:txBody>
          <a:bodyPr vert="horz" lIns="89719" tIns="44860" rIns="89719" bIns="4486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684927"/>
            <a:ext cx="2972421" cy="457513"/>
          </a:xfrm>
          <a:prstGeom prst="rect">
            <a:avLst/>
          </a:prstGeom>
        </p:spPr>
        <p:txBody>
          <a:bodyPr vert="horz" lIns="89719" tIns="44860" rIns="89719" bIns="44860" rtlCol="0" anchor="b"/>
          <a:lstStyle>
            <a:lvl1pPr algn="r">
              <a:defRPr sz="1200"/>
            </a:lvl1pPr>
          </a:lstStyle>
          <a:p>
            <a:fld id="{52F14282-48A6-4E90-A02E-0E2D3DB9619F}" type="slidenum">
              <a:rPr lang="en-US" smtClean="0"/>
              <a:t>‹#›</a:t>
            </a:fld>
            <a:endParaRPr lang="en-US" dirty="0"/>
          </a:p>
        </p:txBody>
      </p:sp>
    </p:spTree>
    <p:extLst>
      <p:ext uri="{BB962C8B-B14F-4D97-AF65-F5344CB8AC3E}">
        <p14:creationId xmlns:p14="http://schemas.microsoft.com/office/powerpoint/2010/main" val="330374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121" cy="458771"/>
          </a:xfrm>
          <a:prstGeom prst="rect">
            <a:avLst/>
          </a:prstGeom>
        </p:spPr>
        <p:txBody>
          <a:bodyPr vert="horz" lIns="90352" tIns="45176" rIns="90352" bIns="45176" rtlCol="0"/>
          <a:lstStyle>
            <a:lvl1pPr algn="l">
              <a:defRPr sz="1200"/>
            </a:lvl1pPr>
          </a:lstStyle>
          <a:p>
            <a:endParaRPr lang="en-US"/>
          </a:p>
        </p:txBody>
      </p:sp>
      <p:sp>
        <p:nvSpPr>
          <p:cNvPr id="3" name="Date Placeholder 2"/>
          <p:cNvSpPr>
            <a:spLocks noGrp="1"/>
          </p:cNvSpPr>
          <p:nvPr>
            <p:ph type="dt" idx="1"/>
          </p:nvPr>
        </p:nvSpPr>
        <p:spPr>
          <a:xfrm>
            <a:off x="3885313" y="0"/>
            <a:ext cx="2971121" cy="458771"/>
          </a:xfrm>
          <a:prstGeom prst="rect">
            <a:avLst/>
          </a:prstGeom>
        </p:spPr>
        <p:txBody>
          <a:bodyPr vert="horz" lIns="90352" tIns="45176" rIns="90352" bIns="45176" rtlCol="0"/>
          <a:lstStyle>
            <a:lvl1pPr algn="r">
              <a:defRPr sz="1200"/>
            </a:lvl1pPr>
          </a:lstStyle>
          <a:p>
            <a:fld id="{5642E4B3-F868-4C2E-BDA5-839ED522964D}" type="datetimeFigureOut">
              <a:rPr lang="en-US" smtClean="0"/>
              <a:t>7/27/2023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0352" tIns="45176" rIns="90352" bIns="45176" rtlCol="0" anchor="ctr"/>
          <a:lstStyle/>
          <a:p>
            <a:endParaRPr lang="en-US"/>
          </a:p>
        </p:txBody>
      </p:sp>
      <p:sp>
        <p:nvSpPr>
          <p:cNvPr id="5" name="Notes Placeholder 4"/>
          <p:cNvSpPr>
            <a:spLocks noGrp="1"/>
          </p:cNvSpPr>
          <p:nvPr>
            <p:ph type="body" sz="quarter" idx="3"/>
          </p:nvPr>
        </p:nvSpPr>
        <p:spPr>
          <a:xfrm>
            <a:off x="685644" y="4400747"/>
            <a:ext cx="5486713" cy="3601039"/>
          </a:xfrm>
          <a:prstGeom prst="rect">
            <a:avLst/>
          </a:prstGeom>
        </p:spPr>
        <p:txBody>
          <a:bodyPr vert="horz" lIns="90352" tIns="45176" rIns="90352" bIns="451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29"/>
            <a:ext cx="2971121" cy="458771"/>
          </a:xfrm>
          <a:prstGeom prst="rect">
            <a:avLst/>
          </a:prstGeom>
        </p:spPr>
        <p:txBody>
          <a:bodyPr vert="horz" lIns="90352" tIns="45176" rIns="90352" bIns="45176" rtlCol="0" anchor="b"/>
          <a:lstStyle>
            <a:lvl1pPr algn="l">
              <a:defRPr sz="1200"/>
            </a:lvl1pPr>
          </a:lstStyle>
          <a:p>
            <a:endParaRPr lang="en-US"/>
          </a:p>
        </p:txBody>
      </p:sp>
      <p:sp>
        <p:nvSpPr>
          <p:cNvPr id="7" name="Slide Number Placeholder 6"/>
          <p:cNvSpPr>
            <a:spLocks noGrp="1"/>
          </p:cNvSpPr>
          <p:nvPr>
            <p:ph type="sldNum" sz="quarter" idx="5"/>
          </p:nvPr>
        </p:nvSpPr>
        <p:spPr>
          <a:xfrm>
            <a:off x="3885313" y="8685229"/>
            <a:ext cx="2971121" cy="458771"/>
          </a:xfrm>
          <a:prstGeom prst="rect">
            <a:avLst/>
          </a:prstGeom>
        </p:spPr>
        <p:txBody>
          <a:bodyPr vert="horz" lIns="90352" tIns="45176" rIns="90352" bIns="45176" rtlCol="0" anchor="b"/>
          <a:lstStyle>
            <a:lvl1pPr algn="r">
              <a:defRPr sz="1200"/>
            </a:lvl1pPr>
          </a:lstStyle>
          <a:p>
            <a:fld id="{115FF9BE-CF7C-4741-B53C-685D246EBE1C}" type="slidenum">
              <a:rPr lang="en-US" smtClean="0"/>
              <a:t>‹#›</a:t>
            </a:fld>
            <a:endParaRPr lang="en-US"/>
          </a:p>
        </p:txBody>
      </p:sp>
    </p:spTree>
    <p:extLst>
      <p:ext uri="{BB962C8B-B14F-4D97-AF65-F5344CB8AC3E}">
        <p14:creationId xmlns:p14="http://schemas.microsoft.com/office/powerpoint/2010/main" val="1253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5FF9BE-CF7C-4741-B53C-685D246EBE1C}" type="slidenum">
              <a:rPr lang="en-US" smtClean="0"/>
              <a:t>1</a:t>
            </a:fld>
            <a:endParaRPr lang="en-US"/>
          </a:p>
        </p:txBody>
      </p:sp>
    </p:spTree>
    <p:extLst>
      <p:ext uri="{BB962C8B-B14F-4D97-AF65-F5344CB8AC3E}">
        <p14:creationId xmlns:p14="http://schemas.microsoft.com/office/powerpoint/2010/main" val="1206013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26355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115FF9BE-CF7C-4741-B53C-685D246EBE1C}" type="slidenum">
              <a:rPr lang="en-US" smtClean="0"/>
              <a:t>14</a:t>
            </a:fld>
            <a:endParaRPr lang="en-US"/>
          </a:p>
        </p:txBody>
      </p:sp>
    </p:spTree>
    <p:extLst>
      <p:ext uri="{BB962C8B-B14F-4D97-AF65-F5344CB8AC3E}">
        <p14:creationId xmlns:p14="http://schemas.microsoft.com/office/powerpoint/2010/main" val="418529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3648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637377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88579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899538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t>20</a:t>
            </a:fld>
            <a:endParaRPr lang="en-US"/>
          </a:p>
        </p:txBody>
      </p:sp>
    </p:spTree>
    <p:extLst>
      <p:ext uri="{BB962C8B-B14F-4D97-AF65-F5344CB8AC3E}">
        <p14:creationId xmlns:p14="http://schemas.microsoft.com/office/powerpoint/2010/main" val="335964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t>21</a:t>
            </a:fld>
            <a:endParaRPr lang="en-US"/>
          </a:p>
        </p:txBody>
      </p:sp>
    </p:spTree>
    <p:extLst>
      <p:ext uri="{BB962C8B-B14F-4D97-AF65-F5344CB8AC3E}">
        <p14:creationId xmlns:p14="http://schemas.microsoft.com/office/powerpoint/2010/main" val="1366474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t>22</a:t>
            </a:fld>
            <a:endParaRPr lang="en-US"/>
          </a:p>
        </p:txBody>
      </p:sp>
    </p:spTree>
    <p:extLst>
      <p:ext uri="{BB962C8B-B14F-4D97-AF65-F5344CB8AC3E}">
        <p14:creationId xmlns:p14="http://schemas.microsoft.com/office/powerpoint/2010/main" val="3106543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t>23</a:t>
            </a:fld>
            <a:endParaRPr lang="en-US"/>
          </a:p>
        </p:txBody>
      </p:sp>
    </p:spTree>
    <p:extLst>
      <p:ext uri="{BB962C8B-B14F-4D97-AF65-F5344CB8AC3E}">
        <p14:creationId xmlns:p14="http://schemas.microsoft.com/office/powerpoint/2010/main" val="120423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19116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t>24</a:t>
            </a:fld>
            <a:endParaRPr lang="en-US"/>
          </a:p>
        </p:txBody>
      </p:sp>
    </p:spTree>
    <p:extLst>
      <p:ext uri="{BB962C8B-B14F-4D97-AF65-F5344CB8AC3E}">
        <p14:creationId xmlns:p14="http://schemas.microsoft.com/office/powerpoint/2010/main" val="2566717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646510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022915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5FF9BE-CF7C-4741-B53C-685D246EBE1C}" type="slidenum">
              <a:rPr lang="en-US" smtClean="0"/>
              <a:t>30</a:t>
            </a:fld>
            <a:endParaRPr lang="en-US"/>
          </a:p>
        </p:txBody>
      </p:sp>
    </p:spTree>
    <p:extLst>
      <p:ext uri="{BB962C8B-B14F-4D97-AF65-F5344CB8AC3E}">
        <p14:creationId xmlns:p14="http://schemas.microsoft.com/office/powerpoint/2010/main" val="3863897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115FF9BE-CF7C-4741-B53C-685D246EBE1C}" type="slidenum">
              <a:rPr lang="en-US">
                <a:solidFill>
                  <a:prstClr val="black"/>
                </a:solidFill>
                <a:latin typeface="Calibri" panose="020F0502020204030204"/>
              </a:rPr>
              <a:pPr defTabSz="933237">
                <a:def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val="2639932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5FF9BE-CF7C-4741-B53C-685D246EBE1C}" type="slidenum">
              <a:rPr lang="en-US" smtClean="0"/>
              <a:t>32</a:t>
            </a:fld>
            <a:endParaRPr lang="en-US"/>
          </a:p>
        </p:txBody>
      </p:sp>
    </p:spTree>
    <p:extLst>
      <p:ext uri="{BB962C8B-B14F-4D97-AF65-F5344CB8AC3E}">
        <p14:creationId xmlns:p14="http://schemas.microsoft.com/office/powerpoint/2010/main" val="386389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79893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8558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98965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04897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17843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5FF9BE-CF7C-4741-B53C-685D246EBE1C}" type="slidenum">
              <a:rPr lang="en-US" smtClean="0"/>
              <a:t>10</a:t>
            </a:fld>
            <a:endParaRPr lang="en-US"/>
          </a:p>
        </p:txBody>
      </p:sp>
    </p:spTree>
    <p:extLst>
      <p:ext uri="{BB962C8B-B14F-4D97-AF65-F5344CB8AC3E}">
        <p14:creationId xmlns:p14="http://schemas.microsoft.com/office/powerpoint/2010/main" val="3920475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403DD-9E62-4521-A0D6-938E9DA4252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79946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D236145-0B12-4810-844A-C1C1ABA68215}" type="datetimeFigureOut">
              <a:rPr lang="en-US" smtClean="0"/>
              <a:pPr/>
              <a:t>7/27/2023</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808ED2B-795C-4F26-97B9-FDBBC00F58A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36145-0B12-4810-844A-C1C1ABA68215}"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08ED2B-795C-4F26-97B9-FDBBC00F58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D236145-0B12-4810-844A-C1C1ABA68215}" type="datetimeFigureOut">
              <a:rPr lang="en-US" smtClean="0"/>
              <a:pPr/>
              <a:t>7/27/2023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A808ED2B-795C-4F26-97B9-FDBBC00F58A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2906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425249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F450BB8-A3AA-44F7-ACCE-B4E16181B5ED}" type="datetimeFigureOut">
              <a:rPr lang="en-US" smtClean="0">
                <a:solidFill>
                  <a:srgbClr val="646B86"/>
                </a:solidFill>
              </a:rPr>
              <a:pPr/>
              <a:t>7/27/2023</a:t>
            </a:fld>
            <a:endParaRPr lang="en-US" dirty="0">
              <a:solidFill>
                <a:srgbClr val="646B86"/>
              </a:solidFill>
            </a:endParaRPr>
          </a:p>
        </p:txBody>
      </p:sp>
      <p:sp>
        <p:nvSpPr>
          <p:cNvPr id="91" name="Footer Placeholder 90"/>
          <p:cNvSpPr>
            <a:spLocks noGrp="1"/>
          </p:cNvSpPr>
          <p:nvPr>
            <p:ph type="ftr" sz="quarter" idx="11"/>
          </p:nvPr>
        </p:nvSpPr>
        <p:spPr/>
        <p:txBody>
          <a:bodyPr/>
          <a:lstStyle/>
          <a:p>
            <a:endParaRPr lang="en-US" dirty="0">
              <a:solidFill>
                <a:srgbClr val="646B86"/>
              </a:solidFill>
            </a:endParaRPr>
          </a:p>
        </p:txBody>
      </p:sp>
      <p:sp>
        <p:nvSpPr>
          <p:cNvPr id="92" name="Slide Number Placeholder 91"/>
          <p:cNvSpPr>
            <a:spLocks noGrp="1"/>
          </p:cNvSpPr>
          <p:nvPr>
            <p:ph type="sldNum" sz="quarter" idx="12"/>
          </p:nvPr>
        </p:nvSpPr>
        <p:spPr/>
        <p:txBody>
          <a:bodyPr/>
          <a:lstStyle/>
          <a:p>
            <a:fld id="{B1D226C6-EDE3-401C-9637-91EE9137B876}" type="slidenum">
              <a:rPr lang="en-US" smtClean="0">
                <a:solidFill>
                  <a:srgbClr val="646B86"/>
                </a:solidFill>
              </a:rPr>
              <a:pPr/>
              <a:t>‹#›</a:t>
            </a:fld>
            <a:endParaRPr lang="en-US" dirty="0">
              <a:solidFill>
                <a:srgbClr val="646B86"/>
              </a:solidFill>
            </a:endParaRPr>
          </a:p>
        </p:txBody>
      </p:sp>
    </p:spTree>
    <p:extLst>
      <p:ext uri="{BB962C8B-B14F-4D97-AF65-F5344CB8AC3E}">
        <p14:creationId xmlns:p14="http://schemas.microsoft.com/office/powerpoint/2010/main" val="84830769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9972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8" name="Footer Placeholder 7"/>
          <p:cNvSpPr>
            <a:spLocks noGrp="1"/>
          </p:cNvSpPr>
          <p:nvPr>
            <p:ph type="ftr" sz="quarter" idx="11"/>
          </p:nvPr>
        </p:nvSpPr>
        <p:spPr/>
        <p:txBody>
          <a:bodyPr/>
          <a:lstStyle/>
          <a:p>
            <a:endParaRPr lang="en-US" dirty="0">
              <a:solidFill>
                <a:srgbClr val="C5D1D7"/>
              </a:solidFill>
            </a:endParaRPr>
          </a:p>
        </p:txBody>
      </p:sp>
      <p:sp>
        <p:nvSpPr>
          <p:cNvPr id="9" name="Slide Number Placeholder 8"/>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30114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4" name="Footer Placeholder 3"/>
          <p:cNvSpPr>
            <a:spLocks noGrp="1"/>
          </p:cNvSpPr>
          <p:nvPr>
            <p:ph type="ftr" sz="quarter" idx="11"/>
          </p:nvPr>
        </p:nvSpPr>
        <p:spPr/>
        <p:txBody>
          <a:bodyPr/>
          <a:lstStyle/>
          <a:p>
            <a:endParaRPr lang="en-US" dirty="0">
              <a:solidFill>
                <a:srgbClr val="C5D1D7"/>
              </a:solidFill>
            </a:endParaRPr>
          </a:p>
        </p:txBody>
      </p:sp>
      <p:sp>
        <p:nvSpPr>
          <p:cNvPr id="5" name="Slide Number Placeholder 4"/>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607259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3" name="Footer Placeholder 2"/>
          <p:cNvSpPr>
            <a:spLocks noGrp="1"/>
          </p:cNvSpPr>
          <p:nvPr>
            <p:ph type="ftr" sz="quarter" idx="11"/>
          </p:nvPr>
        </p:nvSpPr>
        <p:spPr/>
        <p:txBody>
          <a:bodyPr/>
          <a:lstStyle/>
          <a:p>
            <a:endParaRPr lang="en-US" dirty="0">
              <a:solidFill>
                <a:srgbClr val="C5D1D7"/>
              </a:solidFill>
            </a:endParaRPr>
          </a:p>
        </p:txBody>
      </p:sp>
      <p:sp>
        <p:nvSpPr>
          <p:cNvPr id="4" name="Slide Number Placeholder 3"/>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92503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4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D236145-0B12-4810-844A-C1C1ABA68215}"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808ED2B-795C-4F26-97B9-FDBBC00F58A9}"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9810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31876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184364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86834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808924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F450BB8-A3AA-44F7-ACCE-B4E16181B5ED}" type="datetimeFigureOut">
              <a:rPr lang="en-US" smtClean="0">
                <a:solidFill>
                  <a:srgbClr val="646B86"/>
                </a:solidFill>
              </a:rPr>
              <a:pPr/>
              <a:t>7/27/2023</a:t>
            </a:fld>
            <a:endParaRPr lang="en-US" dirty="0">
              <a:solidFill>
                <a:srgbClr val="646B86"/>
              </a:solidFill>
            </a:endParaRPr>
          </a:p>
        </p:txBody>
      </p:sp>
      <p:sp>
        <p:nvSpPr>
          <p:cNvPr id="91" name="Footer Placeholder 90"/>
          <p:cNvSpPr>
            <a:spLocks noGrp="1"/>
          </p:cNvSpPr>
          <p:nvPr>
            <p:ph type="ftr" sz="quarter" idx="11"/>
          </p:nvPr>
        </p:nvSpPr>
        <p:spPr/>
        <p:txBody>
          <a:bodyPr/>
          <a:lstStyle/>
          <a:p>
            <a:endParaRPr lang="en-US" dirty="0">
              <a:solidFill>
                <a:srgbClr val="646B86"/>
              </a:solidFill>
            </a:endParaRPr>
          </a:p>
        </p:txBody>
      </p:sp>
      <p:sp>
        <p:nvSpPr>
          <p:cNvPr id="92" name="Slide Number Placeholder 91"/>
          <p:cNvSpPr>
            <a:spLocks noGrp="1"/>
          </p:cNvSpPr>
          <p:nvPr>
            <p:ph type="sldNum" sz="quarter" idx="12"/>
          </p:nvPr>
        </p:nvSpPr>
        <p:spPr/>
        <p:txBody>
          <a:bodyPr/>
          <a:lstStyle/>
          <a:p>
            <a:fld id="{B1D226C6-EDE3-401C-9637-91EE9137B876}" type="slidenum">
              <a:rPr lang="en-US" smtClean="0">
                <a:solidFill>
                  <a:srgbClr val="646B86"/>
                </a:solidFill>
              </a:rPr>
              <a:pPr/>
              <a:t>‹#›</a:t>
            </a:fld>
            <a:endParaRPr lang="en-US" dirty="0">
              <a:solidFill>
                <a:srgbClr val="646B86"/>
              </a:solidFill>
            </a:endParaRPr>
          </a:p>
        </p:txBody>
      </p:sp>
    </p:spTree>
    <p:extLst>
      <p:ext uri="{BB962C8B-B14F-4D97-AF65-F5344CB8AC3E}">
        <p14:creationId xmlns:p14="http://schemas.microsoft.com/office/powerpoint/2010/main" val="416321446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2296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8" name="Footer Placeholder 7"/>
          <p:cNvSpPr>
            <a:spLocks noGrp="1"/>
          </p:cNvSpPr>
          <p:nvPr>
            <p:ph type="ftr" sz="quarter" idx="11"/>
          </p:nvPr>
        </p:nvSpPr>
        <p:spPr/>
        <p:txBody>
          <a:bodyPr/>
          <a:lstStyle/>
          <a:p>
            <a:endParaRPr lang="en-US" dirty="0">
              <a:solidFill>
                <a:srgbClr val="C5D1D7"/>
              </a:solidFill>
            </a:endParaRPr>
          </a:p>
        </p:txBody>
      </p:sp>
      <p:sp>
        <p:nvSpPr>
          <p:cNvPr id="9" name="Slide Number Placeholder 8"/>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5601802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4" name="Footer Placeholder 3"/>
          <p:cNvSpPr>
            <a:spLocks noGrp="1"/>
          </p:cNvSpPr>
          <p:nvPr>
            <p:ph type="ftr" sz="quarter" idx="11"/>
          </p:nvPr>
        </p:nvSpPr>
        <p:spPr/>
        <p:txBody>
          <a:bodyPr/>
          <a:lstStyle/>
          <a:p>
            <a:endParaRPr lang="en-US" dirty="0">
              <a:solidFill>
                <a:srgbClr val="C5D1D7"/>
              </a:solidFill>
            </a:endParaRPr>
          </a:p>
        </p:txBody>
      </p:sp>
      <p:sp>
        <p:nvSpPr>
          <p:cNvPr id="5" name="Slide Number Placeholder 4"/>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867408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3" name="Footer Placeholder 2"/>
          <p:cNvSpPr>
            <a:spLocks noGrp="1"/>
          </p:cNvSpPr>
          <p:nvPr>
            <p:ph type="ftr" sz="quarter" idx="11"/>
          </p:nvPr>
        </p:nvSpPr>
        <p:spPr/>
        <p:txBody>
          <a:bodyPr/>
          <a:lstStyle/>
          <a:p>
            <a:endParaRPr lang="en-US" dirty="0">
              <a:solidFill>
                <a:srgbClr val="C5D1D7"/>
              </a:solidFill>
            </a:endParaRPr>
          </a:p>
        </p:txBody>
      </p:sp>
      <p:sp>
        <p:nvSpPr>
          <p:cNvPr id="4" name="Slide Number Placeholder 3"/>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93907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D236145-0B12-4810-844A-C1C1ABA68215}" type="datetimeFigureOut">
              <a:rPr lang="en-US" smtClean="0"/>
              <a:pPr/>
              <a:t>7/27/2023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808ED2B-795C-4F26-97B9-FDBBC00F58A9}"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384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1716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5544940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4090048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982760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4021588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F450BB8-A3AA-44F7-ACCE-B4E16181B5ED}" type="datetimeFigureOut">
              <a:rPr lang="en-US" smtClean="0">
                <a:solidFill>
                  <a:srgbClr val="646B86"/>
                </a:solidFill>
              </a:rPr>
              <a:pPr/>
              <a:t>7/27/2023</a:t>
            </a:fld>
            <a:endParaRPr lang="en-US" dirty="0">
              <a:solidFill>
                <a:srgbClr val="646B86"/>
              </a:solidFill>
            </a:endParaRPr>
          </a:p>
        </p:txBody>
      </p:sp>
      <p:sp>
        <p:nvSpPr>
          <p:cNvPr id="91" name="Footer Placeholder 90"/>
          <p:cNvSpPr>
            <a:spLocks noGrp="1"/>
          </p:cNvSpPr>
          <p:nvPr>
            <p:ph type="ftr" sz="quarter" idx="11"/>
          </p:nvPr>
        </p:nvSpPr>
        <p:spPr/>
        <p:txBody>
          <a:bodyPr/>
          <a:lstStyle/>
          <a:p>
            <a:endParaRPr lang="en-US" dirty="0">
              <a:solidFill>
                <a:srgbClr val="646B86"/>
              </a:solidFill>
            </a:endParaRPr>
          </a:p>
        </p:txBody>
      </p:sp>
      <p:sp>
        <p:nvSpPr>
          <p:cNvPr id="92" name="Slide Number Placeholder 91"/>
          <p:cNvSpPr>
            <a:spLocks noGrp="1"/>
          </p:cNvSpPr>
          <p:nvPr>
            <p:ph type="sldNum" sz="quarter" idx="12"/>
          </p:nvPr>
        </p:nvSpPr>
        <p:spPr/>
        <p:txBody>
          <a:bodyPr/>
          <a:lstStyle/>
          <a:p>
            <a:fld id="{B1D226C6-EDE3-401C-9637-91EE9137B876}" type="slidenum">
              <a:rPr lang="en-US" smtClean="0">
                <a:solidFill>
                  <a:srgbClr val="646B86"/>
                </a:solidFill>
              </a:rPr>
              <a:pPr/>
              <a:t>‹#›</a:t>
            </a:fld>
            <a:endParaRPr lang="en-US" dirty="0">
              <a:solidFill>
                <a:srgbClr val="646B86"/>
              </a:solidFill>
            </a:endParaRPr>
          </a:p>
        </p:txBody>
      </p:sp>
    </p:spTree>
    <p:extLst>
      <p:ext uri="{BB962C8B-B14F-4D97-AF65-F5344CB8AC3E}">
        <p14:creationId xmlns:p14="http://schemas.microsoft.com/office/powerpoint/2010/main" val="162016921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42205015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8" name="Footer Placeholder 7"/>
          <p:cNvSpPr>
            <a:spLocks noGrp="1"/>
          </p:cNvSpPr>
          <p:nvPr>
            <p:ph type="ftr" sz="quarter" idx="11"/>
          </p:nvPr>
        </p:nvSpPr>
        <p:spPr/>
        <p:txBody>
          <a:bodyPr/>
          <a:lstStyle/>
          <a:p>
            <a:endParaRPr lang="en-US" dirty="0">
              <a:solidFill>
                <a:srgbClr val="C5D1D7"/>
              </a:solidFill>
            </a:endParaRPr>
          </a:p>
        </p:txBody>
      </p:sp>
      <p:sp>
        <p:nvSpPr>
          <p:cNvPr id="9" name="Slide Number Placeholder 8"/>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5158007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4" name="Footer Placeholder 3"/>
          <p:cNvSpPr>
            <a:spLocks noGrp="1"/>
          </p:cNvSpPr>
          <p:nvPr>
            <p:ph type="ftr" sz="quarter" idx="11"/>
          </p:nvPr>
        </p:nvSpPr>
        <p:spPr/>
        <p:txBody>
          <a:bodyPr/>
          <a:lstStyle/>
          <a:p>
            <a:endParaRPr lang="en-US" dirty="0">
              <a:solidFill>
                <a:srgbClr val="C5D1D7"/>
              </a:solidFill>
            </a:endParaRPr>
          </a:p>
        </p:txBody>
      </p:sp>
      <p:sp>
        <p:nvSpPr>
          <p:cNvPr id="5" name="Slide Number Placeholder 4"/>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17913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D236145-0B12-4810-844A-C1C1ABA68215}" type="datetimeFigureOut">
              <a:rPr lang="en-US" smtClean="0"/>
              <a:pPr/>
              <a:t>7/27/2023</a:t>
            </a:fld>
            <a:endParaRPr lang="en-US" dirty="0"/>
          </a:p>
        </p:txBody>
      </p:sp>
      <p:sp>
        <p:nvSpPr>
          <p:cNvPr id="10" name="Slide Number Placeholder 9"/>
          <p:cNvSpPr>
            <a:spLocks noGrp="1"/>
          </p:cNvSpPr>
          <p:nvPr>
            <p:ph type="sldNum" sz="quarter" idx="16"/>
          </p:nvPr>
        </p:nvSpPr>
        <p:spPr/>
        <p:txBody>
          <a:bodyPr rtlCol="0"/>
          <a:lstStyle/>
          <a:p>
            <a:fld id="{A808ED2B-795C-4F26-97B9-FDBBC00F58A9}"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3" name="Footer Placeholder 2"/>
          <p:cNvSpPr>
            <a:spLocks noGrp="1"/>
          </p:cNvSpPr>
          <p:nvPr>
            <p:ph type="ftr" sz="quarter" idx="11"/>
          </p:nvPr>
        </p:nvSpPr>
        <p:spPr/>
        <p:txBody>
          <a:bodyPr/>
          <a:lstStyle/>
          <a:p>
            <a:endParaRPr lang="en-US" dirty="0">
              <a:solidFill>
                <a:srgbClr val="C5D1D7"/>
              </a:solidFill>
            </a:endParaRPr>
          </a:p>
        </p:txBody>
      </p:sp>
      <p:sp>
        <p:nvSpPr>
          <p:cNvPr id="4" name="Slide Number Placeholder 3"/>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812178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5296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44530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0160686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0730374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665952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0711365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F450BB8-A3AA-44F7-ACCE-B4E16181B5ED}" type="datetimeFigureOut">
              <a:rPr lang="en-US" smtClean="0">
                <a:solidFill>
                  <a:srgbClr val="646B86"/>
                </a:solidFill>
              </a:rPr>
              <a:pPr/>
              <a:t>7/27/2023</a:t>
            </a:fld>
            <a:endParaRPr lang="en-US" dirty="0">
              <a:solidFill>
                <a:srgbClr val="646B86"/>
              </a:solidFill>
            </a:endParaRPr>
          </a:p>
        </p:txBody>
      </p:sp>
      <p:sp>
        <p:nvSpPr>
          <p:cNvPr id="91" name="Footer Placeholder 90"/>
          <p:cNvSpPr>
            <a:spLocks noGrp="1"/>
          </p:cNvSpPr>
          <p:nvPr>
            <p:ph type="ftr" sz="quarter" idx="11"/>
          </p:nvPr>
        </p:nvSpPr>
        <p:spPr/>
        <p:txBody>
          <a:bodyPr/>
          <a:lstStyle/>
          <a:p>
            <a:endParaRPr lang="en-US" dirty="0">
              <a:solidFill>
                <a:srgbClr val="646B86"/>
              </a:solidFill>
            </a:endParaRPr>
          </a:p>
        </p:txBody>
      </p:sp>
      <p:sp>
        <p:nvSpPr>
          <p:cNvPr id="92" name="Slide Number Placeholder 91"/>
          <p:cNvSpPr>
            <a:spLocks noGrp="1"/>
          </p:cNvSpPr>
          <p:nvPr>
            <p:ph type="sldNum" sz="quarter" idx="12"/>
          </p:nvPr>
        </p:nvSpPr>
        <p:spPr/>
        <p:txBody>
          <a:bodyPr/>
          <a:lstStyle/>
          <a:p>
            <a:fld id="{B1D226C6-EDE3-401C-9637-91EE9137B876}" type="slidenum">
              <a:rPr lang="en-US" smtClean="0">
                <a:solidFill>
                  <a:srgbClr val="646B86"/>
                </a:solidFill>
              </a:rPr>
              <a:pPr/>
              <a:t>‹#›</a:t>
            </a:fld>
            <a:endParaRPr lang="en-US" dirty="0">
              <a:solidFill>
                <a:srgbClr val="646B86"/>
              </a:solidFill>
            </a:endParaRPr>
          </a:p>
        </p:txBody>
      </p:sp>
    </p:spTree>
    <p:extLst>
      <p:ext uri="{BB962C8B-B14F-4D97-AF65-F5344CB8AC3E}">
        <p14:creationId xmlns:p14="http://schemas.microsoft.com/office/powerpoint/2010/main" val="949807796"/>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1748133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8" name="Footer Placeholder 7"/>
          <p:cNvSpPr>
            <a:spLocks noGrp="1"/>
          </p:cNvSpPr>
          <p:nvPr>
            <p:ph type="ftr" sz="quarter" idx="11"/>
          </p:nvPr>
        </p:nvSpPr>
        <p:spPr/>
        <p:txBody>
          <a:bodyPr/>
          <a:lstStyle/>
          <a:p>
            <a:endParaRPr lang="en-US" dirty="0">
              <a:solidFill>
                <a:srgbClr val="C5D1D7"/>
              </a:solidFill>
            </a:endParaRPr>
          </a:p>
        </p:txBody>
      </p:sp>
      <p:sp>
        <p:nvSpPr>
          <p:cNvPr id="9" name="Slide Number Placeholder 8"/>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54397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9D236145-0B12-4810-844A-C1C1ABA68215}" type="datetimeFigureOut">
              <a:rPr lang="en-US" smtClean="0"/>
              <a:pPr/>
              <a:t>7/27/2023</a:t>
            </a:fld>
            <a:endParaRPr lang="en-US" dirty="0"/>
          </a:p>
        </p:txBody>
      </p:sp>
      <p:sp>
        <p:nvSpPr>
          <p:cNvPr id="12" name="Slide Number Placeholder 11"/>
          <p:cNvSpPr>
            <a:spLocks noGrp="1"/>
          </p:cNvSpPr>
          <p:nvPr>
            <p:ph type="sldNum" sz="quarter" idx="16"/>
          </p:nvPr>
        </p:nvSpPr>
        <p:spPr/>
        <p:txBody>
          <a:bodyPr rtlCol="0"/>
          <a:lstStyle/>
          <a:p>
            <a:fld id="{A808ED2B-795C-4F26-97B9-FDBBC00F58A9}"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4" name="Footer Placeholder 3"/>
          <p:cNvSpPr>
            <a:spLocks noGrp="1"/>
          </p:cNvSpPr>
          <p:nvPr>
            <p:ph type="ftr" sz="quarter" idx="11"/>
          </p:nvPr>
        </p:nvSpPr>
        <p:spPr/>
        <p:txBody>
          <a:bodyPr/>
          <a:lstStyle/>
          <a:p>
            <a:endParaRPr lang="en-US" dirty="0">
              <a:solidFill>
                <a:srgbClr val="C5D1D7"/>
              </a:solidFill>
            </a:endParaRPr>
          </a:p>
        </p:txBody>
      </p:sp>
      <p:sp>
        <p:nvSpPr>
          <p:cNvPr id="5" name="Slide Number Placeholder 4"/>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221648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3" name="Footer Placeholder 2"/>
          <p:cNvSpPr>
            <a:spLocks noGrp="1"/>
          </p:cNvSpPr>
          <p:nvPr>
            <p:ph type="ftr" sz="quarter" idx="11"/>
          </p:nvPr>
        </p:nvSpPr>
        <p:spPr/>
        <p:txBody>
          <a:bodyPr/>
          <a:lstStyle/>
          <a:p>
            <a:endParaRPr lang="en-US" dirty="0">
              <a:solidFill>
                <a:srgbClr val="C5D1D7"/>
              </a:solidFill>
            </a:endParaRPr>
          </a:p>
        </p:txBody>
      </p:sp>
      <p:sp>
        <p:nvSpPr>
          <p:cNvPr id="4" name="Slide Number Placeholder 3"/>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9665485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1095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5460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8961556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0494733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673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8444161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F450BB8-A3AA-44F7-ACCE-B4E16181B5ED}" type="datetimeFigureOut">
              <a:rPr lang="en-US" smtClean="0">
                <a:solidFill>
                  <a:srgbClr val="646B86"/>
                </a:solidFill>
              </a:rPr>
              <a:pPr/>
              <a:t>7/27/2023</a:t>
            </a:fld>
            <a:endParaRPr lang="en-US" dirty="0">
              <a:solidFill>
                <a:srgbClr val="646B86"/>
              </a:solidFill>
            </a:endParaRPr>
          </a:p>
        </p:txBody>
      </p:sp>
      <p:sp>
        <p:nvSpPr>
          <p:cNvPr id="91" name="Footer Placeholder 90"/>
          <p:cNvSpPr>
            <a:spLocks noGrp="1"/>
          </p:cNvSpPr>
          <p:nvPr>
            <p:ph type="ftr" sz="quarter" idx="11"/>
          </p:nvPr>
        </p:nvSpPr>
        <p:spPr/>
        <p:txBody>
          <a:bodyPr/>
          <a:lstStyle/>
          <a:p>
            <a:endParaRPr lang="en-US" dirty="0">
              <a:solidFill>
                <a:srgbClr val="646B86"/>
              </a:solidFill>
            </a:endParaRPr>
          </a:p>
        </p:txBody>
      </p:sp>
      <p:sp>
        <p:nvSpPr>
          <p:cNvPr id="92" name="Slide Number Placeholder 91"/>
          <p:cNvSpPr>
            <a:spLocks noGrp="1"/>
          </p:cNvSpPr>
          <p:nvPr>
            <p:ph type="sldNum" sz="quarter" idx="12"/>
          </p:nvPr>
        </p:nvSpPr>
        <p:spPr/>
        <p:txBody>
          <a:bodyPr/>
          <a:lstStyle/>
          <a:p>
            <a:fld id="{B1D226C6-EDE3-401C-9637-91EE9137B876}" type="slidenum">
              <a:rPr lang="en-US" smtClean="0">
                <a:solidFill>
                  <a:srgbClr val="646B86"/>
                </a:solidFill>
              </a:rPr>
              <a:pPr/>
              <a:t>‹#›</a:t>
            </a:fld>
            <a:endParaRPr lang="en-US" dirty="0">
              <a:solidFill>
                <a:srgbClr val="646B86"/>
              </a:solidFill>
            </a:endParaRPr>
          </a:p>
        </p:txBody>
      </p:sp>
    </p:spTree>
    <p:extLst>
      <p:ext uri="{BB962C8B-B14F-4D97-AF65-F5344CB8AC3E}">
        <p14:creationId xmlns:p14="http://schemas.microsoft.com/office/powerpoint/2010/main" val="2593257945"/>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6873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36145-0B12-4810-844A-C1C1ABA68215}" type="datetimeFigureOut">
              <a:rPr lang="en-US" smtClean="0"/>
              <a:pPr/>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808ED2B-795C-4F26-97B9-FDBBC00F58A9}"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8" name="Footer Placeholder 7"/>
          <p:cNvSpPr>
            <a:spLocks noGrp="1"/>
          </p:cNvSpPr>
          <p:nvPr>
            <p:ph type="ftr" sz="quarter" idx="11"/>
          </p:nvPr>
        </p:nvSpPr>
        <p:spPr/>
        <p:txBody>
          <a:bodyPr/>
          <a:lstStyle/>
          <a:p>
            <a:endParaRPr lang="en-US" dirty="0">
              <a:solidFill>
                <a:srgbClr val="C5D1D7"/>
              </a:solidFill>
            </a:endParaRPr>
          </a:p>
        </p:txBody>
      </p:sp>
      <p:sp>
        <p:nvSpPr>
          <p:cNvPr id="9" name="Slide Number Placeholder 8"/>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9468501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4" name="Footer Placeholder 3"/>
          <p:cNvSpPr>
            <a:spLocks noGrp="1"/>
          </p:cNvSpPr>
          <p:nvPr>
            <p:ph type="ftr" sz="quarter" idx="11"/>
          </p:nvPr>
        </p:nvSpPr>
        <p:spPr/>
        <p:txBody>
          <a:bodyPr/>
          <a:lstStyle/>
          <a:p>
            <a:endParaRPr lang="en-US" dirty="0">
              <a:solidFill>
                <a:srgbClr val="C5D1D7"/>
              </a:solidFill>
            </a:endParaRPr>
          </a:p>
        </p:txBody>
      </p:sp>
      <p:sp>
        <p:nvSpPr>
          <p:cNvPr id="5" name="Slide Number Placeholder 4"/>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6125325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3" name="Footer Placeholder 2"/>
          <p:cNvSpPr>
            <a:spLocks noGrp="1"/>
          </p:cNvSpPr>
          <p:nvPr>
            <p:ph type="ftr" sz="quarter" idx="11"/>
          </p:nvPr>
        </p:nvSpPr>
        <p:spPr/>
        <p:txBody>
          <a:bodyPr/>
          <a:lstStyle/>
          <a:p>
            <a:endParaRPr lang="en-US" dirty="0">
              <a:solidFill>
                <a:srgbClr val="C5D1D7"/>
              </a:solidFill>
            </a:endParaRPr>
          </a:p>
        </p:txBody>
      </p:sp>
      <p:sp>
        <p:nvSpPr>
          <p:cNvPr id="4" name="Slide Number Placeholder 3"/>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166087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83851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6" name="Footer Placeholder 5"/>
          <p:cNvSpPr>
            <a:spLocks noGrp="1"/>
          </p:cNvSpPr>
          <p:nvPr>
            <p:ph type="ftr" sz="quarter" idx="11"/>
          </p:nvPr>
        </p:nvSpPr>
        <p:spPr/>
        <p:txBody>
          <a:bodyPr/>
          <a:lstStyle/>
          <a:p>
            <a:endParaRPr lang="en-US" dirty="0">
              <a:solidFill>
                <a:srgbClr val="C5D1D7"/>
              </a:solidFill>
            </a:endParaRPr>
          </a:p>
        </p:txBody>
      </p:sp>
      <p:sp>
        <p:nvSpPr>
          <p:cNvPr id="7" name="Slide Number Placeholder 6"/>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56822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186149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11"/>
          </p:nvPr>
        </p:nvSpPr>
        <p:spPr/>
        <p:txBody>
          <a:bodyPr/>
          <a:lstStyle/>
          <a:p>
            <a:endParaRPr lang="en-US" dirty="0">
              <a:solidFill>
                <a:srgbClr val="C5D1D7"/>
              </a:solidFill>
            </a:endParaRPr>
          </a:p>
        </p:txBody>
      </p:sp>
      <p:sp>
        <p:nvSpPr>
          <p:cNvPr id="6" name="Slide Number Placeholder 5"/>
          <p:cNvSpPr>
            <a:spLocks noGrp="1"/>
          </p:cNvSpPr>
          <p:nvPr>
            <p:ph type="sldNum" sz="quarter" idx="12"/>
          </p:nvPr>
        </p:nvSpPr>
        <p:spPr/>
        <p:txBody>
          <a:body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239258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36145-0B12-4810-844A-C1C1ABA68215}" type="datetimeFigureOut">
              <a:rPr lang="en-US" smtClean="0"/>
              <a:pPr/>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808ED2B-795C-4F26-97B9-FDBBC00F58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9D236145-0B12-4810-844A-C1C1ABA68215}" type="datetimeFigureOut">
              <a:rPr lang="en-US" smtClean="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808ED2B-795C-4F26-97B9-FDBBC00F58A9}"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9D236145-0B12-4810-844A-C1C1ABA68215}" type="datetimeFigureOut">
              <a:rPr lang="en-US" smtClean="0"/>
              <a:pPr/>
              <a:t>7/27/2023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808ED2B-795C-4F26-97B9-FDBBC00F58A9}"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D236145-0B12-4810-844A-C1C1ABA68215}" type="datetimeFigureOut">
              <a:rPr lang="en-US" smtClean="0"/>
              <a:pPr/>
              <a:t>7/27/2023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808ED2B-795C-4F26-97B9-FDBBC00F58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solidFill>
                <a:srgbClr val="C5D1D7"/>
              </a:solidFill>
            </a:endParaRP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403293059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solidFill>
                <a:srgbClr val="C5D1D7"/>
              </a:solidFill>
            </a:endParaRP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129127541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solidFill>
                <a:srgbClr val="C5D1D7"/>
              </a:solidFill>
            </a:endParaRP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1438933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solidFill>
                <a:srgbClr val="C5D1D7"/>
              </a:solidFill>
            </a:endParaRP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61574084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F450BB8-A3AA-44F7-ACCE-B4E16181B5ED}" type="datetimeFigureOut">
              <a:rPr lang="en-US" smtClean="0">
                <a:solidFill>
                  <a:srgbClr val="C5D1D7"/>
                </a:solidFill>
              </a:rPr>
              <a:pPr/>
              <a:t>7/27/2023</a:t>
            </a:fld>
            <a:endParaRPr lang="en-US" dirty="0">
              <a:solidFill>
                <a:srgbClr val="C5D1D7"/>
              </a:solidFill>
            </a:endParaRP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solidFill>
                <a:srgbClr val="C5D1D7"/>
              </a:solidFill>
            </a:endParaRP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1D226C6-EDE3-401C-9637-91EE9137B876}" type="slidenum">
              <a:rPr lang="en-US" smtClean="0">
                <a:solidFill>
                  <a:srgbClr val="C5D1D7"/>
                </a:solidFill>
              </a:rPr>
              <a:pPr/>
              <a:t>‹#›</a:t>
            </a:fld>
            <a:endParaRPr lang="en-US" dirty="0">
              <a:solidFill>
                <a:srgbClr val="C5D1D7"/>
              </a:solidFill>
            </a:endParaRPr>
          </a:p>
        </p:txBody>
      </p:sp>
    </p:spTree>
    <p:extLst>
      <p:ext uri="{BB962C8B-B14F-4D97-AF65-F5344CB8AC3E}">
        <p14:creationId xmlns:p14="http://schemas.microsoft.com/office/powerpoint/2010/main" val="396126169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685800"/>
            <a:ext cx="8839200" cy="4114800"/>
          </a:xfrm>
        </p:spPr>
        <p:txBody>
          <a:bodyPr>
            <a:noAutofit/>
          </a:bodyPr>
          <a:lstStyle/>
          <a:p>
            <a:pPr algn="ctr"/>
            <a:r>
              <a:rPr lang="en-US" sz="2400" b="1" dirty="0">
                <a:solidFill>
                  <a:schemeClr val="tx1"/>
                </a:solidFill>
              </a:rPr>
              <a:t>professional Development 3</a:t>
            </a:r>
            <a:br>
              <a:rPr lang="en-US" b="1" dirty="0">
                <a:solidFill>
                  <a:schemeClr val="tx1"/>
                </a:solidFill>
              </a:rPr>
            </a:br>
            <a:r>
              <a:rPr lang="en-US" sz="4000" b="1" dirty="0">
                <a:solidFill>
                  <a:schemeClr val="tx1"/>
                </a:solidFill>
              </a:rPr>
              <a:t>WHAT IS CULTURAL COMPETENCE?</a:t>
            </a:r>
            <a:br>
              <a:rPr lang="en-US" sz="4000" b="1" dirty="0">
                <a:solidFill>
                  <a:schemeClr val="tx1"/>
                </a:solidFill>
              </a:rPr>
            </a:br>
            <a:br>
              <a:rPr lang="en-US" sz="4000" b="1">
                <a:solidFill>
                  <a:schemeClr val="tx1"/>
                </a:solidFill>
              </a:rPr>
            </a:br>
            <a:r>
              <a:rPr lang="en-US" sz="3200" b="1">
                <a:solidFill>
                  <a:schemeClr val="tx1"/>
                </a:solidFill>
              </a:rPr>
              <a:t> </a:t>
            </a:r>
            <a:br>
              <a:rPr lang="en-US" sz="3200" b="1" dirty="0">
                <a:solidFill>
                  <a:schemeClr val="tx1"/>
                </a:solidFill>
              </a:rPr>
            </a:br>
            <a:br>
              <a:rPr lang="en-US" sz="3200" b="1" dirty="0">
                <a:solidFill>
                  <a:schemeClr val="tx1"/>
                </a:solidFill>
              </a:rPr>
            </a:br>
            <a:r>
              <a:rPr lang="en-US" sz="3200" b="1" dirty="0">
                <a:solidFill>
                  <a:schemeClr val="tx1"/>
                </a:solidFill>
              </a:rPr>
              <a:t>Share what Mindfulness Activity you tried this past week. </a:t>
            </a:r>
            <a:br>
              <a:rPr lang="en-US" sz="3200" b="1" dirty="0">
                <a:solidFill>
                  <a:schemeClr val="tx1"/>
                </a:solidFill>
              </a:rPr>
            </a:br>
            <a:r>
              <a:rPr lang="en-US" sz="3200" b="1" dirty="0">
                <a:solidFill>
                  <a:schemeClr val="tx1"/>
                </a:solidFill>
              </a:rPr>
              <a:t>What did you like/not like about it? </a:t>
            </a:r>
          </a:p>
        </p:txBody>
      </p:sp>
      <p:sp>
        <p:nvSpPr>
          <p:cNvPr id="3" name="Subtitle 2"/>
          <p:cNvSpPr>
            <a:spLocks noGrp="1"/>
          </p:cNvSpPr>
          <p:nvPr>
            <p:ph type="subTitle" idx="1"/>
          </p:nvPr>
        </p:nvSpPr>
        <p:spPr/>
        <p:txBody>
          <a:bodyPr>
            <a:normAutofit fontScale="92500"/>
          </a:bodyPr>
          <a:lstStyle/>
          <a:p>
            <a:r>
              <a:rPr lang="en-US" sz="3200" b="1" dirty="0"/>
              <a:t>ENGR 4010: Professional Development 3</a:t>
            </a:r>
          </a:p>
        </p:txBody>
      </p:sp>
    </p:spTree>
    <p:extLst>
      <p:ext uri="{BB962C8B-B14F-4D97-AF65-F5344CB8AC3E}">
        <p14:creationId xmlns:p14="http://schemas.microsoft.com/office/powerpoint/2010/main" val="35189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Image result for social identity whe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4951" y="300038"/>
            <a:ext cx="5554098" cy="618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8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 am…” Statements &amp; Social Identity Wheel</a:t>
            </a:r>
          </a:p>
        </p:txBody>
      </p:sp>
      <p:sp>
        <p:nvSpPr>
          <p:cNvPr id="3" name="Content Placeholder 2"/>
          <p:cNvSpPr>
            <a:spLocks noGrp="1"/>
          </p:cNvSpPr>
          <p:nvPr>
            <p:ph idx="1"/>
          </p:nvPr>
        </p:nvSpPr>
        <p:spPr/>
        <p:txBody>
          <a:bodyPr>
            <a:normAutofit/>
          </a:bodyPr>
          <a:lstStyle/>
          <a:p>
            <a:r>
              <a:rPr lang="en-US" dirty="0"/>
              <a:t>What social identities, if any, showed up in your I AM statements? Are they the identities you think about most often in relation to yourself? When you think about how others perceive you? Both?</a:t>
            </a:r>
          </a:p>
          <a:p>
            <a:pPr marL="0" indent="0">
              <a:buNone/>
            </a:pPr>
            <a:endParaRPr lang="en-US" dirty="0"/>
          </a:p>
          <a:p>
            <a:r>
              <a:rPr lang="en-US" dirty="0"/>
              <a:t>Are there social identities located on the wheel you have that were not included in your I AM statements? Why do you think that is?</a:t>
            </a:r>
          </a:p>
        </p:txBody>
      </p:sp>
    </p:spTree>
    <p:extLst>
      <p:ext uri="{BB962C8B-B14F-4D97-AF65-F5344CB8AC3E}">
        <p14:creationId xmlns:p14="http://schemas.microsoft.com/office/powerpoint/2010/main" val="296847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fontScale="90000"/>
          </a:bodyPr>
          <a:lstStyle/>
          <a:p>
            <a:r>
              <a:rPr lang="en-US" dirty="0"/>
              <a:t>Group Discussion Questions  </a:t>
            </a:r>
          </a:p>
        </p:txBody>
      </p:sp>
      <p:sp>
        <p:nvSpPr>
          <p:cNvPr id="3" name="Content Placeholder 2"/>
          <p:cNvSpPr>
            <a:spLocks noGrp="1"/>
          </p:cNvSpPr>
          <p:nvPr>
            <p:ph idx="1"/>
          </p:nvPr>
        </p:nvSpPr>
        <p:spPr>
          <a:xfrm>
            <a:off x="381000" y="914400"/>
            <a:ext cx="8313506" cy="5287963"/>
          </a:xfrm>
        </p:spPr>
        <p:txBody>
          <a:bodyPr>
            <a:normAutofit lnSpcReduction="10000"/>
          </a:bodyPr>
          <a:lstStyle/>
          <a:p>
            <a:r>
              <a:rPr lang="en-US" sz="2800" dirty="0"/>
              <a:t>Which aspects of your social identity feel especially meaningful to you and why?</a:t>
            </a:r>
          </a:p>
          <a:p>
            <a:r>
              <a:rPr lang="en-US" sz="2800" dirty="0"/>
              <a:t> Which aspects of your social identity don’t feel as meaningful to you and why? </a:t>
            </a:r>
          </a:p>
          <a:p>
            <a:r>
              <a:rPr lang="en-US" sz="2800" dirty="0"/>
              <a:t>Are there any that you hadn’t thought of before today, and if so, why do you think that is? </a:t>
            </a:r>
          </a:p>
          <a:p>
            <a:r>
              <a:rPr lang="en-US" sz="2800" dirty="0"/>
              <a:t>What experiences have you had that make the identities in your inner circle more salient to you? </a:t>
            </a:r>
          </a:p>
          <a:p>
            <a:r>
              <a:rPr lang="en-US" sz="2800" dirty="0"/>
              <a:t>Why do you think more about some of your identities than others?</a:t>
            </a:r>
          </a:p>
          <a:p>
            <a:r>
              <a:rPr lang="en-US" sz="2800" dirty="0"/>
              <a:t> How do your identities influence your sense of belonging in RPI and other groups that you’re part of?</a:t>
            </a:r>
          </a:p>
        </p:txBody>
      </p:sp>
    </p:spTree>
    <p:extLst>
      <p:ext uri="{BB962C8B-B14F-4D97-AF65-F5344CB8AC3E}">
        <p14:creationId xmlns:p14="http://schemas.microsoft.com/office/powerpoint/2010/main" val="270783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fontScale="90000"/>
          </a:bodyPr>
          <a:lstStyle/>
          <a:p>
            <a:r>
              <a:rPr lang="en-US" dirty="0"/>
              <a:t> Discussion   </a:t>
            </a:r>
          </a:p>
        </p:txBody>
      </p:sp>
      <p:sp>
        <p:nvSpPr>
          <p:cNvPr id="3" name="Content Placeholder 2"/>
          <p:cNvSpPr>
            <a:spLocks noGrp="1"/>
          </p:cNvSpPr>
          <p:nvPr>
            <p:ph idx="1"/>
          </p:nvPr>
        </p:nvSpPr>
        <p:spPr>
          <a:xfrm>
            <a:off x="381000" y="914400"/>
            <a:ext cx="8313506" cy="5287963"/>
          </a:xfrm>
        </p:spPr>
        <p:txBody>
          <a:bodyPr>
            <a:normAutofit fontScale="92500"/>
          </a:bodyPr>
          <a:lstStyle/>
          <a:p>
            <a:pPr lvl="0"/>
            <a:r>
              <a:rPr lang="en-US" sz="3200" dirty="0"/>
              <a:t>How Does your Identity Afford You Privilege in Everyday Life?</a:t>
            </a:r>
          </a:p>
          <a:p>
            <a:pPr lvl="0"/>
            <a:endParaRPr lang="en-US" sz="3200" dirty="0"/>
          </a:p>
          <a:p>
            <a:r>
              <a:rPr lang="en-US" sz="2800" dirty="0"/>
              <a:t>Which Aspects  of your Identity are Socially  More Powerful and which Aspects are Socially More Marginalized.</a:t>
            </a:r>
          </a:p>
          <a:p>
            <a:endParaRPr lang="en-US" sz="2800" dirty="0"/>
          </a:p>
          <a:p>
            <a:r>
              <a:rPr lang="en-US" sz="2800" dirty="0"/>
              <a:t>Are Each of your Identities:</a:t>
            </a:r>
          </a:p>
          <a:p>
            <a:pPr marL="0" indent="0">
              <a:buNone/>
            </a:pPr>
            <a:r>
              <a:rPr lang="en-US" sz="2800" dirty="0"/>
              <a:t>	 Visible or  Invisible  </a:t>
            </a:r>
          </a:p>
          <a:p>
            <a:pPr marL="0" indent="0">
              <a:buNone/>
            </a:pPr>
            <a:r>
              <a:rPr lang="en-US" sz="2800" dirty="0"/>
              <a:t>           Permanent or changeable</a:t>
            </a:r>
          </a:p>
          <a:p>
            <a:pPr marL="0" indent="0">
              <a:buNone/>
            </a:pPr>
            <a:r>
              <a:rPr lang="en-US" sz="2800" dirty="0"/>
              <a:t>           Inborn or Chosen</a:t>
            </a:r>
          </a:p>
          <a:p>
            <a:r>
              <a:rPr lang="en-US" sz="2800" dirty="0"/>
              <a:t>         	</a:t>
            </a:r>
          </a:p>
        </p:txBody>
      </p:sp>
    </p:spTree>
    <p:extLst>
      <p:ext uri="{BB962C8B-B14F-4D97-AF65-F5344CB8AC3E}">
        <p14:creationId xmlns:p14="http://schemas.microsoft.com/office/powerpoint/2010/main" val="378186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821"/>
            <a:ext cx="8229600" cy="1143000"/>
          </a:xfrm>
        </p:spPr>
        <p:txBody>
          <a:bodyPr>
            <a:normAutofit/>
          </a:bodyPr>
          <a:lstStyle/>
          <a:p>
            <a:r>
              <a:rPr lang="en-US" sz="4000" dirty="0"/>
              <a:t>What is culture?</a:t>
            </a:r>
          </a:p>
        </p:txBody>
      </p:sp>
      <p:sp>
        <p:nvSpPr>
          <p:cNvPr id="5" name="Oval 4"/>
          <p:cNvSpPr/>
          <p:nvPr/>
        </p:nvSpPr>
        <p:spPr>
          <a:xfrm>
            <a:off x="1913126" y="2791544"/>
            <a:ext cx="5354831" cy="10030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The growth of </a:t>
            </a:r>
            <a:r>
              <a:rPr lang="en-US" dirty="0">
                <a:solidFill>
                  <a:schemeClr val="accent2">
                    <a:lumMod val="60000"/>
                    <a:lumOff val="40000"/>
                  </a:schemeClr>
                </a:solidFill>
              </a:rPr>
              <a:t>group identity </a:t>
            </a:r>
            <a:r>
              <a:rPr lang="en-US" dirty="0">
                <a:solidFill>
                  <a:schemeClr val="tx1"/>
                </a:solidFill>
              </a:rPr>
              <a:t>fostered by </a:t>
            </a:r>
            <a:r>
              <a:rPr lang="en-US" dirty="0">
                <a:solidFill>
                  <a:schemeClr val="accent2">
                    <a:lumMod val="60000"/>
                    <a:lumOff val="40000"/>
                  </a:schemeClr>
                </a:solidFill>
              </a:rPr>
              <a:t>social patterns </a:t>
            </a:r>
            <a:r>
              <a:rPr lang="en-US" dirty="0">
                <a:solidFill>
                  <a:schemeClr val="tx1"/>
                </a:solidFill>
              </a:rPr>
              <a:t>unique to that group</a:t>
            </a:r>
            <a:endParaRPr lang="en-US" dirty="0">
              <a:solidFill>
                <a:schemeClr val="accent1">
                  <a:lumMod val="40000"/>
                  <a:lumOff val="60000"/>
                </a:schemeClr>
              </a:solidFill>
            </a:endParaRPr>
          </a:p>
        </p:txBody>
      </p:sp>
      <p:sp>
        <p:nvSpPr>
          <p:cNvPr id="7" name="Oval 6"/>
          <p:cNvSpPr/>
          <p:nvPr/>
        </p:nvSpPr>
        <p:spPr>
          <a:xfrm>
            <a:off x="2730044" y="1738759"/>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832659" y="1804931"/>
            <a:ext cx="1276213" cy="369332"/>
          </a:xfrm>
          <a:prstGeom prst="rect">
            <a:avLst/>
          </a:prstGeom>
          <a:noFill/>
        </p:spPr>
        <p:txBody>
          <a:bodyPr wrap="square" rtlCol="0">
            <a:spAutoFit/>
          </a:bodyPr>
          <a:lstStyle/>
          <a:p>
            <a:pPr algn="ctr"/>
            <a:r>
              <a:rPr lang="en-US" dirty="0"/>
              <a:t>History</a:t>
            </a:r>
          </a:p>
        </p:txBody>
      </p:sp>
      <p:sp>
        <p:nvSpPr>
          <p:cNvPr id="9" name="Oval 8"/>
          <p:cNvSpPr/>
          <p:nvPr/>
        </p:nvSpPr>
        <p:spPr>
          <a:xfrm>
            <a:off x="1495784" y="2105157"/>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524709" y="2179138"/>
            <a:ext cx="1427619" cy="369332"/>
          </a:xfrm>
          <a:prstGeom prst="rect">
            <a:avLst/>
          </a:prstGeom>
          <a:noFill/>
        </p:spPr>
        <p:txBody>
          <a:bodyPr wrap="square" rtlCol="0">
            <a:spAutoFit/>
          </a:bodyPr>
          <a:lstStyle/>
          <a:p>
            <a:pPr algn="ctr"/>
            <a:r>
              <a:rPr lang="en-US" dirty="0"/>
              <a:t>Experiences</a:t>
            </a:r>
          </a:p>
        </p:txBody>
      </p:sp>
      <p:sp>
        <p:nvSpPr>
          <p:cNvPr id="11" name="Oval 10"/>
          <p:cNvSpPr/>
          <p:nvPr/>
        </p:nvSpPr>
        <p:spPr>
          <a:xfrm>
            <a:off x="4195881" y="1762075"/>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71286" y="1823186"/>
            <a:ext cx="1105174" cy="369332"/>
          </a:xfrm>
          <a:prstGeom prst="rect">
            <a:avLst/>
          </a:prstGeom>
          <a:noFill/>
        </p:spPr>
        <p:txBody>
          <a:bodyPr wrap="square" rtlCol="0">
            <a:spAutoFit/>
          </a:bodyPr>
          <a:lstStyle/>
          <a:p>
            <a:pPr algn="ctr"/>
            <a:r>
              <a:rPr lang="en-US" dirty="0"/>
              <a:t>Customs</a:t>
            </a:r>
          </a:p>
        </p:txBody>
      </p:sp>
      <p:sp>
        <p:nvSpPr>
          <p:cNvPr id="13" name="Oval 12"/>
          <p:cNvSpPr/>
          <p:nvPr/>
        </p:nvSpPr>
        <p:spPr>
          <a:xfrm>
            <a:off x="5690697" y="1945681"/>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857905" y="2073896"/>
            <a:ext cx="1105174" cy="369332"/>
          </a:xfrm>
          <a:prstGeom prst="rect">
            <a:avLst/>
          </a:prstGeom>
          <a:noFill/>
        </p:spPr>
        <p:txBody>
          <a:bodyPr wrap="square" rtlCol="0">
            <a:spAutoFit/>
          </a:bodyPr>
          <a:lstStyle/>
          <a:p>
            <a:pPr algn="ctr"/>
            <a:r>
              <a:rPr lang="en-US" dirty="0"/>
              <a:t>Rituals</a:t>
            </a:r>
          </a:p>
        </p:txBody>
      </p:sp>
      <p:sp>
        <p:nvSpPr>
          <p:cNvPr id="15" name="Oval 14"/>
          <p:cNvSpPr/>
          <p:nvPr/>
        </p:nvSpPr>
        <p:spPr>
          <a:xfrm>
            <a:off x="6905643" y="2342056"/>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065810" y="2490765"/>
            <a:ext cx="1105174" cy="369332"/>
          </a:xfrm>
          <a:prstGeom prst="rect">
            <a:avLst/>
          </a:prstGeom>
          <a:noFill/>
        </p:spPr>
        <p:txBody>
          <a:bodyPr wrap="square" rtlCol="0">
            <a:spAutoFit/>
          </a:bodyPr>
          <a:lstStyle/>
          <a:p>
            <a:pPr algn="ctr"/>
            <a:r>
              <a:rPr lang="en-US" dirty="0"/>
              <a:t>Food</a:t>
            </a:r>
          </a:p>
        </p:txBody>
      </p:sp>
      <p:sp>
        <p:nvSpPr>
          <p:cNvPr id="17" name="Oval 16"/>
          <p:cNvSpPr/>
          <p:nvPr/>
        </p:nvSpPr>
        <p:spPr>
          <a:xfrm>
            <a:off x="7458230" y="3010789"/>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7647657" y="3048000"/>
            <a:ext cx="1105174" cy="369332"/>
          </a:xfrm>
          <a:prstGeom prst="rect">
            <a:avLst/>
          </a:prstGeom>
          <a:noFill/>
        </p:spPr>
        <p:txBody>
          <a:bodyPr wrap="square" rtlCol="0">
            <a:spAutoFit/>
          </a:bodyPr>
          <a:lstStyle/>
          <a:p>
            <a:pPr algn="ctr"/>
            <a:r>
              <a:rPr lang="en-US" dirty="0"/>
              <a:t>Traditions</a:t>
            </a:r>
          </a:p>
        </p:txBody>
      </p:sp>
      <p:sp>
        <p:nvSpPr>
          <p:cNvPr id="19" name="Oval 18"/>
          <p:cNvSpPr/>
          <p:nvPr/>
        </p:nvSpPr>
        <p:spPr>
          <a:xfrm>
            <a:off x="570095" y="2711692"/>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706790" y="2819400"/>
            <a:ext cx="1105174" cy="369332"/>
          </a:xfrm>
          <a:prstGeom prst="rect">
            <a:avLst/>
          </a:prstGeom>
          <a:noFill/>
        </p:spPr>
        <p:txBody>
          <a:bodyPr wrap="square" rtlCol="0">
            <a:spAutoFit/>
          </a:bodyPr>
          <a:lstStyle/>
          <a:p>
            <a:pPr algn="ctr"/>
            <a:r>
              <a:rPr lang="en-US" dirty="0"/>
              <a:t>Holidays</a:t>
            </a:r>
          </a:p>
        </p:txBody>
      </p:sp>
      <p:sp>
        <p:nvSpPr>
          <p:cNvPr id="21" name="Oval 20"/>
          <p:cNvSpPr/>
          <p:nvPr/>
        </p:nvSpPr>
        <p:spPr>
          <a:xfrm>
            <a:off x="641049" y="3421648"/>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779318" y="3365562"/>
            <a:ext cx="1105174" cy="646331"/>
          </a:xfrm>
          <a:prstGeom prst="rect">
            <a:avLst/>
          </a:prstGeom>
          <a:noFill/>
        </p:spPr>
        <p:txBody>
          <a:bodyPr wrap="square" rtlCol="0">
            <a:spAutoFit/>
          </a:bodyPr>
          <a:lstStyle/>
          <a:p>
            <a:pPr algn="ctr"/>
            <a:r>
              <a:rPr lang="en-US" dirty="0"/>
              <a:t>Notions of time</a:t>
            </a:r>
          </a:p>
        </p:txBody>
      </p:sp>
      <p:sp>
        <p:nvSpPr>
          <p:cNvPr id="23" name="Oval 22"/>
          <p:cNvSpPr/>
          <p:nvPr/>
        </p:nvSpPr>
        <p:spPr>
          <a:xfrm>
            <a:off x="1596006" y="3983338"/>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738871" y="4064930"/>
            <a:ext cx="1105174" cy="369332"/>
          </a:xfrm>
          <a:prstGeom prst="rect">
            <a:avLst/>
          </a:prstGeom>
          <a:noFill/>
        </p:spPr>
        <p:txBody>
          <a:bodyPr wrap="square" rtlCol="0">
            <a:spAutoFit/>
          </a:bodyPr>
          <a:lstStyle/>
          <a:p>
            <a:pPr algn="ctr"/>
            <a:r>
              <a:rPr lang="en-US" dirty="0"/>
              <a:t>Space</a:t>
            </a:r>
          </a:p>
        </p:txBody>
      </p:sp>
      <p:sp>
        <p:nvSpPr>
          <p:cNvPr id="25" name="Oval 24"/>
          <p:cNvSpPr/>
          <p:nvPr/>
        </p:nvSpPr>
        <p:spPr>
          <a:xfrm>
            <a:off x="3043259" y="4270050"/>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214298" y="4278868"/>
            <a:ext cx="1105174" cy="369332"/>
          </a:xfrm>
          <a:prstGeom prst="rect">
            <a:avLst/>
          </a:prstGeom>
          <a:noFill/>
        </p:spPr>
        <p:txBody>
          <a:bodyPr wrap="square" rtlCol="0">
            <a:spAutoFit/>
          </a:bodyPr>
          <a:lstStyle/>
          <a:p>
            <a:pPr algn="ctr"/>
            <a:r>
              <a:rPr lang="en-US" dirty="0"/>
              <a:t>Language</a:t>
            </a:r>
          </a:p>
        </p:txBody>
      </p:sp>
      <p:sp>
        <p:nvSpPr>
          <p:cNvPr id="27" name="Oval 26"/>
          <p:cNvSpPr/>
          <p:nvPr/>
        </p:nvSpPr>
        <p:spPr>
          <a:xfrm>
            <a:off x="4657770" y="4299640"/>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796033" y="4437229"/>
            <a:ext cx="1105174" cy="369332"/>
          </a:xfrm>
          <a:prstGeom prst="rect">
            <a:avLst/>
          </a:prstGeom>
          <a:noFill/>
        </p:spPr>
        <p:txBody>
          <a:bodyPr wrap="square" rtlCol="0">
            <a:spAutoFit/>
          </a:bodyPr>
          <a:lstStyle/>
          <a:p>
            <a:pPr algn="ctr"/>
            <a:r>
              <a:rPr lang="en-US" dirty="0"/>
              <a:t>Music</a:t>
            </a:r>
          </a:p>
        </p:txBody>
      </p:sp>
      <p:sp>
        <p:nvSpPr>
          <p:cNvPr id="29" name="Oval 28"/>
          <p:cNvSpPr/>
          <p:nvPr/>
        </p:nvSpPr>
        <p:spPr>
          <a:xfrm>
            <a:off x="6243285" y="4198780"/>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14325" y="4286817"/>
            <a:ext cx="1105174" cy="369332"/>
          </a:xfrm>
          <a:prstGeom prst="rect">
            <a:avLst/>
          </a:prstGeom>
          <a:noFill/>
        </p:spPr>
        <p:txBody>
          <a:bodyPr wrap="square" rtlCol="0">
            <a:spAutoFit/>
          </a:bodyPr>
          <a:lstStyle/>
          <a:p>
            <a:pPr algn="ctr"/>
            <a:r>
              <a:rPr lang="en-US" dirty="0"/>
              <a:t>Attire</a:t>
            </a:r>
          </a:p>
        </p:txBody>
      </p:sp>
      <p:sp>
        <p:nvSpPr>
          <p:cNvPr id="31" name="Oval 30"/>
          <p:cNvSpPr/>
          <p:nvPr/>
        </p:nvSpPr>
        <p:spPr>
          <a:xfrm>
            <a:off x="7234689" y="3652797"/>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336607" y="3714584"/>
            <a:ext cx="1328715" cy="369332"/>
          </a:xfrm>
          <a:prstGeom prst="rect">
            <a:avLst/>
          </a:prstGeom>
          <a:noFill/>
        </p:spPr>
        <p:txBody>
          <a:bodyPr wrap="square" rtlCol="0">
            <a:spAutoFit/>
          </a:bodyPr>
          <a:lstStyle/>
          <a:p>
            <a:pPr algn="ctr"/>
            <a:r>
              <a:rPr lang="en-US" dirty="0"/>
              <a:t>Storytelling</a:t>
            </a:r>
          </a:p>
        </p:txBody>
      </p:sp>
      <p:sp>
        <p:nvSpPr>
          <p:cNvPr id="33" name="Oval 32"/>
          <p:cNvSpPr/>
          <p:nvPr/>
        </p:nvSpPr>
        <p:spPr>
          <a:xfrm>
            <a:off x="224417" y="1535770"/>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347238" y="1447800"/>
            <a:ext cx="1105174" cy="646331"/>
          </a:xfrm>
          <a:prstGeom prst="rect">
            <a:avLst/>
          </a:prstGeom>
          <a:noFill/>
        </p:spPr>
        <p:txBody>
          <a:bodyPr wrap="square" rtlCol="0">
            <a:spAutoFit/>
          </a:bodyPr>
          <a:lstStyle/>
          <a:p>
            <a:pPr algn="ctr"/>
            <a:r>
              <a:rPr lang="en-US" dirty="0"/>
              <a:t>Social class</a:t>
            </a:r>
          </a:p>
        </p:txBody>
      </p:sp>
      <p:sp>
        <p:nvSpPr>
          <p:cNvPr id="35" name="Oval 34"/>
          <p:cNvSpPr/>
          <p:nvPr/>
        </p:nvSpPr>
        <p:spPr>
          <a:xfrm>
            <a:off x="7093224" y="1376929"/>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7264263" y="1332815"/>
            <a:ext cx="1105174" cy="646331"/>
          </a:xfrm>
          <a:prstGeom prst="rect">
            <a:avLst/>
          </a:prstGeom>
          <a:noFill/>
        </p:spPr>
        <p:txBody>
          <a:bodyPr wrap="square" rtlCol="0">
            <a:spAutoFit/>
          </a:bodyPr>
          <a:lstStyle/>
          <a:p>
            <a:pPr algn="ctr"/>
            <a:r>
              <a:rPr lang="en-US" dirty="0"/>
              <a:t>Racial groups</a:t>
            </a:r>
          </a:p>
        </p:txBody>
      </p:sp>
      <p:sp>
        <p:nvSpPr>
          <p:cNvPr id="37" name="Oval 36"/>
          <p:cNvSpPr/>
          <p:nvPr/>
        </p:nvSpPr>
        <p:spPr>
          <a:xfrm>
            <a:off x="228600" y="4727275"/>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256273" y="4797550"/>
            <a:ext cx="1383539" cy="369332"/>
          </a:xfrm>
          <a:prstGeom prst="rect">
            <a:avLst/>
          </a:prstGeom>
          <a:noFill/>
        </p:spPr>
        <p:txBody>
          <a:bodyPr wrap="square" rtlCol="0">
            <a:spAutoFit/>
          </a:bodyPr>
          <a:lstStyle/>
          <a:p>
            <a:pPr algn="ctr"/>
            <a:r>
              <a:rPr lang="en-US" dirty="0"/>
              <a:t>Generations</a:t>
            </a:r>
          </a:p>
        </p:txBody>
      </p:sp>
      <p:sp>
        <p:nvSpPr>
          <p:cNvPr id="39" name="Oval 38"/>
          <p:cNvSpPr/>
          <p:nvPr/>
        </p:nvSpPr>
        <p:spPr>
          <a:xfrm>
            <a:off x="7611467" y="4844164"/>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782506" y="4793270"/>
            <a:ext cx="1105174" cy="646331"/>
          </a:xfrm>
          <a:prstGeom prst="rect">
            <a:avLst/>
          </a:prstGeom>
          <a:noFill/>
        </p:spPr>
        <p:txBody>
          <a:bodyPr wrap="square" rtlCol="0">
            <a:spAutoFit/>
          </a:bodyPr>
          <a:lstStyle/>
          <a:p>
            <a:pPr algn="ctr"/>
            <a:r>
              <a:rPr lang="en-US" dirty="0"/>
              <a:t>Religious groups</a:t>
            </a:r>
          </a:p>
        </p:txBody>
      </p:sp>
      <p:sp>
        <p:nvSpPr>
          <p:cNvPr id="41" name="Oval 40"/>
          <p:cNvSpPr/>
          <p:nvPr/>
        </p:nvSpPr>
        <p:spPr>
          <a:xfrm>
            <a:off x="3934143" y="1042285"/>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70838" y="1143000"/>
            <a:ext cx="1105174" cy="369332"/>
          </a:xfrm>
          <a:prstGeom prst="rect">
            <a:avLst/>
          </a:prstGeom>
          <a:noFill/>
        </p:spPr>
        <p:txBody>
          <a:bodyPr wrap="square" rtlCol="0">
            <a:spAutoFit/>
          </a:bodyPr>
          <a:lstStyle/>
          <a:p>
            <a:pPr algn="ctr"/>
            <a:r>
              <a:rPr lang="en-US" dirty="0"/>
              <a:t>Nations</a:t>
            </a:r>
          </a:p>
        </p:txBody>
      </p:sp>
      <p:sp>
        <p:nvSpPr>
          <p:cNvPr id="43" name="Oval 42"/>
          <p:cNvSpPr/>
          <p:nvPr/>
        </p:nvSpPr>
        <p:spPr>
          <a:xfrm>
            <a:off x="4008959" y="5048641"/>
            <a:ext cx="1447252" cy="5232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179998" y="5105400"/>
            <a:ext cx="1105174" cy="369332"/>
          </a:xfrm>
          <a:prstGeom prst="rect">
            <a:avLst/>
          </a:prstGeom>
          <a:noFill/>
        </p:spPr>
        <p:txBody>
          <a:bodyPr wrap="square" rtlCol="0">
            <a:spAutoFit/>
          </a:bodyPr>
          <a:lstStyle/>
          <a:p>
            <a:pPr algn="ctr"/>
            <a:r>
              <a:rPr lang="en-US" dirty="0"/>
              <a:t>Gender</a:t>
            </a:r>
          </a:p>
        </p:txBody>
      </p:sp>
    </p:spTree>
    <p:extLst>
      <p:ext uri="{BB962C8B-B14F-4D97-AF65-F5344CB8AC3E}">
        <p14:creationId xmlns:p14="http://schemas.microsoft.com/office/powerpoint/2010/main" val="7296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16" grpId="0"/>
      <p:bldP spid="17" grpId="0" animBg="1"/>
      <p:bldP spid="18" grpId="0"/>
      <p:bldP spid="19" grpId="0" animBg="1"/>
      <p:bldP spid="20" grpId="0"/>
      <p:bldP spid="21" grpId="0" animBg="1"/>
      <p:bldP spid="22" grpId="0"/>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35" grpId="0" animBg="1"/>
      <p:bldP spid="36" grpId="0"/>
      <p:bldP spid="37" grpId="0" animBg="1"/>
      <p:bldP spid="38" grpId="0"/>
      <p:bldP spid="39" grpId="0" animBg="1"/>
      <p:bldP spid="40" grpId="0"/>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4F28-7473-44C6-B2D0-0DE563665F86}"/>
              </a:ext>
            </a:extLst>
          </p:cNvPr>
          <p:cNvSpPr>
            <a:spLocks noGrp="1"/>
          </p:cNvSpPr>
          <p:nvPr>
            <p:ph type="title"/>
          </p:nvPr>
        </p:nvSpPr>
        <p:spPr/>
        <p:txBody>
          <a:bodyPr>
            <a:normAutofit/>
          </a:bodyPr>
          <a:lstStyle/>
          <a:p>
            <a:r>
              <a:rPr lang="en-US" sz="3200" dirty="0"/>
              <a:t>Which of these are not cultural groups</a:t>
            </a:r>
          </a:p>
        </p:txBody>
      </p:sp>
      <p:sp>
        <p:nvSpPr>
          <p:cNvPr id="3" name="Content Placeholder 2">
            <a:extLst>
              <a:ext uri="{FF2B5EF4-FFF2-40B4-BE49-F238E27FC236}">
                <a16:creationId xmlns:a16="http://schemas.microsoft.com/office/drawing/2014/main" id="{1BFE3177-8413-452F-AC4B-F27179542B06}"/>
              </a:ext>
            </a:extLst>
          </p:cNvPr>
          <p:cNvSpPr>
            <a:spLocks noGrp="1"/>
          </p:cNvSpPr>
          <p:nvPr>
            <p:ph idx="1"/>
          </p:nvPr>
        </p:nvSpPr>
        <p:spPr/>
        <p:txBody>
          <a:bodyPr>
            <a:normAutofit/>
          </a:bodyPr>
          <a:lstStyle/>
          <a:p>
            <a:r>
              <a:rPr lang="en-US" sz="2800" dirty="0"/>
              <a:t>Deaf Americans</a:t>
            </a:r>
          </a:p>
          <a:p>
            <a:r>
              <a:rPr lang="en-US" sz="2800" dirty="0"/>
              <a:t>Native Americans</a:t>
            </a:r>
          </a:p>
          <a:p>
            <a:r>
              <a:rPr lang="en-US" sz="2800" dirty="0"/>
              <a:t>African- Americans</a:t>
            </a:r>
          </a:p>
          <a:p>
            <a:r>
              <a:rPr lang="en-US" sz="2800" dirty="0"/>
              <a:t>White Americans</a:t>
            </a:r>
          </a:p>
          <a:p>
            <a:r>
              <a:rPr lang="en-US" sz="2800" dirty="0"/>
              <a:t>LGBT Q  Americans </a:t>
            </a:r>
          </a:p>
        </p:txBody>
      </p:sp>
    </p:spTree>
    <p:extLst>
      <p:ext uri="{BB962C8B-B14F-4D97-AF65-F5344CB8AC3E}">
        <p14:creationId xmlns:p14="http://schemas.microsoft.com/office/powerpoint/2010/main" val="266579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
            <a:ext cx="8686800" cy="6538451"/>
          </a:xfrm>
          <a:prstGeom prst="rect">
            <a:avLst/>
          </a:prstGeom>
        </p:spPr>
      </p:pic>
    </p:spTree>
    <p:extLst>
      <p:ext uri="{BB962C8B-B14F-4D97-AF65-F5344CB8AC3E}">
        <p14:creationId xmlns:p14="http://schemas.microsoft.com/office/powerpoint/2010/main" val="561419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Cultural Competence is…</a:t>
            </a:r>
          </a:p>
        </p:txBody>
      </p:sp>
      <p:pic>
        <p:nvPicPr>
          <p:cNvPr id="10" name="Content Placeholder 9"/>
          <p:cNvPicPr>
            <a:picLocks noGrp="1" noChangeAspect="1"/>
          </p:cNvPicPr>
          <p:nvPr>
            <p:ph idx="1"/>
          </p:nvPr>
        </p:nvPicPr>
        <p:blipFill>
          <a:blip r:embed="rId3"/>
          <a:stretch>
            <a:fillRect/>
          </a:stretch>
        </p:blipFill>
        <p:spPr>
          <a:xfrm>
            <a:off x="966787" y="1834356"/>
            <a:ext cx="7210425" cy="4057650"/>
          </a:xfrm>
          <a:prstGeom prst="rect">
            <a:avLst/>
          </a:prstGeom>
        </p:spPr>
      </p:pic>
    </p:spTree>
    <p:extLst>
      <p:ext uri="{BB962C8B-B14F-4D97-AF65-F5344CB8AC3E}">
        <p14:creationId xmlns:p14="http://schemas.microsoft.com/office/powerpoint/2010/main" val="4947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grossg4\Desktop\slide2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7630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Cultural Destructiveness </a:t>
            </a:r>
            <a:br>
              <a:rPr lang="en-US" dirty="0"/>
            </a:br>
            <a:r>
              <a:rPr lang="en-US" dirty="0"/>
              <a:t>“We are all that is important”</a:t>
            </a:r>
          </a:p>
        </p:txBody>
      </p:sp>
      <p:sp>
        <p:nvSpPr>
          <p:cNvPr id="3" name="Content Placeholder 2"/>
          <p:cNvSpPr>
            <a:spLocks noGrp="1"/>
          </p:cNvSpPr>
          <p:nvPr>
            <p:ph idx="1"/>
          </p:nvPr>
        </p:nvSpPr>
        <p:spPr/>
        <p:txBody>
          <a:bodyPr/>
          <a:lstStyle/>
          <a:p>
            <a:pPr marL="0" indent="0">
              <a:buNone/>
            </a:pPr>
            <a:r>
              <a:rPr lang="en-US" dirty="0"/>
              <a:t>Individuals make a conscious effort to destroy cultures that are different from one’s own or from what one thinks will work best for others</a:t>
            </a:r>
          </a:p>
          <a:p>
            <a:pPr marL="0" indent="0">
              <a:buNone/>
            </a:pPr>
            <a:endParaRPr lang="en-US" dirty="0"/>
          </a:p>
          <a:p>
            <a:r>
              <a:rPr lang="en-US" dirty="0"/>
              <a:t>Characteristics:</a:t>
            </a:r>
          </a:p>
          <a:p>
            <a:pPr lvl="1"/>
            <a:r>
              <a:rPr lang="en-US" dirty="0"/>
              <a:t>Extreme biases against those who are different</a:t>
            </a:r>
          </a:p>
          <a:p>
            <a:pPr lvl="1"/>
            <a:r>
              <a:rPr lang="en-US" dirty="0"/>
              <a:t>Overt message to others is they are not welcome or valued</a:t>
            </a:r>
          </a:p>
          <a:p>
            <a:pPr lvl="1"/>
            <a:r>
              <a:rPr lang="en-US" dirty="0"/>
              <a:t>Others are nonentities or expendable</a:t>
            </a:r>
          </a:p>
          <a:p>
            <a:pPr lvl="1"/>
            <a:r>
              <a:rPr lang="en-US" dirty="0"/>
              <a:t>Absolutist world view values winning at all costs</a:t>
            </a:r>
          </a:p>
          <a:p>
            <a:endParaRPr lang="en-US" dirty="0"/>
          </a:p>
        </p:txBody>
      </p:sp>
    </p:spTree>
    <p:extLst>
      <p:ext uri="{BB962C8B-B14F-4D97-AF65-F5344CB8AC3E}">
        <p14:creationId xmlns:p14="http://schemas.microsoft.com/office/powerpoint/2010/main" val="21942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437" y="609600"/>
            <a:ext cx="8818562" cy="5291137"/>
          </a:xfrm>
          <a:prstGeom prst="rect">
            <a:avLst/>
          </a:prstGeom>
        </p:spPr>
      </p:pic>
    </p:spTree>
    <p:extLst>
      <p:ext uri="{BB962C8B-B14F-4D97-AF65-F5344CB8AC3E}">
        <p14:creationId xmlns:p14="http://schemas.microsoft.com/office/powerpoint/2010/main" val="293217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Cultural Incapacity</a:t>
            </a:r>
            <a:br>
              <a:rPr lang="en-US" dirty="0"/>
            </a:br>
            <a:r>
              <a:rPr lang="en-US" dirty="0"/>
              <a:t>“We take care of our own”</a:t>
            </a:r>
          </a:p>
        </p:txBody>
      </p:sp>
      <p:sp>
        <p:nvSpPr>
          <p:cNvPr id="3" name="Content Placeholder 2"/>
          <p:cNvSpPr>
            <a:spLocks noGrp="1"/>
          </p:cNvSpPr>
          <p:nvPr>
            <p:ph idx="1"/>
          </p:nvPr>
        </p:nvSpPr>
        <p:spPr/>
        <p:txBody>
          <a:bodyPr/>
          <a:lstStyle/>
          <a:p>
            <a:pPr marL="0" indent="0">
              <a:buNone/>
            </a:pPr>
            <a:r>
              <a:rPr lang="en-US" dirty="0"/>
              <a:t>Individual or group is unwilling to be useful or helpful to other culture.</a:t>
            </a:r>
          </a:p>
          <a:p>
            <a:pPr marL="0" indent="0">
              <a:buNone/>
            </a:pPr>
            <a:endParaRPr lang="en-US" dirty="0"/>
          </a:p>
          <a:p>
            <a:r>
              <a:rPr lang="en-US" dirty="0"/>
              <a:t>Characteristics:</a:t>
            </a:r>
          </a:p>
          <a:p>
            <a:pPr lvl="1"/>
            <a:r>
              <a:rPr lang="en-US" dirty="0"/>
              <a:t>Not consciously incapacitated but simply taking care of their group</a:t>
            </a:r>
          </a:p>
          <a:p>
            <a:pPr lvl="1"/>
            <a:r>
              <a:rPr lang="en-US" dirty="0"/>
              <a:t>Stuck in mindless position: simply not aware of behavior that maintains this incapacitated state.  Outsiders will experience subtle messages that they are not welcome or valued</a:t>
            </a:r>
          </a:p>
          <a:p>
            <a:pPr lvl="1"/>
            <a:r>
              <a:rPr lang="en-US" dirty="0"/>
              <a:t>Disproportionately apply resources to benefit own group</a:t>
            </a:r>
          </a:p>
          <a:p>
            <a:pPr lvl="1"/>
            <a:r>
              <a:rPr lang="en-US" dirty="0"/>
              <a:t>Those who are different are segregated for their own good</a:t>
            </a:r>
          </a:p>
        </p:txBody>
      </p:sp>
    </p:spTree>
    <p:extLst>
      <p:ext uri="{BB962C8B-B14F-4D97-AF65-F5344CB8AC3E}">
        <p14:creationId xmlns:p14="http://schemas.microsoft.com/office/powerpoint/2010/main" val="160665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Cultural Denial/Indifference</a:t>
            </a:r>
            <a:br>
              <a:rPr lang="en-US" dirty="0"/>
            </a:br>
            <a:r>
              <a:rPr lang="en-US" dirty="0"/>
              <a:t>“All people are the same”</a:t>
            </a:r>
          </a:p>
        </p:txBody>
      </p:sp>
      <p:sp>
        <p:nvSpPr>
          <p:cNvPr id="3" name="Content Placeholder 2"/>
          <p:cNvSpPr>
            <a:spLocks noGrp="1"/>
          </p:cNvSpPr>
          <p:nvPr>
            <p:ph idx="1"/>
          </p:nvPr>
        </p:nvSpPr>
        <p:spPr/>
        <p:txBody>
          <a:bodyPr/>
          <a:lstStyle/>
          <a:p>
            <a:pPr marL="0" indent="0">
              <a:buNone/>
            </a:pPr>
            <a:r>
              <a:rPr lang="en-US" dirty="0"/>
              <a:t>Belief that culture/color and dimensions of diversity are unimportant</a:t>
            </a:r>
          </a:p>
          <a:p>
            <a:r>
              <a:rPr lang="en-US" dirty="0"/>
              <a:t>Characteristics:</a:t>
            </a:r>
          </a:p>
          <a:p>
            <a:pPr lvl="1"/>
            <a:r>
              <a:rPr lang="en-US" dirty="0"/>
              <a:t>Encourages assimilation and suppression of difference</a:t>
            </a:r>
          </a:p>
          <a:p>
            <a:pPr lvl="1"/>
            <a:r>
              <a:rPr lang="en-US" dirty="0"/>
              <a:t>Discomfort recognizing difference/ignores cultural strengths</a:t>
            </a:r>
          </a:p>
          <a:p>
            <a:pPr lvl="1"/>
            <a:r>
              <a:rPr lang="en-US" dirty="0"/>
              <a:t>Does not recognize the reality of power and privilege</a:t>
            </a:r>
          </a:p>
          <a:p>
            <a:pPr lvl="1"/>
            <a:r>
              <a:rPr lang="en-US" dirty="0"/>
              <a:t>Beliefs, policies and actions assume world is fair and achievement is based solely on merit</a:t>
            </a:r>
          </a:p>
          <a:p>
            <a:pPr lvl="1"/>
            <a:r>
              <a:rPr lang="en-US" dirty="0"/>
              <a:t>What is good for dominant group is universally applicable  and applies to all</a:t>
            </a:r>
          </a:p>
        </p:txBody>
      </p:sp>
    </p:spTree>
    <p:extLst>
      <p:ext uri="{BB962C8B-B14F-4D97-AF65-F5344CB8AC3E}">
        <p14:creationId xmlns:p14="http://schemas.microsoft.com/office/powerpoint/2010/main" val="1296710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Cultural Pre-Competence</a:t>
            </a:r>
            <a:br>
              <a:rPr lang="en-US" dirty="0"/>
            </a:br>
            <a:r>
              <a:rPr lang="en-US" dirty="0"/>
              <a:t>“Limited action but trying”</a:t>
            </a:r>
          </a:p>
        </p:txBody>
      </p:sp>
      <p:sp>
        <p:nvSpPr>
          <p:cNvPr id="3" name="Content Placeholder 2"/>
          <p:cNvSpPr>
            <a:spLocks noGrp="1"/>
          </p:cNvSpPr>
          <p:nvPr>
            <p:ph idx="1"/>
          </p:nvPr>
        </p:nvSpPr>
        <p:spPr/>
        <p:txBody>
          <a:bodyPr/>
          <a:lstStyle/>
          <a:p>
            <a:r>
              <a:rPr lang="en-US" dirty="0"/>
              <a:t>Individuals are coming to see how their actions have been cultural destructive but are trying to understand how to act culturally competent</a:t>
            </a:r>
          </a:p>
          <a:p>
            <a:r>
              <a:rPr lang="en-US" dirty="0"/>
              <a:t>Characteristics:</a:t>
            </a:r>
          </a:p>
          <a:p>
            <a:pPr lvl="1"/>
            <a:r>
              <a:rPr lang="en-US" dirty="0"/>
              <a:t>Works at being inclusive</a:t>
            </a:r>
          </a:p>
          <a:p>
            <a:pPr lvl="1"/>
            <a:r>
              <a:rPr lang="en-US" dirty="0"/>
              <a:t>Expresses commitment to human/civil rights</a:t>
            </a:r>
          </a:p>
          <a:p>
            <a:pPr lvl="1"/>
            <a:r>
              <a:rPr lang="en-US" dirty="0"/>
              <a:t>Beginning to understand how ethnocentric beliefs can distort one’s vision </a:t>
            </a:r>
          </a:p>
          <a:p>
            <a:pPr lvl="1"/>
            <a:r>
              <a:rPr lang="en-US" dirty="0"/>
              <a:t>Beginning to question the validity of segregation and or assimilation </a:t>
            </a:r>
          </a:p>
          <a:p>
            <a:pPr lvl="1"/>
            <a:r>
              <a:rPr lang="en-US" dirty="0"/>
              <a:t>Maintains a parental attitude toward the marginalized group</a:t>
            </a:r>
          </a:p>
        </p:txBody>
      </p:sp>
    </p:spTree>
    <p:extLst>
      <p:ext uri="{BB962C8B-B14F-4D97-AF65-F5344CB8AC3E}">
        <p14:creationId xmlns:p14="http://schemas.microsoft.com/office/powerpoint/2010/main" val="368158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a:t>5. Cultural Competence</a:t>
            </a:r>
            <a:br>
              <a:rPr lang="en-US" dirty="0"/>
            </a:br>
            <a:r>
              <a:rPr lang="en-US" dirty="0"/>
              <a:t>“Fostering mutual adaptation to difference to create environments useful for all”</a:t>
            </a:r>
          </a:p>
        </p:txBody>
      </p:sp>
      <p:sp>
        <p:nvSpPr>
          <p:cNvPr id="3" name="Content Placeholder 2"/>
          <p:cNvSpPr>
            <a:spLocks noGrp="1"/>
          </p:cNvSpPr>
          <p:nvPr>
            <p:ph idx="1"/>
          </p:nvPr>
        </p:nvSpPr>
        <p:spPr>
          <a:xfrm>
            <a:off x="457200" y="2133600"/>
            <a:ext cx="8229600" cy="3992563"/>
          </a:xfrm>
        </p:spPr>
        <p:txBody>
          <a:bodyPr/>
          <a:lstStyle/>
          <a:p>
            <a:pPr marL="0" indent="0">
              <a:buNone/>
            </a:pPr>
            <a:r>
              <a:rPr lang="en-US" dirty="0"/>
              <a:t>Cultural competence is characterized by a commitment  to social and economic justice</a:t>
            </a:r>
          </a:p>
          <a:p>
            <a:r>
              <a:rPr lang="en-US" dirty="0"/>
              <a:t>Characteristics:</a:t>
            </a:r>
          </a:p>
          <a:p>
            <a:pPr lvl="1"/>
            <a:r>
              <a:rPr lang="en-US" dirty="0"/>
              <a:t>Actively develops cross-cultural knowledge and skills</a:t>
            </a:r>
          </a:p>
          <a:p>
            <a:pPr lvl="1"/>
            <a:r>
              <a:rPr lang="en-US" dirty="0"/>
              <a:t>Mindfully behaves in a manner that demonstrates a value for diversity</a:t>
            </a:r>
          </a:p>
          <a:p>
            <a:pPr lvl="1"/>
            <a:r>
              <a:rPr lang="en-US" dirty="0"/>
              <a:t>Demonstrated commitment to human/civil rights, social justice as defined by the marginalized group</a:t>
            </a:r>
          </a:p>
          <a:p>
            <a:pPr lvl="1"/>
            <a:r>
              <a:rPr lang="en-US" dirty="0"/>
              <a:t>Willingness to stay engaged with others to integrate their values , beliefs and associated needs into decision making and action</a:t>
            </a:r>
          </a:p>
        </p:txBody>
      </p:sp>
    </p:spTree>
    <p:extLst>
      <p:ext uri="{BB962C8B-B14F-4D97-AF65-F5344CB8AC3E}">
        <p14:creationId xmlns:p14="http://schemas.microsoft.com/office/powerpoint/2010/main" val="261712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Cultural Proficiency</a:t>
            </a:r>
            <a:br>
              <a:rPr lang="en-US" dirty="0"/>
            </a:br>
            <a:r>
              <a:rPr lang="en-US" dirty="0"/>
              <a:t>“Optimal, universal, inclusive and proficient”</a:t>
            </a:r>
          </a:p>
        </p:txBody>
      </p:sp>
      <p:sp>
        <p:nvSpPr>
          <p:cNvPr id="3" name="Content Placeholder 2"/>
          <p:cNvSpPr>
            <a:spLocks noGrp="1"/>
          </p:cNvSpPr>
          <p:nvPr>
            <p:ph idx="1"/>
          </p:nvPr>
        </p:nvSpPr>
        <p:spPr/>
        <p:txBody>
          <a:bodyPr/>
          <a:lstStyle/>
          <a:p>
            <a:r>
              <a:rPr lang="en-US" dirty="0"/>
              <a:t>Hold culture in high esteem and that is one’s organizing frame of reference and the foundation by which one understands relationships between individuals, groups, organizations and systems.</a:t>
            </a:r>
          </a:p>
          <a:p>
            <a:r>
              <a:rPr lang="en-US" dirty="0"/>
              <a:t>Characteristics:</a:t>
            </a:r>
          </a:p>
          <a:p>
            <a:pPr lvl="1"/>
            <a:r>
              <a:rPr lang="en-US" dirty="0"/>
              <a:t>Worldview shifts from absolutist/ethnocentric  to universalism</a:t>
            </a:r>
          </a:p>
          <a:p>
            <a:pPr lvl="1"/>
            <a:r>
              <a:rPr lang="en-US" dirty="0"/>
              <a:t>Attitude shifts from judgement to compassion and generosity</a:t>
            </a:r>
          </a:p>
          <a:p>
            <a:pPr lvl="1"/>
            <a:r>
              <a:rPr lang="en-US" dirty="0"/>
              <a:t>Relationships shift from stereotyping to authentic</a:t>
            </a:r>
          </a:p>
          <a:p>
            <a:pPr lvl="1"/>
            <a:r>
              <a:rPr lang="en-US" dirty="0"/>
              <a:t>Practice shifts from destructive to constructive</a:t>
            </a:r>
          </a:p>
          <a:p>
            <a:pPr lvl="1"/>
            <a:r>
              <a:rPr lang="en-US" dirty="0"/>
              <a:t>Policy shifts from exclusionary to inclusionary</a:t>
            </a:r>
          </a:p>
          <a:p>
            <a:pPr lvl="1"/>
            <a:endParaRPr lang="en-US" dirty="0"/>
          </a:p>
        </p:txBody>
      </p:sp>
    </p:spTree>
    <p:extLst>
      <p:ext uri="{BB962C8B-B14F-4D97-AF65-F5344CB8AC3E}">
        <p14:creationId xmlns:p14="http://schemas.microsoft.com/office/powerpoint/2010/main" val="257648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016765" cy="1371600"/>
          </a:xfrm>
          <a:prstGeom prst="rect">
            <a:avLst/>
          </a:prstGeom>
        </p:spPr>
      </p:pic>
      <p:sp>
        <p:nvSpPr>
          <p:cNvPr id="2" name="Title 1"/>
          <p:cNvSpPr>
            <a:spLocks noGrp="1"/>
          </p:cNvSpPr>
          <p:nvPr>
            <p:ph type="title"/>
          </p:nvPr>
        </p:nvSpPr>
        <p:spPr>
          <a:xfrm>
            <a:off x="152400" y="304800"/>
            <a:ext cx="8229600" cy="1447800"/>
          </a:xfrm>
        </p:spPr>
        <p:txBody>
          <a:bodyPr>
            <a:normAutofit/>
          </a:bodyPr>
          <a:lstStyle/>
          <a:p>
            <a:endParaRPr lang="en-US" dirty="0"/>
          </a:p>
        </p:txBody>
      </p:sp>
      <p:sp>
        <p:nvSpPr>
          <p:cNvPr id="3" name="Content Placeholder 2"/>
          <p:cNvSpPr>
            <a:spLocks noGrp="1"/>
          </p:cNvSpPr>
          <p:nvPr>
            <p:ph idx="1"/>
          </p:nvPr>
        </p:nvSpPr>
        <p:spPr>
          <a:xfrm>
            <a:off x="381000" y="1371600"/>
            <a:ext cx="8763000" cy="5105400"/>
          </a:xfrm>
        </p:spPr>
        <p:txBody>
          <a:bodyPr>
            <a:normAutofit fontScale="85000" lnSpcReduction="20000"/>
          </a:bodyPr>
          <a:lstStyle/>
          <a:p>
            <a:pPr marL="0" indent="0">
              <a:buNone/>
            </a:pPr>
            <a:endParaRPr lang="en-US" sz="2800" dirty="0"/>
          </a:p>
          <a:p>
            <a:pPr marL="0" indent="0">
              <a:buNone/>
            </a:pPr>
            <a:r>
              <a:rPr lang="en-US" sz="4000" b="1" dirty="0"/>
              <a:t>Group 1:  Incapacity</a:t>
            </a:r>
          </a:p>
          <a:p>
            <a:pPr marL="0" indent="0">
              <a:buNone/>
            </a:pPr>
            <a:r>
              <a:rPr lang="en-US" sz="4000" b="1" dirty="0"/>
              <a:t>Group 2 : Competence </a:t>
            </a:r>
          </a:p>
          <a:p>
            <a:pPr marL="0" indent="0">
              <a:buNone/>
            </a:pPr>
            <a:r>
              <a:rPr lang="en-US" sz="4000" b="1" dirty="0"/>
              <a:t>Group 3:  Destructiveness;</a:t>
            </a:r>
          </a:p>
          <a:p>
            <a:pPr marL="0" indent="0">
              <a:buNone/>
            </a:pPr>
            <a:r>
              <a:rPr lang="en-US" sz="4000" b="1" dirty="0"/>
              <a:t>Group 4: Blindness</a:t>
            </a:r>
          </a:p>
          <a:p>
            <a:pPr marL="0" indent="0">
              <a:buNone/>
            </a:pPr>
            <a:r>
              <a:rPr lang="en-US" sz="4000" b="1" dirty="0"/>
              <a:t>Group 5: Pre-competence;</a:t>
            </a:r>
          </a:p>
          <a:p>
            <a:pPr marL="0" indent="0">
              <a:buNone/>
            </a:pPr>
            <a:r>
              <a:rPr lang="en-US" sz="4000" b="1" dirty="0"/>
              <a:t>Group 6: Proficiency </a:t>
            </a:r>
          </a:p>
          <a:p>
            <a:pPr marL="0" indent="0">
              <a:buNone/>
            </a:pPr>
            <a:endParaRPr lang="en-US" sz="4000" b="1" dirty="0"/>
          </a:p>
          <a:p>
            <a:pPr marL="0" indent="0">
              <a:buNone/>
            </a:pPr>
            <a:r>
              <a:rPr lang="en-US" sz="4000" b="1" dirty="0"/>
              <a:t>  </a:t>
            </a:r>
          </a:p>
          <a:p>
            <a:pPr marL="0" indent="0">
              <a:buNone/>
            </a:pPr>
            <a:r>
              <a:rPr lang="en-US" sz="4000" b="1" dirty="0"/>
              <a:t>  </a:t>
            </a:r>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dirty="0"/>
          </a:p>
          <a:p>
            <a:pPr marL="0" indent="0">
              <a:buNone/>
            </a:pPr>
            <a:endParaRPr lang="en-US" sz="2800" dirty="0"/>
          </a:p>
        </p:txBody>
      </p:sp>
    </p:spTree>
    <p:extLst>
      <p:ext uri="{BB962C8B-B14F-4D97-AF65-F5344CB8AC3E}">
        <p14:creationId xmlns:p14="http://schemas.microsoft.com/office/powerpoint/2010/main" val="345232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990600"/>
          </a:xfrm>
        </p:spPr>
        <p:txBody>
          <a:bodyPr/>
          <a:lstStyle/>
          <a:p>
            <a:r>
              <a:rPr lang="en-US" dirty="0"/>
              <a:t>Small Group Activity</a:t>
            </a:r>
          </a:p>
        </p:txBody>
      </p:sp>
      <p:sp>
        <p:nvSpPr>
          <p:cNvPr id="3" name="Content Placeholder 2"/>
          <p:cNvSpPr>
            <a:spLocks noGrp="1"/>
          </p:cNvSpPr>
          <p:nvPr>
            <p:ph idx="4294967295"/>
          </p:nvPr>
        </p:nvSpPr>
        <p:spPr>
          <a:xfrm>
            <a:off x="304800" y="1524000"/>
            <a:ext cx="8686800" cy="4800600"/>
          </a:xfrm>
        </p:spPr>
        <p:txBody>
          <a:bodyPr>
            <a:normAutofit fontScale="92500"/>
          </a:bodyPr>
          <a:lstStyle/>
          <a:p>
            <a:r>
              <a:rPr lang="en-US" sz="3600" dirty="0"/>
              <a:t>Please find TWO examples of your assigned cultural competence continuum stage within the news, media, professional organizations, institutions, and companies.</a:t>
            </a:r>
          </a:p>
          <a:p>
            <a:r>
              <a:rPr lang="en-US" sz="3600" dirty="0"/>
              <a:t>Try to find at least ONE relating to your assigned Cultural Competency Presentation Topic  </a:t>
            </a:r>
          </a:p>
          <a:p>
            <a:r>
              <a:rPr lang="en-US" sz="3600" dirty="0"/>
              <a:t>Be prepared to share your examples and how they illustrate this stage of Cultural Competence to the large group. </a:t>
            </a:r>
          </a:p>
        </p:txBody>
      </p:sp>
    </p:spTree>
    <p:extLst>
      <p:ext uri="{BB962C8B-B14F-4D97-AF65-F5344CB8AC3E}">
        <p14:creationId xmlns:p14="http://schemas.microsoft.com/office/powerpoint/2010/main" val="3446243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61248" cy="990600"/>
          </a:xfrm>
        </p:spPr>
        <p:txBody>
          <a:bodyPr>
            <a:normAutofit fontScale="90000"/>
          </a:bodyPr>
          <a:lstStyle/>
          <a:p>
            <a:r>
              <a:rPr lang="en-US" dirty="0"/>
              <a:t>Team Assignments- Cultural Competency</a:t>
            </a:r>
          </a:p>
        </p:txBody>
      </p:sp>
      <p:sp>
        <p:nvSpPr>
          <p:cNvPr id="3" name="Content Placeholder 2"/>
          <p:cNvSpPr>
            <a:spLocks noGrp="1"/>
          </p:cNvSpPr>
          <p:nvPr>
            <p:ph sz="quarter" idx="1"/>
          </p:nvPr>
        </p:nvSpPr>
        <p:spPr>
          <a:xfrm>
            <a:off x="228600" y="1600200"/>
            <a:ext cx="8692896" cy="4495800"/>
          </a:xfrm>
        </p:spPr>
        <p:txBody>
          <a:bodyPr/>
          <a:lstStyle/>
          <a:p>
            <a:r>
              <a:rPr lang="en-US" dirty="0"/>
              <a:t>Team 1- Cultural Incapacity; </a:t>
            </a:r>
            <a:r>
              <a:rPr lang="en-US" i="1" dirty="0"/>
              <a:t>Inter-generational Diversity</a:t>
            </a:r>
            <a:endParaRPr lang="en-US" dirty="0"/>
          </a:p>
          <a:p>
            <a:r>
              <a:rPr lang="en-US" dirty="0"/>
              <a:t>Team 2- Cultural Competence; </a:t>
            </a:r>
            <a:r>
              <a:rPr lang="en-US" i="1" dirty="0"/>
              <a:t>Gender Identity Diversity</a:t>
            </a:r>
            <a:endParaRPr lang="en-US" dirty="0"/>
          </a:p>
          <a:p>
            <a:r>
              <a:rPr lang="en-US" dirty="0"/>
              <a:t>Team 3- Cultural Destructiveness; Race &amp;Ethnic </a:t>
            </a:r>
            <a:r>
              <a:rPr lang="en-US" i="1" dirty="0"/>
              <a:t>Diversity</a:t>
            </a:r>
            <a:endParaRPr lang="en-US" dirty="0"/>
          </a:p>
          <a:p>
            <a:r>
              <a:rPr lang="en-US" dirty="0"/>
              <a:t>Team 4- Cultural Pre-Competence; </a:t>
            </a:r>
            <a:r>
              <a:rPr lang="en-US" i="1" dirty="0"/>
              <a:t>Communication</a:t>
            </a:r>
            <a:endParaRPr lang="en-US" dirty="0"/>
          </a:p>
          <a:p>
            <a:r>
              <a:rPr lang="en-US" dirty="0"/>
              <a:t>Team 5- Cultural Blindness; </a:t>
            </a:r>
            <a:r>
              <a:rPr lang="en-US" i="1" dirty="0"/>
              <a:t>Difference in the Workplace</a:t>
            </a:r>
            <a:endParaRPr lang="en-US" dirty="0"/>
          </a:p>
          <a:p>
            <a:r>
              <a:rPr lang="en-US" dirty="0"/>
              <a:t>Team 6- Cultural Proficiency; </a:t>
            </a:r>
            <a:r>
              <a:rPr lang="en-US" i="1" dirty="0"/>
              <a:t>Engineering Design &amp; Diversity</a:t>
            </a:r>
            <a:endParaRPr lang="en-US" dirty="0"/>
          </a:p>
        </p:txBody>
      </p:sp>
    </p:spTree>
    <p:extLst>
      <p:ext uri="{BB962C8B-B14F-4D97-AF65-F5344CB8AC3E}">
        <p14:creationId xmlns:p14="http://schemas.microsoft.com/office/powerpoint/2010/main" val="2497838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Cultural Competence enables a person to…</a:t>
            </a:r>
          </a:p>
        </p:txBody>
      </p:sp>
      <p:sp>
        <p:nvSpPr>
          <p:cNvPr id="3" name="Content Placeholder 2"/>
          <p:cNvSpPr>
            <a:spLocks noGrp="1"/>
          </p:cNvSpPr>
          <p:nvPr>
            <p:ph idx="1"/>
          </p:nvPr>
        </p:nvSpPr>
        <p:spPr/>
        <p:txBody>
          <a:bodyPr>
            <a:noAutofit/>
          </a:bodyPr>
          <a:lstStyle/>
          <a:p>
            <a:pPr>
              <a:lnSpc>
                <a:spcPct val="200000"/>
              </a:lnSpc>
            </a:pPr>
            <a:r>
              <a:rPr lang="en-US" sz="2800" dirty="0">
                <a:solidFill>
                  <a:schemeClr val="tx1"/>
                </a:solidFill>
              </a:rPr>
              <a:t>Value the differences/similarities between persons and groups</a:t>
            </a:r>
          </a:p>
          <a:p>
            <a:pPr>
              <a:lnSpc>
                <a:spcPct val="200000"/>
              </a:lnSpc>
            </a:pPr>
            <a:r>
              <a:rPr lang="en-US" sz="2800" dirty="0">
                <a:solidFill>
                  <a:schemeClr val="tx1"/>
                </a:solidFill>
              </a:rPr>
              <a:t>Make the knowledge of a culture a part of oneself</a:t>
            </a:r>
          </a:p>
          <a:p>
            <a:pPr>
              <a:lnSpc>
                <a:spcPct val="200000"/>
              </a:lnSpc>
            </a:pPr>
            <a:r>
              <a:rPr lang="en-US" sz="2800" dirty="0">
                <a:solidFill>
                  <a:schemeClr val="tx1"/>
                </a:solidFill>
              </a:rPr>
              <a:t>Focus on one’s strengths and capacities</a:t>
            </a:r>
          </a:p>
          <a:p>
            <a:pPr>
              <a:lnSpc>
                <a:spcPct val="200000"/>
              </a:lnSpc>
            </a:pPr>
            <a:r>
              <a:rPr lang="en-US" sz="2800" dirty="0">
                <a:solidFill>
                  <a:schemeClr val="tx1"/>
                </a:solidFill>
              </a:rPr>
              <a:t>Recognize the importance of a person’s life context</a:t>
            </a:r>
          </a:p>
        </p:txBody>
      </p:sp>
    </p:spTree>
    <p:extLst>
      <p:ext uri="{BB962C8B-B14F-4D97-AF65-F5344CB8AC3E}">
        <p14:creationId xmlns:p14="http://schemas.microsoft.com/office/powerpoint/2010/main" val="1197625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Stereotyping as Fallacy</a:t>
            </a:r>
          </a:p>
        </p:txBody>
      </p:sp>
      <p:sp>
        <p:nvSpPr>
          <p:cNvPr id="4" name="Content Placeholder 3"/>
          <p:cNvSpPr>
            <a:spLocks noGrp="1"/>
          </p:cNvSpPr>
          <p:nvPr>
            <p:ph sz="half" idx="1"/>
          </p:nvPr>
        </p:nvSpPr>
        <p:spPr>
          <a:ln w="25400">
            <a:solidFill>
              <a:schemeClr val="accent1"/>
            </a:solidFill>
          </a:ln>
        </p:spPr>
        <p:txBody>
          <a:bodyPr>
            <a:normAutofit/>
          </a:bodyPr>
          <a:lstStyle/>
          <a:p>
            <a:r>
              <a:rPr lang="en-US" sz="3600" dirty="0">
                <a:solidFill>
                  <a:schemeClr val="tx1"/>
                </a:solidFill>
              </a:rPr>
              <a:t>All millennials use social media.</a:t>
            </a:r>
          </a:p>
          <a:p>
            <a:r>
              <a:rPr lang="en-US" sz="3600" dirty="0">
                <a:solidFill>
                  <a:schemeClr val="tx1"/>
                </a:solidFill>
              </a:rPr>
              <a:t>Diana uses social media.</a:t>
            </a:r>
          </a:p>
          <a:p>
            <a:r>
              <a:rPr lang="en-US" sz="3600" dirty="0">
                <a:solidFill>
                  <a:schemeClr val="tx1"/>
                </a:solidFill>
              </a:rPr>
              <a:t>Therefore, Diana is a millennial.</a:t>
            </a:r>
          </a:p>
        </p:txBody>
      </p:sp>
      <p:sp>
        <p:nvSpPr>
          <p:cNvPr id="5" name="Content Placeholder 4"/>
          <p:cNvSpPr>
            <a:spLocks noGrp="1"/>
          </p:cNvSpPr>
          <p:nvPr>
            <p:ph sz="half" idx="2"/>
          </p:nvPr>
        </p:nvSpPr>
        <p:spPr>
          <a:ln w="25400">
            <a:solidFill>
              <a:schemeClr val="accent1"/>
            </a:solidFill>
          </a:ln>
        </p:spPr>
        <p:txBody>
          <a:bodyPr>
            <a:normAutofit/>
          </a:bodyPr>
          <a:lstStyle/>
          <a:p>
            <a:r>
              <a:rPr lang="en-US" sz="3600" dirty="0">
                <a:solidFill>
                  <a:schemeClr val="tx1"/>
                </a:solidFill>
              </a:rPr>
              <a:t>All millennials use social media.</a:t>
            </a:r>
          </a:p>
          <a:p>
            <a:r>
              <a:rPr lang="en-US" sz="3600" dirty="0">
                <a:solidFill>
                  <a:schemeClr val="tx1"/>
                </a:solidFill>
              </a:rPr>
              <a:t>Guillermo does not use social media.</a:t>
            </a:r>
          </a:p>
          <a:p>
            <a:r>
              <a:rPr lang="en-US" sz="3600" dirty="0">
                <a:solidFill>
                  <a:schemeClr val="tx1"/>
                </a:solidFill>
              </a:rPr>
              <a:t>Therefore, Guillermo is not a millennial.</a:t>
            </a:r>
          </a:p>
        </p:txBody>
      </p:sp>
    </p:spTree>
    <p:extLst>
      <p:ext uri="{BB962C8B-B14F-4D97-AF65-F5344CB8AC3E}">
        <p14:creationId xmlns:p14="http://schemas.microsoft.com/office/powerpoint/2010/main" val="393941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Community Agreements           </a:t>
            </a:r>
          </a:p>
        </p:txBody>
      </p:sp>
      <p:sp>
        <p:nvSpPr>
          <p:cNvPr id="3" name="Content Placeholder 2"/>
          <p:cNvSpPr>
            <a:spLocks noGrp="1"/>
          </p:cNvSpPr>
          <p:nvPr>
            <p:ph idx="1"/>
          </p:nvPr>
        </p:nvSpPr>
        <p:spPr>
          <a:xfrm>
            <a:off x="304800" y="1524000"/>
            <a:ext cx="8461248" cy="4572000"/>
          </a:xfrm>
        </p:spPr>
        <p:txBody>
          <a:bodyPr>
            <a:normAutofit/>
          </a:bodyPr>
          <a:lstStyle/>
          <a:p>
            <a:pPr marL="0" indent="0">
              <a:buNone/>
            </a:pPr>
            <a:endParaRPr lang="en-US" sz="2800" dirty="0"/>
          </a:p>
          <a:p>
            <a:r>
              <a:rPr lang="en-US" sz="2800" dirty="0"/>
              <a:t>Speak from the “I” perspective: </a:t>
            </a:r>
          </a:p>
          <a:p>
            <a:r>
              <a:rPr lang="en-US" sz="2800" dirty="0"/>
              <a:t>Listen actively: Listen to understand, not to respond. </a:t>
            </a:r>
          </a:p>
          <a:p>
            <a:r>
              <a:rPr lang="en-US" sz="2800" dirty="0"/>
              <a:t>Step up, step back </a:t>
            </a:r>
          </a:p>
          <a:p>
            <a:r>
              <a:rPr lang="en-US" sz="2800" dirty="0"/>
              <a:t>Respect silence. </a:t>
            </a:r>
          </a:p>
          <a:p>
            <a:r>
              <a:rPr lang="en-US" sz="2800" dirty="0"/>
              <a:t>Share, even if you don’t have the right words</a:t>
            </a:r>
          </a:p>
          <a:p>
            <a:r>
              <a:rPr lang="en-US" sz="2800" dirty="0"/>
              <a:t> Uphold confidentiality: </a:t>
            </a:r>
          </a:p>
          <a:p>
            <a:r>
              <a:rPr lang="en-US" sz="2800" dirty="0"/>
              <a:t>Lean in to discomfort </a:t>
            </a:r>
          </a:p>
        </p:txBody>
      </p:sp>
    </p:spTree>
    <p:extLst>
      <p:ext uri="{BB962C8B-B14F-4D97-AF65-F5344CB8AC3E}">
        <p14:creationId xmlns:p14="http://schemas.microsoft.com/office/powerpoint/2010/main" val="1989799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Competency Presentation</a:t>
            </a:r>
          </a:p>
        </p:txBody>
      </p:sp>
      <p:sp>
        <p:nvSpPr>
          <p:cNvPr id="3" name="Content Placeholder 2"/>
          <p:cNvSpPr>
            <a:spLocks noGrp="1"/>
          </p:cNvSpPr>
          <p:nvPr>
            <p:ph sz="quarter" idx="1"/>
          </p:nvPr>
        </p:nvSpPr>
        <p:spPr>
          <a:xfrm>
            <a:off x="228600" y="1828800"/>
            <a:ext cx="8763000" cy="4495800"/>
          </a:xfrm>
        </p:spPr>
        <p:txBody>
          <a:bodyPr/>
          <a:lstStyle/>
          <a:p>
            <a:pPr>
              <a:buFont typeface="Wingdings" panose="05000000000000000000" pitchFamily="2" charset="2"/>
              <a:buChar char="Ø"/>
            </a:pPr>
            <a:r>
              <a:rPr lang="en-US" dirty="0"/>
              <a:t>See Handout- should be 25 minutes long</a:t>
            </a:r>
          </a:p>
          <a:p>
            <a:r>
              <a:rPr lang="en-US" dirty="0"/>
              <a:t>Based on articles assigned on LMS</a:t>
            </a:r>
          </a:p>
          <a:p>
            <a:r>
              <a:rPr lang="en-US" dirty="0"/>
              <a:t>Need to find 3 additional </a:t>
            </a:r>
            <a:r>
              <a:rPr lang="en-US" b="1" i="1" dirty="0">
                <a:solidFill>
                  <a:srgbClr val="FF0000"/>
                </a:solidFill>
              </a:rPr>
              <a:t>PEER-REVIEWED</a:t>
            </a:r>
            <a:r>
              <a:rPr lang="en-US" dirty="0">
                <a:solidFill>
                  <a:srgbClr val="FF0000"/>
                </a:solidFill>
              </a:rPr>
              <a:t> </a:t>
            </a:r>
            <a:r>
              <a:rPr lang="en-US" dirty="0"/>
              <a:t>articles</a:t>
            </a:r>
          </a:p>
          <a:p>
            <a:r>
              <a:rPr lang="en-US" dirty="0"/>
              <a:t>Can put together video/</a:t>
            </a:r>
            <a:r>
              <a:rPr lang="en-US" dirty="0" err="1"/>
              <a:t>prezi</a:t>
            </a:r>
            <a:r>
              <a:rPr lang="en-US" dirty="0"/>
              <a:t>/</a:t>
            </a:r>
            <a:r>
              <a:rPr lang="en-US" dirty="0" err="1"/>
              <a:t>powerpoint</a:t>
            </a:r>
            <a:endParaRPr lang="en-US" dirty="0"/>
          </a:p>
          <a:p>
            <a:pPr lvl="1">
              <a:buFont typeface="Wingdings" panose="05000000000000000000" pitchFamily="2" charset="2"/>
              <a:buChar char="Ø"/>
            </a:pPr>
            <a:r>
              <a:rPr lang="en-US" b="1" dirty="0"/>
              <a:t>Must provide digital copy to me by START OF CLASS </a:t>
            </a:r>
          </a:p>
          <a:p>
            <a:pPr lvl="1">
              <a:buFont typeface="Wingdings" panose="05000000000000000000" pitchFamily="2" charset="2"/>
              <a:buChar char="Ø"/>
            </a:pPr>
            <a:r>
              <a:rPr lang="en-US" b="1" dirty="0"/>
              <a:t>Submit via LMS by one team member only!</a:t>
            </a:r>
          </a:p>
        </p:txBody>
      </p:sp>
    </p:spTree>
    <p:extLst>
      <p:ext uri="{BB962C8B-B14F-4D97-AF65-F5344CB8AC3E}">
        <p14:creationId xmlns:p14="http://schemas.microsoft.com/office/powerpoint/2010/main" val="1323515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Competency Presentation</a:t>
            </a:r>
          </a:p>
        </p:txBody>
      </p:sp>
      <p:sp>
        <p:nvSpPr>
          <p:cNvPr id="3" name="Content Placeholder 2"/>
          <p:cNvSpPr>
            <a:spLocks noGrp="1"/>
          </p:cNvSpPr>
          <p:nvPr>
            <p:ph sz="quarter" idx="1"/>
          </p:nvPr>
        </p:nvSpPr>
        <p:spPr>
          <a:xfrm>
            <a:off x="762000" y="1600200"/>
            <a:ext cx="8153400" cy="5257800"/>
          </a:xfrm>
        </p:spPr>
        <p:txBody>
          <a:bodyPr>
            <a:normAutofit fontScale="77500" lnSpcReduction="20000"/>
          </a:bodyPr>
          <a:lstStyle/>
          <a:p>
            <a:pPr>
              <a:buFont typeface="Wingdings" panose="05000000000000000000" pitchFamily="2" charset="2"/>
              <a:buChar char="Ø"/>
            </a:pPr>
            <a:r>
              <a:rPr lang="en-US" sz="3200" dirty="0"/>
              <a:t>See LMS- should be 20-25 minutes long</a:t>
            </a:r>
          </a:p>
          <a:p>
            <a:r>
              <a:rPr lang="en-US" sz="3200" dirty="0"/>
              <a:t>Based on articles assigned on LMS</a:t>
            </a:r>
          </a:p>
          <a:p>
            <a:r>
              <a:rPr lang="en-US" sz="3200" dirty="0"/>
              <a:t>Need to find at least 3 additional </a:t>
            </a:r>
            <a:r>
              <a:rPr lang="en-US" sz="3200" b="1" i="1" dirty="0">
                <a:solidFill>
                  <a:srgbClr val="FF0000"/>
                </a:solidFill>
              </a:rPr>
              <a:t>PEER-REVIEWED</a:t>
            </a:r>
            <a:r>
              <a:rPr lang="en-US" sz="3200" dirty="0">
                <a:solidFill>
                  <a:srgbClr val="FF0000"/>
                </a:solidFill>
              </a:rPr>
              <a:t> </a:t>
            </a:r>
            <a:r>
              <a:rPr lang="en-US" sz="3200" dirty="0"/>
              <a:t>articles</a:t>
            </a:r>
          </a:p>
          <a:p>
            <a:r>
              <a:rPr lang="en-US" sz="3200" dirty="0"/>
              <a:t>Go beyond article summary and be sure to address critical thinking questions in the assignment</a:t>
            </a:r>
          </a:p>
          <a:p>
            <a:r>
              <a:rPr lang="en-US" sz="3200" dirty="0"/>
              <a:t>Must include an interactive activity component lasting ≥5 minutes that helps the class engage with the material being presented</a:t>
            </a:r>
          </a:p>
          <a:p>
            <a:r>
              <a:rPr lang="en-US" sz="3200" dirty="0"/>
              <a:t>Can put together video/</a:t>
            </a:r>
            <a:r>
              <a:rPr lang="en-US" sz="3200" dirty="0" err="1"/>
              <a:t>prezi</a:t>
            </a:r>
            <a:r>
              <a:rPr lang="en-US" sz="3200" dirty="0"/>
              <a:t>/</a:t>
            </a:r>
            <a:r>
              <a:rPr lang="en-US" sz="3200" dirty="0" err="1"/>
              <a:t>powerpoint</a:t>
            </a:r>
            <a:endParaRPr lang="en-US" sz="3200" dirty="0"/>
          </a:p>
          <a:p>
            <a:pPr lvl="1">
              <a:buFont typeface="Wingdings" panose="05000000000000000000" pitchFamily="2" charset="2"/>
              <a:buChar char="Ø"/>
            </a:pPr>
            <a:r>
              <a:rPr lang="en-US" sz="3200" b="1" dirty="0"/>
              <a:t>Must provide digital copy to me by START OF CLASS </a:t>
            </a:r>
          </a:p>
          <a:p>
            <a:pPr lvl="1">
              <a:buFont typeface="Wingdings" panose="05000000000000000000" pitchFamily="2" charset="2"/>
              <a:buChar char="Ø"/>
            </a:pPr>
            <a:r>
              <a:rPr lang="en-US" sz="3200" b="1" dirty="0"/>
              <a:t>Submit via LMS by one team member only!</a:t>
            </a:r>
          </a:p>
          <a:p>
            <a:pPr marL="274320" lvl="1" indent="0">
              <a:buNone/>
            </a:pPr>
            <a:endParaRPr lang="en-US" sz="3200" b="1" dirty="0"/>
          </a:p>
          <a:p>
            <a:pPr marL="274320" lvl="1" indent="0">
              <a:buNone/>
            </a:pPr>
            <a:r>
              <a:rPr lang="en-US" sz="3200" b="1" dirty="0"/>
              <a:t>Presentations will be in class on 7/31- (Teams 1, 2, 3) &amp; 8/3  (Teams 4, 5, )</a:t>
            </a:r>
          </a:p>
          <a:p>
            <a:pPr marL="274320" lvl="1" indent="0">
              <a:buNone/>
            </a:pPr>
            <a:endParaRPr lang="en-US" sz="3200" b="1" dirty="0"/>
          </a:p>
          <a:p>
            <a:pPr marL="274320" lvl="1" indent="0">
              <a:buNone/>
            </a:pPr>
            <a:endParaRPr lang="en-US" b="1" dirty="0"/>
          </a:p>
        </p:txBody>
      </p:sp>
    </p:spTree>
    <p:extLst>
      <p:ext uri="{BB962C8B-B14F-4D97-AF65-F5344CB8AC3E}">
        <p14:creationId xmlns:p14="http://schemas.microsoft.com/office/powerpoint/2010/main" val="1697663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Competency Presentation</a:t>
            </a:r>
          </a:p>
        </p:txBody>
      </p:sp>
      <p:sp>
        <p:nvSpPr>
          <p:cNvPr id="3" name="Content Placeholder 2"/>
          <p:cNvSpPr>
            <a:spLocks noGrp="1"/>
          </p:cNvSpPr>
          <p:nvPr>
            <p:ph sz="quarter" idx="1"/>
          </p:nvPr>
        </p:nvSpPr>
        <p:spPr>
          <a:xfrm>
            <a:off x="228600" y="1828800"/>
            <a:ext cx="8763000" cy="4495800"/>
          </a:xfrm>
        </p:spPr>
        <p:txBody>
          <a:bodyPr/>
          <a:lstStyle/>
          <a:p>
            <a:pPr>
              <a:buFont typeface="Wingdings" panose="05000000000000000000" pitchFamily="2" charset="2"/>
              <a:buChar char="Ø"/>
            </a:pPr>
            <a:r>
              <a:rPr lang="en-US" dirty="0"/>
              <a:t>See LMS documents- should be 25 minutes long</a:t>
            </a:r>
          </a:p>
          <a:p>
            <a:r>
              <a:rPr lang="en-US" dirty="0"/>
              <a:t>Based on articles assigned on LMS</a:t>
            </a:r>
          </a:p>
          <a:p>
            <a:r>
              <a:rPr lang="en-US" dirty="0"/>
              <a:t>Need to find at least 3 additional </a:t>
            </a:r>
            <a:r>
              <a:rPr lang="en-US" b="1" i="1" dirty="0">
                <a:solidFill>
                  <a:srgbClr val="FF0000"/>
                </a:solidFill>
              </a:rPr>
              <a:t>PEER-REVIEWED</a:t>
            </a:r>
            <a:r>
              <a:rPr lang="en-US" dirty="0">
                <a:solidFill>
                  <a:srgbClr val="FF0000"/>
                </a:solidFill>
              </a:rPr>
              <a:t> </a:t>
            </a:r>
            <a:r>
              <a:rPr lang="en-US" dirty="0"/>
              <a:t>articles</a:t>
            </a:r>
          </a:p>
          <a:p>
            <a:r>
              <a:rPr lang="en-US" dirty="0"/>
              <a:t>Can put together video/</a:t>
            </a:r>
            <a:r>
              <a:rPr lang="en-US" dirty="0" err="1"/>
              <a:t>prezi</a:t>
            </a:r>
            <a:r>
              <a:rPr lang="en-US" dirty="0"/>
              <a:t>/</a:t>
            </a:r>
            <a:r>
              <a:rPr lang="en-US" dirty="0" err="1"/>
              <a:t>powerpoint</a:t>
            </a:r>
            <a:endParaRPr lang="en-US" dirty="0"/>
          </a:p>
          <a:p>
            <a:pPr lvl="1">
              <a:buFont typeface="Wingdings" panose="05000000000000000000" pitchFamily="2" charset="2"/>
              <a:buChar char="Ø"/>
            </a:pPr>
            <a:r>
              <a:rPr lang="en-US" b="1" dirty="0"/>
              <a:t>Must provide digital copy to me by START OF CLASS </a:t>
            </a:r>
          </a:p>
          <a:p>
            <a:pPr lvl="1">
              <a:buFont typeface="Wingdings" panose="05000000000000000000" pitchFamily="2" charset="2"/>
              <a:buChar char="Ø"/>
            </a:pPr>
            <a:r>
              <a:rPr lang="en-US" b="1" dirty="0"/>
              <a:t>Submit via LMS by one team member only!</a:t>
            </a:r>
          </a:p>
          <a:p>
            <a:pPr marL="0" indent="0" algn="ctr">
              <a:buNone/>
            </a:pPr>
            <a:endParaRPr lang="en-US" sz="4800" b="1" dirty="0"/>
          </a:p>
        </p:txBody>
      </p:sp>
    </p:spTree>
    <p:extLst>
      <p:ext uri="{BB962C8B-B14F-4D97-AF65-F5344CB8AC3E}">
        <p14:creationId xmlns:p14="http://schemas.microsoft.com/office/powerpoint/2010/main" val="230405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Core Concepts </a:t>
            </a:r>
          </a:p>
        </p:txBody>
      </p:sp>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p>
          <a:p>
            <a:r>
              <a:rPr lang="en-US" sz="2800" dirty="0"/>
              <a:t>Culture </a:t>
            </a:r>
          </a:p>
          <a:p>
            <a:r>
              <a:rPr lang="en-US" sz="2800" dirty="0"/>
              <a:t>Identity</a:t>
            </a:r>
          </a:p>
        </p:txBody>
      </p:sp>
    </p:spTree>
    <p:extLst>
      <p:ext uri="{BB962C8B-B14F-4D97-AF65-F5344CB8AC3E}">
        <p14:creationId xmlns:p14="http://schemas.microsoft.com/office/powerpoint/2010/main" val="138297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Culture? </a:t>
            </a:r>
          </a:p>
        </p:txBody>
      </p:sp>
      <p:sp>
        <p:nvSpPr>
          <p:cNvPr id="3" name="Content Placeholder 2"/>
          <p:cNvSpPr>
            <a:spLocks noGrp="1"/>
          </p:cNvSpPr>
          <p:nvPr>
            <p:ph idx="1"/>
          </p:nvPr>
        </p:nvSpPr>
        <p:spPr/>
        <p:txBody>
          <a:bodyPr>
            <a:normAutofit/>
          </a:bodyPr>
          <a:lstStyle/>
          <a:p>
            <a:r>
              <a:rPr lang="en-US" sz="2800" dirty="0"/>
              <a:t>The integrated pattern of human knowledge, belief and behavior that depends upon the capacity for learning and transmitting knowledge to succeeding generations.</a:t>
            </a:r>
          </a:p>
          <a:p>
            <a:r>
              <a:rPr lang="en-US" sz="2800" dirty="0"/>
              <a:t>A set of shared attitudes, values, goals and practices that characterizes a group of individuals or an institution or organization.</a:t>
            </a:r>
          </a:p>
          <a:p>
            <a:pPr marL="0" indent="0">
              <a:buNone/>
            </a:pPr>
            <a:endParaRPr lang="en-US" sz="2800" dirty="0"/>
          </a:p>
        </p:txBody>
      </p:sp>
    </p:spTree>
    <p:extLst>
      <p:ext uri="{BB962C8B-B14F-4D97-AF65-F5344CB8AC3E}">
        <p14:creationId xmlns:p14="http://schemas.microsoft.com/office/powerpoint/2010/main" val="154685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What is  Culture ?           </a:t>
            </a:r>
          </a:p>
        </p:txBody>
      </p:sp>
      <p:sp>
        <p:nvSpPr>
          <p:cNvPr id="3" name="Content Placeholder 2"/>
          <p:cNvSpPr>
            <a:spLocks noGrp="1"/>
          </p:cNvSpPr>
          <p:nvPr>
            <p:ph idx="1"/>
          </p:nvPr>
        </p:nvSpPr>
        <p:spPr>
          <a:xfrm>
            <a:off x="304800" y="1524000"/>
            <a:ext cx="8461248" cy="4572000"/>
          </a:xfrm>
        </p:spPr>
        <p:txBody>
          <a:bodyPr>
            <a:normAutofit/>
          </a:bodyPr>
          <a:lstStyle/>
          <a:p>
            <a:pPr marL="0" indent="0">
              <a:buNone/>
            </a:pPr>
            <a:endParaRPr lang="en-US" sz="2800" dirty="0"/>
          </a:p>
          <a:p>
            <a:pPr marL="0" indent="0">
              <a:buNone/>
            </a:pPr>
            <a:r>
              <a:rPr lang="en-US" sz="3600" dirty="0"/>
              <a:t>Culture is the fundamental building block of identity and the development of a strong cultural identity is essential to an individual’s healthy sense of who they are and where they belong </a:t>
            </a:r>
          </a:p>
          <a:p>
            <a:pPr marL="0" indent="0">
              <a:buNone/>
            </a:pPr>
            <a:endParaRPr lang="en-US" sz="2800" dirty="0"/>
          </a:p>
        </p:txBody>
      </p:sp>
    </p:spTree>
    <p:extLst>
      <p:ext uri="{BB962C8B-B14F-4D97-AF65-F5344CB8AC3E}">
        <p14:creationId xmlns:p14="http://schemas.microsoft.com/office/powerpoint/2010/main" val="56192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Identity?</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r>
              <a:rPr lang="en-US" dirty="0"/>
              <a:t>Distinguishing characteristics.</a:t>
            </a:r>
          </a:p>
          <a:p>
            <a:r>
              <a:rPr lang="en-US" dirty="0"/>
              <a:t>The condition of being the same with something described or asserted.</a:t>
            </a:r>
          </a:p>
          <a:p>
            <a:pPr marL="0" indent="0">
              <a:buNone/>
            </a:pPr>
            <a:r>
              <a:rPr lang="en-US" dirty="0"/>
              <a:t>Everyone has many identities:</a:t>
            </a:r>
          </a:p>
          <a:p>
            <a:pPr lvl="1"/>
            <a:r>
              <a:rPr lang="en-US" dirty="0"/>
              <a:t>Age                             Education Level</a:t>
            </a:r>
          </a:p>
          <a:p>
            <a:pPr lvl="1"/>
            <a:r>
              <a:rPr lang="en-US" dirty="0"/>
              <a:t>Gender                        Ability/Disability</a:t>
            </a:r>
          </a:p>
          <a:p>
            <a:pPr lvl="1"/>
            <a:r>
              <a:rPr lang="en-US" dirty="0"/>
              <a:t>Religion</a:t>
            </a:r>
          </a:p>
          <a:p>
            <a:pPr lvl="1"/>
            <a:r>
              <a:rPr lang="en-US" dirty="0"/>
              <a:t>SES</a:t>
            </a:r>
          </a:p>
          <a:p>
            <a:pPr lvl="1"/>
            <a:r>
              <a:rPr lang="en-US" dirty="0"/>
              <a:t>Race</a:t>
            </a:r>
          </a:p>
          <a:p>
            <a:pPr lvl="1"/>
            <a:r>
              <a:rPr lang="en-US" dirty="0"/>
              <a:t>Sexual Orientation</a:t>
            </a:r>
          </a:p>
        </p:txBody>
      </p:sp>
    </p:spTree>
    <p:extLst>
      <p:ext uri="{BB962C8B-B14F-4D97-AF65-F5344CB8AC3E}">
        <p14:creationId xmlns:p14="http://schemas.microsoft.com/office/powerpoint/2010/main" val="31035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AM…</a:t>
            </a:r>
          </a:p>
        </p:txBody>
      </p:sp>
      <p:sp>
        <p:nvSpPr>
          <p:cNvPr id="3" name="Content Placeholder 2"/>
          <p:cNvSpPr>
            <a:spLocks noGrp="1"/>
          </p:cNvSpPr>
          <p:nvPr>
            <p:ph idx="1"/>
          </p:nvPr>
        </p:nvSpPr>
        <p:spPr/>
        <p:txBody>
          <a:bodyPr>
            <a:normAutofit/>
          </a:bodyPr>
          <a:lstStyle/>
          <a:p>
            <a:r>
              <a:rPr lang="en-US" sz="6600" dirty="0">
                <a:solidFill>
                  <a:schemeClr val="tx1"/>
                </a:solidFill>
              </a:rPr>
              <a:t>For next 3 minutes… write three sentences beginning with I am</a:t>
            </a:r>
          </a:p>
        </p:txBody>
      </p:sp>
    </p:spTree>
    <p:extLst>
      <p:ext uri="{BB962C8B-B14F-4D97-AF65-F5344CB8AC3E}">
        <p14:creationId xmlns:p14="http://schemas.microsoft.com/office/powerpoint/2010/main" val="46902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                Social Identity Wheel Activity</a:t>
            </a:r>
          </a:p>
        </p:txBody>
      </p:sp>
      <p:sp>
        <p:nvSpPr>
          <p:cNvPr id="3" name="Content Placeholder 2"/>
          <p:cNvSpPr>
            <a:spLocks noGrp="1"/>
          </p:cNvSpPr>
          <p:nvPr>
            <p:ph idx="1"/>
          </p:nvPr>
        </p:nvSpPr>
        <p:spPr/>
        <p:txBody>
          <a:bodyPr>
            <a:normAutofit lnSpcReduction="10000"/>
          </a:bodyPr>
          <a:lstStyle/>
          <a:p>
            <a:pPr marL="0" indent="0">
              <a:buNone/>
            </a:pPr>
            <a:endParaRPr lang="en-US" sz="2800" dirty="0"/>
          </a:p>
          <a:p>
            <a:pPr marL="0" indent="0">
              <a:buNone/>
            </a:pPr>
            <a:r>
              <a:rPr lang="en-US" b="1" dirty="0"/>
              <a:t>Objective</a:t>
            </a:r>
            <a:br>
              <a:rPr lang="en-US" dirty="0"/>
            </a:br>
            <a:r>
              <a:rPr lang="en-US" sz="2800" dirty="0"/>
              <a:t>The purpose of this activity is to explore the diversity among the members of our community. How a person identifies can affect many facets of his or her life. We will use this activity to get to know one another on a deeper level. What are our values, backgrounds, and visible and invisible labels? This activity requires everyone to step outside of his or her comfort zone. Participants being vulnerable can help the group learn more about the identities they do not share</a:t>
            </a:r>
            <a:r>
              <a:rPr lang="en-US" dirty="0"/>
              <a:t>.</a:t>
            </a:r>
          </a:p>
          <a:p>
            <a:pPr marL="0" indent="0">
              <a:buNone/>
            </a:pPr>
            <a:endParaRPr lang="en-US" sz="2800" dirty="0"/>
          </a:p>
        </p:txBody>
      </p:sp>
    </p:spTree>
    <p:extLst>
      <p:ext uri="{BB962C8B-B14F-4D97-AF65-F5344CB8AC3E}">
        <p14:creationId xmlns:p14="http://schemas.microsoft.com/office/powerpoint/2010/main" val="35849173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3.xml><?xml version="1.0" encoding="utf-8"?>
<a:theme xmlns:a="http://schemas.openxmlformats.org/drawingml/2006/main" name="1_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4.xml><?xml version="1.0" encoding="utf-8"?>
<a:theme xmlns:a="http://schemas.openxmlformats.org/drawingml/2006/main" name="2_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5.xml><?xml version="1.0" encoding="utf-8"?>
<a:theme xmlns:a="http://schemas.openxmlformats.org/drawingml/2006/main" name="3_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6.xml><?xml version="1.0" encoding="utf-8"?>
<a:theme xmlns:a="http://schemas.openxmlformats.org/drawingml/2006/main" name="4_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25364</TotalTime>
  <Words>1560</Words>
  <Application>Microsoft Office PowerPoint</Application>
  <PresentationFormat>On-screen Show (4:3)</PresentationFormat>
  <Paragraphs>226</Paragraphs>
  <Slides>32</Slides>
  <Notes>25</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32</vt:i4>
      </vt:variant>
    </vt:vector>
  </HeadingPairs>
  <TitlesOfParts>
    <vt:vector size="43" baseType="lpstr">
      <vt:lpstr>Arial</vt:lpstr>
      <vt:lpstr>Calibri</vt:lpstr>
      <vt:lpstr>Tw Cen MT</vt:lpstr>
      <vt:lpstr>Wingdings</vt:lpstr>
      <vt:lpstr>Wingdings 2</vt:lpstr>
      <vt:lpstr>Median</vt:lpstr>
      <vt:lpstr>Thatch</vt:lpstr>
      <vt:lpstr>1_Thatch</vt:lpstr>
      <vt:lpstr>2_Thatch</vt:lpstr>
      <vt:lpstr>3_Thatch</vt:lpstr>
      <vt:lpstr>4_Thatch</vt:lpstr>
      <vt:lpstr>professional Development 3 WHAT IS CULTURAL COMPETENCE?     Share what Mindfulness Activity you tried this past week.  What did you like/not like about it? </vt:lpstr>
      <vt:lpstr>PowerPoint Presentation</vt:lpstr>
      <vt:lpstr>      Community Agreements           </vt:lpstr>
      <vt:lpstr>                Core Concepts </vt:lpstr>
      <vt:lpstr>What is Culture? </vt:lpstr>
      <vt:lpstr>     What is  Culture ?           </vt:lpstr>
      <vt:lpstr>What is Identity?</vt:lpstr>
      <vt:lpstr>I AM…</vt:lpstr>
      <vt:lpstr>                Social Identity Wheel Activity</vt:lpstr>
      <vt:lpstr>PowerPoint Presentation</vt:lpstr>
      <vt:lpstr>“I am…” Statements &amp; Social Identity Wheel</vt:lpstr>
      <vt:lpstr>Group Discussion Questions  </vt:lpstr>
      <vt:lpstr> Discussion   </vt:lpstr>
      <vt:lpstr>What is culture?</vt:lpstr>
      <vt:lpstr>Which of these are not cultural groups</vt:lpstr>
      <vt:lpstr>PowerPoint Presentation</vt:lpstr>
      <vt:lpstr>Cultural Competence is…</vt:lpstr>
      <vt:lpstr>PowerPoint Presentation</vt:lpstr>
      <vt:lpstr>1. Cultural Destructiveness  “We are all that is important”</vt:lpstr>
      <vt:lpstr>2. Cultural Incapacity “We take care of our own”</vt:lpstr>
      <vt:lpstr>3. Cultural Denial/Indifference “All people are the same”</vt:lpstr>
      <vt:lpstr>4. Cultural Pre-Competence “Limited action but trying”</vt:lpstr>
      <vt:lpstr>5. Cultural Competence “Fostering mutual adaptation to difference to create environments useful for all”</vt:lpstr>
      <vt:lpstr>6. Cultural Proficiency “Optimal, universal, inclusive and proficient”</vt:lpstr>
      <vt:lpstr>PowerPoint Presentation</vt:lpstr>
      <vt:lpstr>Small Group Activity</vt:lpstr>
      <vt:lpstr>Team Assignments- Cultural Competency</vt:lpstr>
      <vt:lpstr>Cultural Competence enables a person to…</vt:lpstr>
      <vt:lpstr>Stereotyping as Fallacy</vt:lpstr>
      <vt:lpstr>Cultural Competency Presentation</vt:lpstr>
      <vt:lpstr>Cultural Competency Presentation</vt:lpstr>
      <vt:lpstr>Cultural Competency Presentation</vt:lpstr>
    </vt:vector>
  </TitlesOfParts>
  <Company>RPI-IACS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dc:title>
  <dc:creator>virkua</dc:creator>
  <cp:lastModifiedBy>Obiero, Judith A.</cp:lastModifiedBy>
  <cp:revision>189</cp:revision>
  <cp:lastPrinted>2018-06-04T20:52:29Z</cp:lastPrinted>
  <dcterms:created xsi:type="dcterms:W3CDTF">2009-01-23T13:56:08Z</dcterms:created>
  <dcterms:modified xsi:type="dcterms:W3CDTF">2023-07-27T16:09:34Z</dcterms:modified>
</cp:coreProperties>
</file>