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94" r:id="rId3"/>
    <p:sldId id="287" r:id="rId4"/>
    <p:sldId id="286" r:id="rId5"/>
    <p:sldId id="296" r:id="rId6"/>
    <p:sldId id="261" r:id="rId7"/>
    <p:sldId id="262" r:id="rId8"/>
    <p:sldId id="263" r:id="rId9"/>
    <p:sldId id="297" r:id="rId10"/>
    <p:sldId id="288" r:id="rId11"/>
    <p:sldId id="293" r:id="rId12"/>
    <p:sldId id="265" r:id="rId13"/>
    <p:sldId id="276" r:id="rId14"/>
    <p:sldId id="273" r:id="rId15"/>
    <p:sldId id="278" r:id="rId16"/>
    <p:sldId id="279" r:id="rId17"/>
    <p:sldId id="280" r:id="rId18"/>
    <p:sldId id="283" r:id="rId19"/>
    <p:sldId id="298" r:id="rId20"/>
    <p:sldId id="270" r:id="rId21"/>
    <p:sldId id="291" r:id="rId22"/>
    <p:sldId id="292" r:id="rId23"/>
    <p:sldId id="284" r:id="rId24"/>
    <p:sldId id="309" r:id="rId2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8" autoAdjust="0"/>
    <p:restoredTop sz="72880" autoAdjust="0"/>
  </p:normalViewPr>
  <p:slideViewPr>
    <p:cSldViewPr>
      <p:cViewPr varScale="1">
        <p:scale>
          <a:sx n="80" d="100"/>
          <a:sy n="80" d="100"/>
        </p:scale>
        <p:origin x="12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6"/>
          </a:xfrm>
          <a:prstGeom prst="rect">
            <a:avLst/>
          </a:prstGeom>
        </p:spPr>
        <p:txBody>
          <a:bodyPr vert="horz" lIns="93311" tIns="46656" rIns="93311" bIns="466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3" y="0"/>
            <a:ext cx="3043343" cy="465456"/>
          </a:xfrm>
          <a:prstGeom prst="rect">
            <a:avLst/>
          </a:prstGeom>
        </p:spPr>
        <p:txBody>
          <a:bodyPr vert="horz" lIns="93311" tIns="46656" rIns="93311" bIns="46656" rtlCol="0"/>
          <a:lstStyle>
            <a:lvl1pPr algn="r">
              <a:defRPr sz="1200"/>
            </a:lvl1pPr>
          </a:lstStyle>
          <a:p>
            <a:fld id="{EB53CE0E-D95E-4209-AEF6-70A702D918A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5456"/>
          </a:xfrm>
          <a:prstGeom prst="rect">
            <a:avLst/>
          </a:prstGeom>
        </p:spPr>
        <p:txBody>
          <a:bodyPr vert="horz" lIns="93311" tIns="46656" rIns="93311" bIns="466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3" y="8842030"/>
            <a:ext cx="3043343" cy="465456"/>
          </a:xfrm>
          <a:prstGeom prst="rect">
            <a:avLst/>
          </a:prstGeom>
        </p:spPr>
        <p:txBody>
          <a:bodyPr vert="horz" lIns="93311" tIns="46656" rIns="93311" bIns="46656" rtlCol="0" anchor="b"/>
          <a:lstStyle>
            <a:lvl1pPr algn="r">
              <a:defRPr sz="1200"/>
            </a:lvl1pPr>
          </a:lstStyle>
          <a:p>
            <a:fld id="{0E488590-DA2A-4E65-8AC8-34BE9D5B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7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7363"/>
          </a:xfrm>
          <a:prstGeom prst="rect">
            <a:avLst/>
          </a:prstGeom>
        </p:spPr>
        <p:txBody>
          <a:bodyPr vert="horz" lIns="91572" tIns="45786" rIns="91572" bIns="457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532" y="0"/>
            <a:ext cx="3043979" cy="467363"/>
          </a:xfrm>
          <a:prstGeom prst="rect">
            <a:avLst/>
          </a:prstGeom>
        </p:spPr>
        <p:txBody>
          <a:bodyPr vert="horz" lIns="91572" tIns="45786" rIns="91572" bIns="45786" rtlCol="0"/>
          <a:lstStyle>
            <a:lvl1pPr algn="r">
              <a:defRPr sz="1200"/>
            </a:lvl1pPr>
          </a:lstStyle>
          <a:p>
            <a:fld id="{B2C9C7DE-F5A7-4AF7-86E7-0BC5BEDB10E8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2050"/>
            <a:ext cx="4187825" cy="3141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2" tIns="45786" rIns="91572" bIns="457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947" y="4479687"/>
            <a:ext cx="5617207" cy="3665776"/>
          </a:xfrm>
          <a:prstGeom prst="rect">
            <a:avLst/>
          </a:prstGeom>
        </p:spPr>
        <p:txBody>
          <a:bodyPr vert="horz" lIns="91572" tIns="45786" rIns="91572" bIns="457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1738"/>
            <a:ext cx="3043979" cy="467363"/>
          </a:xfrm>
          <a:prstGeom prst="rect">
            <a:avLst/>
          </a:prstGeom>
        </p:spPr>
        <p:txBody>
          <a:bodyPr vert="horz" lIns="91572" tIns="45786" rIns="91572" bIns="457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532" y="8841738"/>
            <a:ext cx="3043979" cy="467363"/>
          </a:xfrm>
          <a:prstGeom prst="rect">
            <a:avLst/>
          </a:prstGeom>
        </p:spPr>
        <p:txBody>
          <a:bodyPr vert="horz" lIns="91572" tIns="45786" rIns="91572" bIns="45786" rtlCol="0" anchor="b"/>
          <a:lstStyle>
            <a:lvl1pPr algn="r">
              <a:defRPr sz="1200"/>
            </a:lvl1pPr>
          </a:lstStyle>
          <a:p>
            <a:fld id="{DE693EA1-3641-4E48-8E78-87264A24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 out assignment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important to pay attention to when providing feedback for 60 second sells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4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was it difficult?</a:t>
            </a:r>
          </a:p>
          <a:p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do you think they were trying to figure out?</a:t>
            </a:r>
          </a:p>
          <a:p>
            <a:endParaRPr lang="en-US" baseline="0" dirty="0"/>
          </a:p>
          <a:p>
            <a:r>
              <a:rPr lang="en-US" baseline="0" dirty="0"/>
              <a:t>What part of a </a:t>
            </a:r>
            <a:r>
              <a:rPr lang="en-US" baseline="0" dirty="0" err="1"/>
              <a:t>bicyle</a:t>
            </a:r>
            <a:r>
              <a:rPr lang="en-US" baseline="0" dirty="0"/>
              <a:t>?; What kitchen utensil?</a:t>
            </a:r>
          </a:p>
          <a:p>
            <a:endParaRPr lang="en-US" baseline="0" dirty="0"/>
          </a:p>
          <a:p>
            <a:r>
              <a:rPr lang="en-US" baseline="0" dirty="0"/>
              <a:t>Really want to know about your resiliency, adaptability.</a:t>
            </a:r>
          </a:p>
          <a:p>
            <a:endParaRPr lang="en-US" baseline="0" dirty="0"/>
          </a:p>
          <a:p>
            <a:r>
              <a:rPr lang="en-US" baseline="0" dirty="0"/>
              <a:t>Trying to get at Leadership Competencies…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assigned reading </a:t>
            </a:r>
          </a:p>
          <a:p>
            <a:endParaRPr lang="en-US" dirty="0"/>
          </a:p>
          <a:p>
            <a:r>
              <a:rPr lang="en-US" dirty="0"/>
              <a:t>Ask students to take a moment and reflect on</a:t>
            </a:r>
            <a:r>
              <a:rPr lang="en-US" baseline="0" dirty="0"/>
              <a:t> type of leader they may be. Then ask them to share with person next to them. Then ask some students to share and discuss with whole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Pose different types to class…</a:t>
            </a:r>
          </a:p>
          <a:p>
            <a:endParaRPr lang="en-US" dirty="0"/>
          </a:p>
          <a:p>
            <a:r>
              <a:rPr lang="en-US" dirty="0"/>
              <a:t>SKYPE?</a:t>
            </a:r>
          </a:p>
          <a:p>
            <a:endParaRPr lang="en-US" dirty="0"/>
          </a:p>
          <a:p>
            <a:r>
              <a:rPr lang="en-US" dirty="0"/>
              <a:t>PHONE?</a:t>
            </a:r>
          </a:p>
          <a:p>
            <a:endParaRPr lang="en-US" dirty="0"/>
          </a:p>
          <a:p>
            <a:r>
              <a:rPr lang="en-US" dirty="0"/>
              <a:t>Drawbacks</a:t>
            </a:r>
            <a:r>
              <a:rPr lang="en-US" baseline="0" dirty="0"/>
              <a:t> Vs. Benefits</a:t>
            </a:r>
          </a:p>
          <a:p>
            <a:endParaRPr lang="en-US" baseline="0" dirty="0"/>
          </a:p>
          <a:p>
            <a:r>
              <a:rPr lang="en-US" b="1" baseline="0" dirty="0"/>
              <a:t>Control your environment! </a:t>
            </a:r>
          </a:p>
          <a:p>
            <a:endParaRPr lang="en-US" b="1" baseline="0" dirty="0"/>
          </a:p>
          <a:p>
            <a:r>
              <a:rPr lang="en-US" b="1" baseline="0" dirty="0"/>
              <a:t>You’re interviewing them as well- trust yourself on whether a good fit (argument)</a:t>
            </a:r>
          </a:p>
          <a:p>
            <a:endParaRPr lang="en-US" b="1" baseline="0" dirty="0"/>
          </a:p>
          <a:p>
            <a:r>
              <a:rPr lang="en-US" b="1" baseline="0" dirty="0"/>
              <a:t>Always focus on questioner but share eye contact with others as well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was it difficult?</a:t>
            </a:r>
          </a:p>
          <a:p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do you think they were trying to figure out?</a:t>
            </a:r>
          </a:p>
          <a:p>
            <a:endParaRPr lang="en-US" baseline="0" dirty="0"/>
          </a:p>
          <a:p>
            <a:r>
              <a:rPr lang="en-US" baseline="0" dirty="0"/>
              <a:t>What part of a </a:t>
            </a:r>
            <a:r>
              <a:rPr lang="en-US" baseline="0" dirty="0" err="1"/>
              <a:t>bicyle</a:t>
            </a:r>
            <a:r>
              <a:rPr lang="en-US" baseline="0" dirty="0"/>
              <a:t>?; What kitchen utensil?</a:t>
            </a:r>
          </a:p>
          <a:p>
            <a:endParaRPr lang="en-US" baseline="0" dirty="0"/>
          </a:p>
          <a:p>
            <a:r>
              <a:rPr lang="en-US" baseline="0" dirty="0"/>
              <a:t>Really want to know about your resiliency, adaptability.</a:t>
            </a:r>
          </a:p>
          <a:p>
            <a:endParaRPr lang="en-US" baseline="0" dirty="0"/>
          </a:p>
          <a:p>
            <a:r>
              <a:rPr lang="en-US" baseline="0" dirty="0"/>
              <a:t>Trying to get at Leadership Competencies…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00F0B-9CDE-4AD9-B7AF-42E4F0610B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00F0B-9CDE-4AD9-B7AF-42E4F0610B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3EA1-3641-4E48-8E78-87264A24EA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2C645EB-6426-47DF-A524-6F5C295F5DB1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5017E-7A95-4611-8B37-7E8CAD94319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 dirty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8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5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773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5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3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7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1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5017E-7A95-4611-8B37-7E8CAD94319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03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5248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C645EB-6426-47DF-A524-6F5C295F5DB1}" type="datetimeFigureOut">
              <a:rPr lang="en-US" smtClean="0">
                <a:solidFill>
                  <a:srgbClr val="775F55"/>
                </a:solidFill>
              </a:rPr>
              <a:pPr/>
              <a:t>7/6/2023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D5017E-7A95-4611-8B37-7E8CAD9431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2362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Professional Development LC</a:t>
            </a:r>
            <a:br>
              <a:rPr lang="en-US" sz="6000" b="1" dirty="0"/>
            </a:br>
            <a:r>
              <a:rPr lang="en-US" sz="4000" b="1" dirty="0"/>
              <a:t>Class 2: Marketing Yourself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>
                <a:solidFill>
                  <a:schemeClr val="tx1"/>
                </a:solidFill>
              </a:rPr>
              <a:t>With Your Team: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Share a possible SMART Goal pertaining to a Leadership Competency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ENGR 4010: Professional Development LC</a:t>
            </a:r>
          </a:p>
        </p:txBody>
      </p:sp>
    </p:spTree>
    <p:extLst>
      <p:ext uri="{BB962C8B-B14F-4D97-AF65-F5344CB8AC3E}">
        <p14:creationId xmlns:p14="http://schemas.microsoft.com/office/powerpoint/2010/main" val="207214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/>
          <a:lstStyle/>
          <a:p>
            <a:r>
              <a:rPr lang="en-US" b="1" dirty="0"/>
              <a:t>Leadership Competency Matrix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3950"/>
            <a:ext cx="91440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211328"/>
            <a:ext cx="3581400" cy="9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/>
          <a:lstStyle/>
          <a:p>
            <a:r>
              <a:rPr lang="en-US" b="1" dirty="0"/>
              <a:t>Leadership Competency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66800"/>
            <a:ext cx="6357938" cy="55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2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S.T.A.R.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8153400" cy="1143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b="1" dirty="0"/>
              <a:t>Situation/Task</a:t>
            </a:r>
          </a:p>
          <a:p>
            <a:pPr>
              <a:buNone/>
            </a:pPr>
            <a:r>
              <a:rPr lang="en-US" sz="2400" dirty="0"/>
              <a:t>Give an example of a situation you faced or task you were given.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0" y="44196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</a:rPr>
              <a:t>Result</a:t>
            </a:r>
          </a:p>
          <a:p>
            <a:r>
              <a:rPr lang="en-US" sz="2400" dirty="0">
                <a:solidFill>
                  <a:prstClr val="black"/>
                </a:solidFill>
              </a:rPr>
              <a:t>What happened as a result of your action?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26767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</a:rPr>
              <a:t>Action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What did you do? What action did you take? Be specific.</a:t>
            </a:r>
          </a:p>
        </p:txBody>
      </p:sp>
    </p:spTree>
    <p:extLst>
      <p:ext uri="{BB962C8B-B14F-4D97-AF65-F5344CB8AC3E}">
        <p14:creationId xmlns:p14="http://schemas.microsoft.com/office/powerpoint/2010/main" val="3882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Individual Presentation Assignment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Select a </a:t>
            </a:r>
            <a:r>
              <a:rPr lang="en-US" sz="3200" b="1" u="sng" dirty="0"/>
              <a:t>Scenario</a:t>
            </a:r>
            <a:r>
              <a:rPr lang="en-US" sz="3200" b="1" dirty="0"/>
              <a:t> (Job interview, discussion w/ supervisor, grad interview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Build a </a:t>
            </a:r>
            <a:r>
              <a:rPr lang="en-US" sz="3200" b="1" u="sng" dirty="0"/>
              <a:t>Backdrop</a:t>
            </a:r>
            <a:r>
              <a:rPr lang="en-US" sz="3200" b="1" dirty="0"/>
              <a:t> for your scenario.  This sets the stage, i.e. type of company, work environment, relationship,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Give backdrop to interview group (1-2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Deliver 60 – 90 second sell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Get verbal/written feedback from peers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Write self-reflection and plan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820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Autofit/>
          </a:bodyPr>
          <a:lstStyle/>
          <a:p>
            <a:r>
              <a:rPr lang="en-US" dirty="0"/>
              <a:t>Practice &amp; </a:t>
            </a:r>
            <a:r>
              <a:rPr lang="en-US"/>
              <a:t>Criteria: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5181600"/>
          </a:xfrm>
        </p:spPr>
        <p:txBody>
          <a:bodyPr>
            <a:normAutofit lnSpcReduction="10000"/>
          </a:bodyPr>
          <a:lstStyle/>
          <a:p>
            <a:pPr marL="461963" indent="-461963"/>
            <a:r>
              <a:rPr lang="en-US" sz="3600" b="1" u="sng" dirty="0"/>
              <a:t>E</a:t>
            </a:r>
            <a:r>
              <a:rPr lang="en-US" dirty="0"/>
              <a:t>valuating Responses</a:t>
            </a:r>
          </a:p>
          <a:p>
            <a:pPr marL="1146175" lvl="1" indent="-403225"/>
            <a:r>
              <a:rPr lang="en-US" dirty="0"/>
              <a:t>Was a STAR response used?</a:t>
            </a:r>
          </a:p>
          <a:p>
            <a:pPr marL="1146175" lvl="1" indent="-403225"/>
            <a:r>
              <a:rPr lang="en-US" dirty="0"/>
              <a:t>Did response address the desired competency?</a:t>
            </a:r>
          </a:p>
          <a:p>
            <a:pPr marL="1146175" lvl="1" indent="-403225"/>
            <a:r>
              <a:rPr lang="en-US" dirty="0"/>
              <a:t>Did the response share insights gained?</a:t>
            </a:r>
          </a:p>
          <a:p>
            <a:pPr marL="1146175" lvl="1" indent="-403225"/>
            <a:r>
              <a:rPr lang="en-US" dirty="0"/>
              <a:t>Were described actions appropriate to the situation?</a:t>
            </a:r>
          </a:p>
          <a:p>
            <a:pPr marL="1146175" lvl="1" indent="-403225"/>
            <a:r>
              <a:rPr lang="en-US" dirty="0"/>
              <a:t>Would you hire this individual? </a:t>
            </a:r>
          </a:p>
          <a:p>
            <a:pPr marL="1889125" lvl="2" indent="-341313"/>
            <a:r>
              <a:rPr lang="en-US" dirty="0"/>
              <a:t>High-Potential player?  Why/why not?</a:t>
            </a:r>
          </a:p>
          <a:p>
            <a:pPr marL="1146175" lvl="1" indent="-403225">
              <a:spcBef>
                <a:spcPts val="2400"/>
              </a:spcBef>
            </a:pPr>
            <a:r>
              <a:rPr lang="en-US" dirty="0"/>
              <a:t>Consider verbal &amp; non-verbal delivery!</a:t>
            </a:r>
          </a:p>
          <a:p>
            <a:pPr marL="1146175" lvl="1" indent="-403225">
              <a:spcBef>
                <a:spcPts val="2400"/>
              </a:spcBef>
            </a:pPr>
            <a:r>
              <a:rPr lang="en-US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“Reflecting on your experiences, what Leadership Competencies would you look to improve in the coming year?”</a:t>
            </a:r>
          </a:p>
          <a:p>
            <a:pPr marL="782003" lvl="1" indent="-4619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0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Opening statement should help listener to know your goal and purpose</a:t>
            </a:r>
          </a:p>
          <a:p>
            <a:r>
              <a:rPr lang="en-US" dirty="0"/>
              <a:t>Should be clear and concise</a:t>
            </a:r>
          </a:p>
          <a:p>
            <a:r>
              <a:rPr lang="en-US" dirty="0"/>
              <a:t>Use some sort of “hook” to gain attention</a:t>
            </a:r>
          </a:p>
          <a:p>
            <a:r>
              <a:rPr lang="en-US" dirty="0"/>
              <a:t>Leaves listener wanting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3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Main Body </a:t>
            </a:r>
            <a:r>
              <a:rPr lang="en-US" sz="3100" dirty="0"/>
              <a:t>(Use Personal Format or S.T.A.R.)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Personal Format</a:t>
            </a:r>
          </a:p>
          <a:p>
            <a:pPr marL="0" indent="0">
              <a:buNone/>
            </a:pPr>
            <a:r>
              <a:rPr lang="en-US" b="1" dirty="0"/>
              <a:t>Your Skill:</a:t>
            </a:r>
            <a:r>
              <a:rPr lang="en-US" dirty="0"/>
              <a:t> an ability to do an activity or job</a:t>
            </a:r>
          </a:p>
          <a:p>
            <a:pPr marL="0" indent="0">
              <a:buNone/>
            </a:pPr>
            <a:r>
              <a:rPr lang="en-US" b="1" dirty="0"/>
              <a:t>Your Knowledge:</a:t>
            </a:r>
            <a:r>
              <a:rPr lang="en-US" dirty="0"/>
              <a:t> an understanding of information on subject gained from experience and or study</a:t>
            </a:r>
          </a:p>
          <a:p>
            <a:pPr marL="0" indent="0">
              <a:buNone/>
            </a:pPr>
            <a:r>
              <a:rPr lang="en-US" b="1" dirty="0"/>
              <a:t>Your Experience (s):</a:t>
            </a:r>
            <a:r>
              <a:rPr lang="en-US" dirty="0"/>
              <a:t> The process of getting knowledge or skill that is obtained from doing, seeing or feeling.</a:t>
            </a:r>
          </a:p>
          <a:p>
            <a:pPr marL="0" indent="0">
              <a:buNone/>
            </a:pPr>
            <a:r>
              <a:rPr lang="en-US" b="1" dirty="0"/>
              <a:t>Your Personal Qualities: </a:t>
            </a:r>
            <a:r>
              <a:rPr lang="en-US" dirty="0"/>
              <a:t>a characteristic or feature of someone or something.</a:t>
            </a:r>
          </a:p>
        </p:txBody>
      </p:sp>
    </p:spTree>
    <p:extLst>
      <p:ext uri="{BB962C8B-B14F-4D97-AF65-F5344CB8AC3E}">
        <p14:creationId xmlns:p14="http://schemas.microsoft.com/office/powerpoint/2010/main" val="240295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or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Summarize your main points highlight the </a:t>
            </a:r>
          </a:p>
          <a:p>
            <a:pPr marL="0" indent="0">
              <a:buNone/>
            </a:pPr>
            <a:r>
              <a:rPr lang="en-US" dirty="0"/>
              <a:t>    take-a-ways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should be clear that you are coming to an end, “In Conclusion…”</a:t>
            </a:r>
          </a:p>
          <a:p>
            <a:r>
              <a:rPr lang="en-US" dirty="0"/>
              <a:t>Be clear about future </a:t>
            </a:r>
            <a:r>
              <a:rPr lang="en-US" b="1" dirty="0"/>
              <a:t>action items </a:t>
            </a:r>
            <a:r>
              <a:rPr lang="en-US" dirty="0"/>
              <a:t>you will take or would like to request from the interviewer</a:t>
            </a:r>
          </a:p>
          <a:p>
            <a:r>
              <a:rPr lang="en-US" dirty="0"/>
              <a:t>Leave strong professional impression</a:t>
            </a:r>
          </a:p>
          <a:p>
            <a:r>
              <a:rPr lang="en-US" dirty="0"/>
              <a:t>Thank the interviewer </a:t>
            </a:r>
          </a:p>
        </p:txBody>
      </p:sp>
    </p:spTree>
    <p:extLst>
      <p:ext uri="{BB962C8B-B14F-4D97-AF65-F5344CB8AC3E}">
        <p14:creationId xmlns:p14="http://schemas.microsoft.com/office/powerpoint/2010/main" val="100578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Building Your Sell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down your goal</a:t>
            </a:r>
          </a:p>
          <a:p>
            <a:r>
              <a:rPr lang="en-US" dirty="0"/>
              <a:t>Target your pitch to a specific audience</a:t>
            </a:r>
          </a:p>
          <a:p>
            <a:r>
              <a:rPr lang="en-US" dirty="0"/>
              <a:t>Use words that create a visual image</a:t>
            </a:r>
          </a:p>
          <a:p>
            <a:r>
              <a:rPr lang="en-US" dirty="0"/>
              <a:t>Be clear and concise</a:t>
            </a:r>
          </a:p>
          <a:p>
            <a:r>
              <a:rPr lang="en-US" dirty="0"/>
              <a:t>Tell a good (short) story about yourself</a:t>
            </a:r>
          </a:p>
          <a:p>
            <a:r>
              <a:rPr lang="en-US" dirty="0"/>
              <a:t>Record yourself in advance</a:t>
            </a:r>
          </a:p>
          <a:p>
            <a:r>
              <a:rPr lang="en-US" dirty="0"/>
              <a:t>Practice for an audience</a:t>
            </a:r>
          </a:p>
        </p:txBody>
      </p:sp>
    </p:spTree>
    <p:extLst>
      <p:ext uri="{BB962C8B-B14F-4D97-AF65-F5344CB8AC3E}">
        <p14:creationId xmlns:p14="http://schemas.microsoft.com/office/powerpoint/2010/main" val="319112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0467-26C0-EF5C-7324-3BE12B3F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 Reflection &amp; Development Plan-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Due 7/24, 11:59PM via LMS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3D7F-E542-AA37-F6A1-B618D9562C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Which LC’s are strengths for you? Which LC’s could be areas for improvement?</a:t>
            </a:r>
          </a:p>
          <a:p>
            <a:r>
              <a:rPr lang="en-US" dirty="0"/>
              <a:t>Did you showcase LC’s during your Sell/Q. Answers?</a:t>
            </a:r>
          </a:p>
          <a:p>
            <a:r>
              <a:rPr lang="en-US" dirty="0"/>
              <a:t>2 SMART Goals for improving specific LC’s</a:t>
            </a:r>
          </a:p>
          <a:p>
            <a:pPr lvl="1"/>
            <a:r>
              <a:rPr lang="en-US" dirty="0"/>
              <a:t>4 Specific action steps- </a:t>
            </a:r>
          </a:p>
          <a:p>
            <a:pPr lvl="2"/>
            <a:r>
              <a:rPr lang="en-US" dirty="0"/>
              <a:t>1 for each SMART Goal</a:t>
            </a:r>
          </a:p>
          <a:p>
            <a:pPr lvl="2"/>
            <a:r>
              <a:rPr lang="en-US" dirty="0"/>
              <a:t>2 for improving 60 Second Sell/pitch</a:t>
            </a:r>
          </a:p>
          <a:p>
            <a:r>
              <a:rPr lang="en-US" dirty="0">
                <a:effectLst>
                  <a:outerShdw blurRad="50800" dist="50800" dir="5400000" algn="ctr" rotWithShape="0">
                    <a:srgbClr val="FFFF00"/>
                  </a:outerShdw>
                </a:effectLst>
              </a:rPr>
              <a:t>Make sure to include timeline</a:t>
            </a:r>
          </a:p>
          <a:p>
            <a:r>
              <a:rPr lang="en-US" dirty="0"/>
              <a:t>Peer Feedback Examples</a:t>
            </a:r>
          </a:p>
          <a:p>
            <a:r>
              <a:rPr lang="en-US" dirty="0"/>
              <a:t>See Rubric/Instructions </a:t>
            </a:r>
          </a:p>
        </p:txBody>
      </p:sp>
    </p:spTree>
    <p:extLst>
      <p:ext uri="{BB962C8B-B14F-4D97-AF65-F5344CB8AC3E}">
        <p14:creationId xmlns:p14="http://schemas.microsoft.com/office/powerpoint/2010/main" val="369969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TELL US: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Who would you hire? Why?</a:t>
            </a:r>
          </a:p>
          <a:p>
            <a:r>
              <a:rPr lang="en-US" sz="4000" dirty="0"/>
              <a:t>Who wouldn’t you hire? Why?</a:t>
            </a:r>
          </a:p>
          <a:p>
            <a:r>
              <a:rPr lang="en-US" sz="4000" dirty="0"/>
              <a:t>What improvements could the interviewees make?</a:t>
            </a:r>
          </a:p>
        </p:txBody>
      </p:sp>
    </p:spTree>
    <p:extLst>
      <p:ext uri="{BB962C8B-B14F-4D97-AF65-F5344CB8AC3E}">
        <p14:creationId xmlns:p14="http://schemas.microsoft.com/office/powerpoint/2010/main" val="269242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Next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Individual Presentation Assignment</a:t>
            </a:r>
          </a:p>
          <a:p>
            <a:pPr marL="854075" lvl="1" indent="-392113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Wear interview-appropriate attire (what you might wear to an interview), if able.</a:t>
            </a:r>
          </a:p>
          <a:p>
            <a:pPr marL="854075" lvl="1" indent="-392113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We will all meet in the class Webex Team space and then move into our team breakout for the presentations. 60 second sells will be presented virtually.</a:t>
            </a:r>
          </a:p>
        </p:txBody>
      </p:sp>
    </p:spTree>
    <p:extLst>
      <p:ext uri="{BB962C8B-B14F-4D97-AF65-F5344CB8AC3E}">
        <p14:creationId xmlns:p14="http://schemas.microsoft.com/office/powerpoint/2010/main" val="296458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648" y="152400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Activity #1- Describing Yourself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Utilizing the Engineering Leadership article: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which orientation most suits you and then briefly explain it to your group members.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Drawing on your 60 second sell/ career fair/ other interviewing experiences, do you feel you have clearly conveyed your leadership orientation during previous interviews/networking opportunities? </a:t>
            </a:r>
          </a:p>
          <a:p>
            <a:pPr marL="777240" lvl="1" indent="-457200">
              <a:buFont typeface="Arial" panose="020B0604020202020204" pitchFamily="34" charset="0"/>
              <a:buChar char="•"/>
            </a:pPr>
            <a:r>
              <a:rPr lang="en-US" dirty="0"/>
              <a:t>How could you improve?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0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#2- Tip Sheet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Share either interview experiences you have already had with one another and/or search online for different types of interview experiences.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Produce a tip sheet (some do’s and don’ts) for someone who would be going to that type of interview.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Feel free to discuss multiple interview opportunities and types.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*Upload your team’s completed tip sheet to the General </a:t>
            </a:r>
            <a:r>
              <a:rPr lang="en-US" b="1" i="1" dirty="0" err="1">
                <a:solidFill>
                  <a:srgbClr val="002060"/>
                </a:solidFill>
              </a:rPr>
              <a:t>Webex</a:t>
            </a:r>
            <a:r>
              <a:rPr lang="en-US" b="1" i="1" dirty="0">
                <a:solidFill>
                  <a:srgbClr val="002060"/>
                </a:solidFill>
              </a:rPr>
              <a:t> Teams space for our class prior to our next class meeting on 7/17*</a:t>
            </a:r>
          </a:p>
        </p:txBody>
      </p:sp>
    </p:spTree>
    <p:extLst>
      <p:ext uri="{BB962C8B-B14F-4D97-AF65-F5344CB8AC3E}">
        <p14:creationId xmlns:p14="http://schemas.microsoft.com/office/powerpoint/2010/main" val="93677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Activity #3- Option 1- Pitch Practice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100" dirty="0"/>
              <a:t>Take 5-8 minutes to review the draft of your sell or complete a draft of your sell before you beginning practicing as a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Each member of the group will practice their sell, not exceeding 2 minutes. Be sure someone is timing each person as they practice.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Team members should provide at least 1 minute of feedback after each person presents - what did they do well? What could they improve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If there is any time remaining, you can practice competency-based interview questions with one another. Next week's 60 Second Sell presentation assignment will involve both the 60 second sell and answering two behavior-based interview questions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79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4" y="304800"/>
            <a:ext cx="9144000" cy="838200"/>
          </a:xfrm>
        </p:spPr>
        <p:txBody>
          <a:bodyPr>
            <a:noAutofit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Group Assignment #3</a:t>
            </a:r>
            <a:r>
              <a:rPr lang="en-US" sz="2900" dirty="0"/>
              <a:t> – Option 2- Leadership Competencies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5334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Practice answering at least one behavior-based interview question per a teammate concerning one of the Leadership Competencies (LC).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Take turns within your group, having different individuals come up with the questions and ensuring that everyone has a chance to practice answering a question.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Try using the STAR method in your response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Give each other feedback on the effectiveness of your answers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Identify which LC’s you find easiest to showcase and which you find difficult. Provide suggestions to each other on how improvement could be made in difficult areas.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19200"/>
            <a:ext cx="7570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prstClr val="black"/>
                </a:solidFill>
              </a:rPr>
              <a:t>Are Engineers Leaders?</a:t>
            </a:r>
          </a:p>
          <a:p>
            <a:pPr algn="ctr"/>
            <a:endParaRPr lang="en-US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/>
              <a:t>Three Orientations to Engineering Leadership: </a:t>
            </a:r>
            <a:br>
              <a:rPr lang="en-US" sz="3500" b="1" dirty="0"/>
            </a:br>
            <a:r>
              <a:rPr lang="en-US" sz="3500" b="1" dirty="0"/>
              <a:t>What type of leader are you?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2348793"/>
              </p:ext>
            </p:extLst>
          </p:nvPr>
        </p:nvGraphicFramePr>
        <p:xfrm>
          <a:off x="228600" y="1524000"/>
          <a:ext cx="8686799" cy="5171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Mastery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Collaborative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Organizational 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r>
                        <a:rPr lang="en-US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engineer you most often go to with your technical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engineer who builds high performing teams by bringing out the best in 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engineer whose creative ideas drive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885">
                <a:tc>
                  <a:txBody>
                    <a:bodyPr/>
                    <a:lstStyle/>
                    <a:p>
                      <a:r>
                        <a:rPr lang="en-US" dirty="0"/>
                        <a:t>Key Features- Influence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Coaches junior and senior engineers; listens to and understands others’ questions; clearly explains complex problems to a range of audiences; “go-to” technical resource for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Fosters growth through critical feedback; helps team adapt to change and conflict; inspires and motivates team members; leverages colleagues’ 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Anticipates trends and plans strategically; change agent (</a:t>
                      </a:r>
                      <a:r>
                        <a:rPr lang="en-US" dirty="0" err="1"/>
                        <a:t>intrepreneur</a:t>
                      </a:r>
                      <a:r>
                        <a:rPr lang="en-US" dirty="0"/>
                        <a:t>); establishes start ups (entrepreneur); implements ideas to benefit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008">
                <a:tc>
                  <a:txBody>
                    <a:bodyPr/>
                    <a:lstStyle/>
                    <a:p>
                      <a:r>
                        <a:rPr lang="en-US" dirty="0"/>
                        <a:t>Job Satisfaction derived from: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Lifelong honing of craft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Extensive professional networks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Realized visions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6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Dorothy Vaughan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545628" y="2438400"/>
            <a:ext cx="2014144" cy="35814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17163" y="2438400"/>
            <a:ext cx="3453073" cy="35814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first driven by Technical Mastery….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Then came Organizational Innovation &amp; Collaborative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71959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Interview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524000"/>
            <a:ext cx="5029200" cy="5029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en-US" sz="3200" dirty="0"/>
              <a:t>Impromptu Meeting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en-US" sz="3200" dirty="0"/>
              <a:t>ZOOM/ Skype/ </a:t>
            </a:r>
            <a:r>
              <a:rPr lang="en-US" sz="3200" dirty="0" err="1"/>
              <a:t>Webex</a:t>
            </a:r>
            <a:endParaRPr lang="en-US" sz="3200" dirty="0"/>
          </a:p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en-US" sz="3200" dirty="0"/>
              <a:t>Lunch or Dinner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en-US" sz="3200" dirty="0"/>
              <a:t>One-on-One Discussion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en-US" sz="3200" dirty="0"/>
              <a:t>Panel or Board Review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en-US" sz="3200" dirty="0"/>
              <a:t>Tag-Team Discussion</a:t>
            </a:r>
          </a:p>
          <a:p>
            <a:pPr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en-US" sz="3200" dirty="0"/>
              <a:t>Phone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30" name="Picture 6" descr="C:\Documents and Settings\virkua\Local Settings\Temporary Internet Files\Content.IE5\41MV0LE7\MCj023341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133600"/>
            <a:ext cx="1332368" cy="2451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295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143000"/>
            <a:ext cx="76468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prstClr val="black"/>
                </a:solidFill>
              </a:rPr>
              <a:t>What was the most difficult question you were ever asked or heard someone was asked in an interview?</a:t>
            </a:r>
          </a:p>
          <a:p>
            <a:pPr algn="ctr"/>
            <a:endParaRPr lang="en-US" sz="5400" dirty="0">
              <a:solidFill>
                <a:prstClr val="black"/>
              </a:solidFill>
            </a:endParaRPr>
          </a:p>
          <a:p>
            <a:pPr algn="ctr"/>
            <a:endParaRPr lang="en-US" sz="6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7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Competency Based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1329" y="1668562"/>
            <a:ext cx="8153400" cy="4495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2400"/>
              </a:spcAft>
              <a:buNone/>
            </a:pPr>
            <a:r>
              <a:rPr lang="en-US" sz="3200" dirty="0"/>
              <a:t>Examples:</a:t>
            </a:r>
          </a:p>
          <a:p>
            <a:pPr marL="457200" indent="-457200">
              <a:spcBef>
                <a:spcPts val="1200"/>
              </a:spcBef>
              <a:spcAft>
                <a:spcPts val="2400"/>
              </a:spcAft>
            </a:pPr>
            <a:r>
              <a:rPr lang="en-US" sz="3200" dirty="0"/>
              <a:t>“Tell me about a time when …”</a:t>
            </a:r>
          </a:p>
          <a:p>
            <a:pPr marL="457200" indent="-457200">
              <a:spcBef>
                <a:spcPts val="1200"/>
              </a:spcBef>
              <a:spcAft>
                <a:spcPts val="2400"/>
              </a:spcAft>
            </a:pPr>
            <a:r>
              <a:rPr lang="en-US" sz="3200" dirty="0"/>
              <a:t>“Describe a situation where…”</a:t>
            </a:r>
          </a:p>
          <a:p>
            <a:pPr marL="457200" indent="-457200">
              <a:spcBef>
                <a:spcPts val="1200"/>
              </a:spcBef>
              <a:spcAft>
                <a:spcPts val="2400"/>
              </a:spcAft>
            </a:pPr>
            <a:r>
              <a:rPr lang="en-US" sz="3200" dirty="0"/>
              <a:t>“Give me an example of…”</a:t>
            </a:r>
          </a:p>
          <a:p>
            <a:pPr marL="457200" indent="-457200">
              <a:spcBef>
                <a:spcPts val="1200"/>
              </a:spcBef>
              <a:spcAft>
                <a:spcPts val="2400"/>
              </a:spcAft>
            </a:pPr>
            <a:endParaRPr lang="en-US" sz="3200" dirty="0"/>
          </a:p>
        </p:txBody>
      </p:sp>
      <p:pic>
        <p:nvPicPr>
          <p:cNvPr id="2062" name="Picture 14" descr="C:\Documents and Settings\virkua\Local Settings\Temporary Internet Files\Content.IE5\E95IBYXC\MCPE01496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267200"/>
            <a:ext cx="1828800" cy="2170579"/>
          </a:xfrm>
          <a:prstGeom prst="rect">
            <a:avLst/>
          </a:prstGeom>
          <a:noFill/>
        </p:spPr>
      </p:pic>
      <p:pic>
        <p:nvPicPr>
          <p:cNvPr id="2066" name="Picture 18" descr="C:\Documents and Settings\virkua\Local Settings\Temporary Internet Files\Content.IE5\4FE32A0C\MPj0439418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70725"/>
            <a:ext cx="2057400" cy="1387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23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7A0-BEA2-FF24-8581-CAFE657E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Competencies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FAC2-0ABB-6079-3A0C-1D201BE357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Which Leadership Competencies may be easy to talk about?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Which Leadership Competencies may be difficult to talk about?</a:t>
            </a:r>
          </a:p>
        </p:txBody>
      </p:sp>
    </p:spTree>
    <p:extLst>
      <p:ext uri="{BB962C8B-B14F-4D97-AF65-F5344CB8AC3E}">
        <p14:creationId xmlns:p14="http://schemas.microsoft.com/office/powerpoint/2010/main" val="246821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18745</TotalTime>
  <Words>1442</Words>
  <Application>Microsoft Office PowerPoint</Application>
  <PresentationFormat>On-screen Show (4:3)</PresentationFormat>
  <Paragraphs>185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Wingdings 2</vt:lpstr>
      <vt:lpstr>Median</vt:lpstr>
      <vt:lpstr>Professional Development LC Class 2: Marketing Yourself  With Your Team:  Share a possible SMART Goal pertaining to a Leadership Competency </vt:lpstr>
      <vt:lpstr>Video Review</vt:lpstr>
      <vt:lpstr>PowerPoint Presentation</vt:lpstr>
      <vt:lpstr>Three Orientations to Engineering Leadership:  What type of leader are you?</vt:lpstr>
      <vt:lpstr>E.G. Dorothy Vaughan</vt:lpstr>
      <vt:lpstr>Types of Interview Scenarios</vt:lpstr>
      <vt:lpstr>PowerPoint Presentation</vt:lpstr>
      <vt:lpstr>Competency Based Questions</vt:lpstr>
      <vt:lpstr>Leadership Competencies</vt:lpstr>
      <vt:lpstr>Leadership Competency Matrix</vt:lpstr>
      <vt:lpstr>Leadership Competency Matrix</vt:lpstr>
      <vt:lpstr>S.T.A.R. Response</vt:lpstr>
      <vt:lpstr>Overview of Individual Presentation Assignment </vt:lpstr>
      <vt:lpstr>Practice &amp; Criteria:</vt:lpstr>
      <vt:lpstr>The Intro</vt:lpstr>
      <vt:lpstr>The Main Body (Use Personal Format or S.T.A.R.)</vt:lpstr>
      <vt:lpstr>Closing or Conclusion</vt:lpstr>
      <vt:lpstr>Tips for Building Your Sell</vt:lpstr>
      <vt:lpstr>LC Reflection &amp; Development Plan-  Due 7/24, 11:59PM via LMS </vt:lpstr>
      <vt:lpstr>For Next Class</vt:lpstr>
      <vt:lpstr>Group Activity #1- Describing Yourself</vt:lpstr>
      <vt:lpstr>Group Activity #2- Tip Sheet</vt:lpstr>
      <vt:lpstr>Group Activity #3- Option 1- Pitch Practice</vt:lpstr>
      <vt:lpstr>Group Assignment #3 – Option 2- Leadership Competencies</vt:lpstr>
    </vt:vector>
  </TitlesOfParts>
  <Company>Rensselaer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Competency-Based Strategies</dc:title>
  <dc:creator>Reed, James A.</dc:creator>
  <cp:lastModifiedBy>Obiero, Judith A.</cp:lastModifiedBy>
  <cp:revision>112</cp:revision>
  <cp:lastPrinted>2022-01-18T17:31:16Z</cp:lastPrinted>
  <dcterms:created xsi:type="dcterms:W3CDTF">2013-01-30T14:29:46Z</dcterms:created>
  <dcterms:modified xsi:type="dcterms:W3CDTF">2023-07-06T20:44:59Z</dcterms:modified>
</cp:coreProperties>
</file>