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6A454F4-E51C-406A-81A8-923272166981}">
  <a:tblStyle styleId="{76A454F4-E51C-406A-81A8-9232721669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orldbank.org/en/news/press-release/2021/02/05/nigeria-to-improve-electricity-access-and-services-to-citizens#:~:text=85%20million%20Nigerians%20don't,access%20deficit%20in%20the%20world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tlantickeyenergy.com/how-effective-are-dirty-solar-panels/" TargetMode="External"/><Relationship Id="rId3" Type="http://schemas.openxmlformats.org/officeDocument/2006/relationships/hyperlink" Target="https://www.nrel.gov/news/features/2021/scientists-studying-solar-try-solving-a-dusty-problem.html" TargetMode="External"/><Relationship Id="rId4" Type="http://schemas.openxmlformats.org/officeDocument/2006/relationships/hyperlink" Target="https://www.homeadvisor.com/cost/cleaning-services/solar-panel-maintenance/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fcf866185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fcf866185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5f4f5061d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b5f4f5061d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fcf86618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efcf86618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Decisions will be made through thoughtful group discussion by coming to a consensus on a given issue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Rationale: Group voting can alienate certain members of the group by possibly making them feel unheard.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An agenda will be discussed in class before each meeting. Meetings will be held tentatively on Mondays at 6 pm as needed to accomplish work for the class. Thursdays at 6 pm may be used as a backup date. 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Rationale: Stay on topic, complete everything efficiently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There will be weekly check-ins during meetings. During every meeting, we go around the table and check in on how everyone is doing (progress-wise/mentally/physically, etc.)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Rationale: School is important, but mental and physical health = top priority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fcf86618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efcf86618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To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</a:rPr>
              <a:t>meet the current organizational needs of the team, the roles of secretary and meeting facilitator have been established for the duration of the class. 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Rationale: Clear distinction of roles, stay on topic, keep record of meetings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Finances = managed by secretary in spreadsheet &amp; purchases with no receipt aren’t compensated/recorded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Rationale: keep record of purchases, ensuring compensation is accurate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Intervention 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Rationale: keep group members accountable in respectful manner to ensure group efficiency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fcf86618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fcf86618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efcf8661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efcf8661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fcf866185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fcf866185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https://www.worldbank.org/en/news/press-release/2021/02/05/nigeria-to-improve-electricity-access-and-services-to-citizens#:~:text=85%20million%20Nigerians%20don't,access%20deficit%20in%20the%20world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fcf86618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efcf86618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95959"/>
                </a:solidFill>
              </a:rPr>
              <a:t>One issue we plan to pursue: </a:t>
            </a:r>
            <a:endParaRPr sz="1200">
              <a:solidFill>
                <a:srgbClr val="595959"/>
              </a:solidFill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200"/>
              <a:buChar char="-"/>
            </a:pPr>
            <a:r>
              <a:rPr lang="en" sz="1200">
                <a:solidFill>
                  <a:srgbClr val="595959"/>
                </a:solidFill>
              </a:rPr>
              <a:t>Dust deposited on solar panels can cause shorts in the solar cells leading to a decrease in the lifetime of the device. Dust and debris is removed normally through rainfall but due to a lack of rainfall and an increase of dust in the air during the dry season, we are looking for a low cost automatic cleaning addon to solar panels to improve the lifetime of these devices during the dry season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fcf866185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fcf866185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https://atlantickeyenergy.com/how-effective-are-dirty-solar-panels/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https://www.nrel.gov/news/features/2021/scientists-studying-solar-try-solving-a-dusty-problem.html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https://tradingeconomics.com/country-list/consumer-price-index-cpi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Nigeria has a Consumer Price Index of about 2 times the US, essentially making solar twice as expensive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https://www.homeadvisor.com/cost/cleaning-services/solar-panel-maintenance/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5f4f5061d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5f4f5061d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5f4f5061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5f4f5061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fcf866185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efcf866185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fcf866185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fcf866185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worldbank.org/en/news/press-release/2021/02/05/nigeria-to-improve-electricity-access-and-services-to-citizens#:~:text=85%20million%20Nigerians%20don't,access%20deficit%20in%20the%20world" TargetMode="External"/><Relationship Id="rId4" Type="http://schemas.openxmlformats.org/officeDocument/2006/relationships/hyperlink" Target="https://atlantickeyenergy.com/how-effective-are-dirty-solar-panels/" TargetMode="External"/><Relationship Id="rId5" Type="http://schemas.openxmlformats.org/officeDocument/2006/relationships/hyperlink" Target="https://www.nrel.gov/news/features/2021/scientists-studying-solar-try-solving-a-dusty-problem.html" TargetMode="External"/><Relationship Id="rId6" Type="http://schemas.openxmlformats.org/officeDocument/2006/relationships/hyperlink" Target="https://apnews.com/article/nigeria-fuel-subsidy-solar-climate-9b3f32283b0f2fab9f6096761ef815e7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256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</a:t>
            </a:r>
            <a:r>
              <a:rPr lang="en"/>
              <a:t>Renewable Energy Systems in Nigeria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418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ENGR 2050 - Introduction to Engineering Design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Prof. Semih Akin and Glen R Gross</a:t>
            </a:r>
            <a:endParaRPr sz="1700"/>
          </a:p>
        </p:txBody>
      </p:sp>
      <p:sp>
        <p:nvSpPr>
          <p:cNvPr id="56" name="Google Shape;56;p13"/>
          <p:cNvSpPr txBox="1"/>
          <p:nvPr/>
        </p:nvSpPr>
        <p:spPr>
          <a:xfrm>
            <a:off x="541350" y="3418225"/>
            <a:ext cx="80613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Nathan Anthony, Fanta Cisse, Kismet Crossdale, Kamsi Dozie-Obele, Hayden Fuller, Jameson Giannattasio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1974375" y="4663225"/>
            <a:ext cx="53625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Milestone 1 - Problem Definition Presentation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69375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17274"/>
            <a:ext cx="8520600" cy="269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(Cont’d)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Looking forward to Phase 2….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Ground Rules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Respect (not speaking over each other, don’t edit each other’s work)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People are expected to hold themselves accountable and communicate what they need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Meeting Organization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Agenda made in class before meetings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Someone designated to take meeting minutes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Someone designated to keep people on track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Opportunity to check in and make sure people are hanging in there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Development &amp; Standards Agreement - nate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Team Development &amp; Standards Agreement - nate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Conflict Resolution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Aim to make decisions as the result of discussion during meetings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If a team </a:t>
            </a:r>
            <a:r>
              <a:rPr lang="en" sz="1500">
                <a:solidFill>
                  <a:schemeClr val="dk1"/>
                </a:solidFill>
              </a:rPr>
              <a:t>member becomes a problem, some confrontation would be made to address that persons concerns and needs as well as the concerns and needs of the team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Finances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Necessary purchases will be charged to everyone evenly at the end of the semester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Discussed keeping cost to a minimum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45" name="Google Shape;14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 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[1] “Nigeria to Improve Electricity Access and Services to Citizens” World Bank. Accessed Jnauary 31, 2024. [Online]. </a:t>
            </a:r>
            <a:r>
              <a:rPr lang="en"/>
              <a:t>Available: </a:t>
            </a:r>
            <a:r>
              <a:rPr lang="en" sz="1100" u="sng">
                <a:solidFill>
                  <a:srgbClr val="2200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https://www.worldbank.org/en/news/press-release/2021/02/05/nigeria-to-improve-electricity-access-and-services-to-citizens#:~:text=85%20million%20Nigerians%20don't,access%20deficit%20in%20the%20world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[2] </a:t>
            </a:r>
            <a:r>
              <a:rPr lang="en" sz="1100" u="sng">
                <a:solidFill>
                  <a:srgbClr val="2200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https://atlantickeyenergy.com/how-effective-are-dirty-solar-panels/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rgbClr val="2200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https://www.nrel.gov/news/features/2021/scientists-studying-solar-try-solving-a-dusty-problem.html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https://apnews.com/article/nigeria-fuel-subsidy-solar-climate-9b3f32283b0f2fab9f6096761ef815e7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Problem Identification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User IDs &amp; Needs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Professional &amp; Societal Factors + DEI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Problem Statement - fanta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Design Specifications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Planning - kamsi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Team Development &amp; Standards Agreement - nate</a:t>
            </a:r>
            <a:endParaRPr/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794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00"/>
              <a:t>What is the problem?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significant portion of Nigeria is unable to access stable energy. 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400"/>
              <a:t>What is the scope of the problem?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47% of Nigeria’s </a:t>
            </a:r>
            <a:r>
              <a:rPr lang="en" sz="1400"/>
              <a:t>213.4 million </a:t>
            </a:r>
            <a:r>
              <a:rPr lang="en" sz="1400"/>
              <a:t>population (approx. 100.3 million</a:t>
            </a:r>
            <a:r>
              <a:rPr lang="en" sz="1400"/>
              <a:t>)</a:t>
            </a:r>
            <a:r>
              <a:rPr lang="en" sz="1400"/>
              <a:t> (World Bank United States Census Bureau)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400"/>
              <a:t>What could be the impact of a successful intervention?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Increased lifetime of solar panels 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More reliable energy availability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More production in day-to-day life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Significant economic impact 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Makes it easier and cheaper to have solar panels (more of an incentive)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1400"/>
              <a:t>What are the negative outcomes of the problem?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Annual losses estimated at $26.2 billion (WBUSCB)</a:t>
            </a:r>
            <a:endParaRPr sz="1400"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15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 (Cont.)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Explain why the problem is a problem (symptoms)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Citizens don’t have consistent light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Affects agriculture and food production 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Communication and medical equipment outages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Lack of heat &amp; air conditioning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After 10 years, solar panel efficiency drops (Source: Paradise Solar Energy)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1200"/>
              <a:t>Why is the present state not sufficient? (What is the unsatisfactory state?)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Frequent power outages 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Negatively affects businesses/economy \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Solar panel maintenance costs keep people from utilizing solar power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1200"/>
              <a:t>Why is there a need for innovation and improvement?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Ensure consistent source of power 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Cost can be minimized by minimizing maintenance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Dust on solar panels can cause shorts limiting the lifetime of the device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cheap method to clean debris of solar panels can make these devices more affordable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432525"/>
            <a:ext cx="8520600" cy="3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IDs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Lower and middle class families in Nigeria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Needs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 cost - 1.25% of people in Nigeria use solar panels due to the high cost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Simple to install </a:t>
            </a:r>
            <a:r>
              <a:rPr lang="en"/>
              <a:t>and</a:t>
            </a:r>
            <a:r>
              <a:rPr lang="en"/>
              <a:t> maintain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 more energy due to removing debris that decreases power output of solar panels by 7% - 50% (Source: National Renewable Energy Laboratory).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Increase lifetime and reliability of solar panels so that families can use them for longer (especially with </a:t>
            </a:r>
            <a:r>
              <a:rPr lang="en"/>
              <a:t>constant</a:t>
            </a:r>
            <a:r>
              <a:rPr lang="en"/>
              <a:t> and frequent blackouts)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Current cleaning costs (based on US data): 268,950 - 564,795 Nigerian Naira ($300 to $630 USD) per year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accounting for Consumer Price Index differences, this is equivalent to $600 to $1260</a:t>
            </a:r>
            <a:endParaRPr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IDs &amp; Needs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Statements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35 out of 50 expressed that if the costs were lower, they would install solar panels. </a:t>
            </a:r>
            <a:endParaRPr/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211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Professional &amp; Societal Factors + DEI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385650"/>
            <a:ext cx="3445500" cy="3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Societal Factors: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Affordability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Accessibility- Not everybody has the </a:t>
            </a:r>
            <a:r>
              <a:rPr lang="en" sz="1500"/>
              <a:t>physical</a:t>
            </a:r>
            <a:r>
              <a:rPr lang="en" sz="1500"/>
              <a:t> accessibility of </a:t>
            </a:r>
            <a:r>
              <a:rPr lang="en" sz="1500"/>
              <a:t>electricity</a:t>
            </a:r>
            <a:r>
              <a:rPr lang="en" sz="1500"/>
              <a:t> services, some people live further out than others in the country which makes accessibility to the power source harder</a:t>
            </a:r>
            <a:endParaRPr sz="1500"/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311700" y="784250"/>
            <a:ext cx="8453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</a:rPr>
              <a:t>Potential users: Local communities which include families, especially families and people who require stable  electricity to cook, clean, and need air conditioning.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4572000" y="1385650"/>
            <a:ext cx="3900600" cy="3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Professional </a:t>
            </a:r>
            <a:r>
              <a:rPr lang="en" sz="1500"/>
              <a:t>Factors: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Infrastructure: The condition and </a:t>
            </a:r>
            <a:r>
              <a:rPr lang="en" sz="1500"/>
              <a:t>availability</a:t>
            </a:r>
            <a:r>
              <a:rPr lang="en" sz="1500"/>
              <a:t> of the electrical grid, transmission lines impact the </a:t>
            </a:r>
            <a:r>
              <a:rPr lang="en" sz="1500"/>
              <a:t>electricity</a:t>
            </a:r>
            <a:r>
              <a:rPr lang="en" sz="1500"/>
              <a:t> provided to local communities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framework of the power sector(licensing, pricing and quality control) affect the power provided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Financial resources: The amount of funding and amount invested into it can affect the quality of the power provided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925">
                <a:solidFill>
                  <a:schemeClr val="dk1"/>
                </a:solidFill>
              </a:rPr>
              <a:t>General Statement: Almost half of Nigeria’s population does not have access to power, and even when it is accessible, it is not of the best quality/unstable.</a:t>
            </a:r>
            <a:endParaRPr sz="9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925">
                <a:solidFill>
                  <a:schemeClr val="dk1"/>
                </a:solidFill>
              </a:rPr>
              <a:t>Unsatisfactory State &amp; Symptoms:</a:t>
            </a:r>
            <a:endParaRPr sz="925">
              <a:solidFill>
                <a:schemeClr val="dk1"/>
              </a:solidFill>
            </a:endParaRPr>
          </a:p>
          <a:p>
            <a:pPr indent="-279119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96"/>
              <a:buChar char="●"/>
            </a:pPr>
            <a:r>
              <a:rPr lang="en" sz="795">
                <a:solidFill>
                  <a:schemeClr val="dk1"/>
                </a:solidFill>
              </a:rPr>
              <a:t>Unstable Power &amp; Electricity in Nigeria</a:t>
            </a:r>
            <a:endParaRPr sz="795">
              <a:solidFill>
                <a:schemeClr val="dk1"/>
              </a:solidFill>
            </a:endParaRPr>
          </a:p>
          <a:p>
            <a:pPr indent="-279119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"/>
              <a:buChar char="●"/>
            </a:pPr>
            <a:r>
              <a:rPr lang="en" sz="795">
                <a:solidFill>
                  <a:schemeClr val="dk1"/>
                </a:solidFill>
              </a:rPr>
              <a:t>Inability</a:t>
            </a:r>
            <a:r>
              <a:rPr lang="en" sz="795">
                <a:solidFill>
                  <a:schemeClr val="dk1"/>
                </a:solidFill>
              </a:rPr>
              <a:t> to use Internet, Hot Running Water, Household Appliances</a:t>
            </a:r>
            <a:endParaRPr sz="795">
              <a:solidFill>
                <a:schemeClr val="dk1"/>
              </a:solidFill>
            </a:endParaRPr>
          </a:p>
          <a:p>
            <a:pPr indent="-279119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"/>
              <a:buChar char="●"/>
            </a:pPr>
            <a:r>
              <a:rPr lang="en" sz="795">
                <a:solidFill>
                  <a:schemeClr val="dk1"/>
                </a:solidFill>
              </a:rPr>
              <a:t>Spending Tons of Money on Power S</a:t>
            </a:r>
            <a:r>
              <a:rPr lang="en" sz="795">
                <a:solidFill>
                  <a:schemeClr val="dk1"/>
                </a:solidFill>
              </a:rPr>
              <a:t>ources</a:t>
            </a:r>
            <a:r>
              <a:rPr lang="en" sz="795">
                <a:solidFill>
                  <a:schemeClr val="dk1"/>
                </a:solidFill>
              </a:rPr>
              <a:t> (i.e. Solar Panels) just for them to be an </a:t>
            </a:r>
            <a:r>
              <a:rPr lang="en" sz="795">
                <a:solidFill>
                  <a:schemeClr val="dk1"/>
                </a:solidFill>
              </a:rPr>
              <a:t>Inconvenience</a:t>
            </a:r>
            <a:endParaRPr sz="79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925">
                <a:solidFill>
                  <a:schemeClr val="dk1"/>
                </a:solidFill>
              </a:rPr>
              <a:t>Impact of Successful Solution:</a:t>
            </a:r>
            <a:endParaRPr sz="925">
              <a:solidFill>
                <a:schemeClr val="dk1"/>
              </a:solidFill>
            </a:endParaRPr>
          </a:p>
          <a:p>
            <a:pPr indent="-279119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96"/>
              <a:buChar char="●"/>
            </a:pPr>
            <a:r>
              <a:rPr lang="en" sz="795">
                <a:solidFill>
                  <a:schemeClr val="dk1"/>
                </a:solidFill>
              </a:rPr>
              <a:t>Unleashing Nigeria’s True Economic Potential</a:t>
            </a:r>
            <a:endParaRPr sz="795">
              <a:solidFill>
                <a:schemeClr val="dk1"/>
              </a:solidFill>
            </a:endParaRPr>
          </a:p>
          <a:p>
            <a:pPr indent="-279119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"/>
              <a:buChar char="●"/>
            </a:pPr>
            <a:r>
              <a:rPr lang="en" sz="795">
                <a:solidFill>
                  <a:schemeClr val="dk1"/>
                </a:solidFill>
              </a:rPr>
              <a:t>Increase Access to Advanced Technologies</a:t>
            </a:r>
            <a:endParaRPr sz="795">
              <a:solidFill>
                <a:schemeClr val="dk1"/>
              </a:solidFill>
            </a:endParaRPr>
          </a:p>
          <a:p>
            <a:pPr indent="-279119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"/>
              <a:buChar char="●"/>
            </a:pPr>
            <a:r>
              <a:rPr lang="en" sz="795">
                <a:solidFill>
                  <a:schemeClr val="dk1"/>
                </a:solidFill>
              </a:rPr>
              <a:t>Everyday Life Becomes Easier</a:t>
            </a:r>
            <a:endParaRPr sz="79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925">
                <a:solidFill>
                  <a:schemeClr val="dk1"/>
                </a:solidFill>
              </a:rPr>
              <a:t>Understanding Users/Stakeholder Landscape:</a:t>
            </a:r>
            <a:endParaRPr sz="925">
              <a:solidFill>
                <a:schemeClr val="dk1"/>
              </a:solidFill>
            </a:endParaRPr>
          </a:p>
          <a:p>
            <a:pPr indent="-279119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96"/>
              <a:buChar char="●"/>
            </a:pPr>
            <a:r>
              <a:rPr lang="en" sz="795">
                <a:solidFill>
                  <a:schemeClr val="dk1"/>
                </a:solidFill>
              </a:rPr>
              <a:t>Nigerian Families/Households</a:t>
            </a:r>
            <a:endParaRPr sz="795">
              <a:solidFill>
                <a:schemeClr val="dk1"/>
              </a:solidFill>
            </a:endParaRPr>
          </a:p>
          <a:p>
            <a:pPr indent="-279119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"/>
              <a:buChar char="●"/>
            </a:pPr>
            <a:r>
              <a:rPr lang="en" sz="795">
                <a:solidFill>
                  <a:schemeClr val="dk1"/>
                </a:solidFill>
              </a:rPr>
              <a:t>Low/Middle Class Incomes</a:t>
            </a:r>
            <a:endParaRPr sz="795">
              <a:solidFill>
                <a:schemeClr val="dk1"/>
              </a:solidFill>
            </a:endParaRPr>
          </a:p>
          <a:p>
            <a:pPr indent="-279119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"/>
              <a:buChar char="●"/>
            </a:pPr>
            <a:r>
              <a:t/>
            </a:r>
            <a:endParaRPr sz="79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925">
                <a:solidFill>
                  <a:schemeClr val="dk1"/>
                </a:solidFill>
              </a:rPr>
              <a:t>Defining Success:</a:t>
            </a:r>
            <a:endParaRPr sz="925">
              <a:solidFill>
                <a:schemeClr val="dk1"/>
              </a:solidFill>
            </a:endParaRPr>
          </a:p>
          <a:p>
            <a:pPr indent="-279119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96"/>
              <a:buChar char="●"/>
            </a:pPr>
            <a:r>
              <a:t/>
            </a:r>
            <a:endParaRPr sz="79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925">
                <a:solidFill>
                  <a:schemeClr val="dk1"/>
                </a:solidFill>
              </a:rPr>
              <a:t>Innovation Opportunities:</a:t>
            </a:r>
            <a:endParaRPr sz="925">
              <a:solidFill>
                <a:schemeClr val="dk1"/>
              </a:solidFill>
            </a:endParaRPr>
          </a:p>
          <a:p>
            <a:pPr indent="-279119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96"/>
              <a:buChar char="●"/>
            </a:pPr>
            <a:r>
              <a:rPr lang="en" sz="795">
                <a:solidFill>
                  <a:schemeClr val="dk1"/>
                </a:solidFill>
              </a:rPr>
              <a:t>Decrease cost of Solar</a:t>
            </a:r>
            <a:endParaRPr sz="795">
              <a:solidFill>
                <a:schemeClr val="dk1"/>
              </a:solidFill>
            </a:endParaRPr>
          </a:p>
          <a:p>
            <a:pPr indent="-27911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"/>
              <a:buChar char="○"/>
            </a:pPr>
            <a:r>
              <a:rPr lang="en" sz="795">
                <a:solidFill>
                  <a:schemeClr val="dk1"/>
                </a:solidFill>
              </a:rPr>
              <a:t>Self-</a:t>
            </a:r>
            <a:r>
              <a:rPr lang="en" sz="795">
                <a:solidFill>
                  <a:schemeClr val="dk1"/>
                </a:solidFill>
              </a:rPr>
              <a:t>cleaning Solar Panels</a:t>
            </a:r>
            <a:r>
              <a:rPr lang="en" sz="795">
                <a:solidFill>
                  <a:schemeClr val="dk1"/>
                </a:solidFill>
              </a:rPr>
              <a:t> </a:t>
            </a:r>
            <a:endParaRPr sz="795">
              <a:solidFill>
                <a:schemeClr val="dk1"/>
              </a:solidFill>
            </a:endParaRPr>
          </a:p>
          <a:p>
            <a:pPr indent="-27911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"/>
              <a:buChar char="○"/>
            </a:pPr>
            <a:r>
              <a:rPr lang="en" sz="795">
                <a:solidFill>
                  <a:schemeClr val="dk1"/>
                </a:solidFill>
              </a:rPr>
              <a:t>Shading </a:t>
            </a:r>
            <a:r>
              <a:rPr lang="en" sz="795">
                <a:solidFill>
                  <a:schemeClr val="dk1"/>
                </a:solidFill>
              </a:rPr>
              <a:t>Mitigation</a:t>
            </a:r>
            <a:endParaRPr sz="795">
              <a:solidFill>
                <a:schemeClr val="dk1"/>
              </a:solidFill>
            </a:endParaRPr>
          </a:p>
          <a:p>
            <a:pPr indent="-27911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"/>
              <a:buChar char="○"/>
            </a:pPr>
            <a:r>
              <a:rPr lang="en" sz="795">
                <a:solidFill>
                  <a:schemeClr val="dk1"/>
                </a:solidFill>
              </a:rPr>
              <a:t>Nanostructured Surfaces</a:t>
            </a:r>
            <a:endParaRPr sz="795">
              <a:solidFill>
                <a:schemeClr val="dk1"/>
              </a:solidFill>
            </a:endParaRPr>
          </a:p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Statement-Fanta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Specifications for Debris Cleaning Solution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6" name="Google Shape;116;p21"/>
          <p:cNvGraphicFramePr/>
          <p:nvPr/>
        </p:nvGraphicFramePr>
        <p:xfrm>
          <a:off x="952500" y="125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{76A454F4-E51C-406A-81A8-923272166981}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User Need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Metric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Target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Reason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Affordability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Reduce cost of product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$100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Most families able to afford it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Easy to install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Reduce complexity of installation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 install within 30 minutes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outside sources required for installing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Energy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Increase reliability of sources of energy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Energy output does not fall below 90%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Consistent source of </a:t>
                      </a:r>
                      <a:r>
                        <a:rPr lang="en"/>
                        <a:t>energy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Longevity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Increase lifetime of solar panels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Lifetime of solar panels increases by 10 years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Don’t need to replace panels nearly as often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