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1" roundtripDataSignature="AMtx7mgjnvC/MTHLVNoUzqExMx3L4g71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0DD63D-758E-4D4C-842B-F6CAE25DB6B8}">
  <a:tblStyle styleId="{460DD63D-758E-4D4C-842B-F6CAE25DB6B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orldbank.org/en/news/press-release/2021/02/05/nigeria-to-improve-electricity-access-and-services-to-citizens#:~:text=85%20million%20Nigerians%20don't,access%20deficit%20in%20the%20world"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tlantickeyenergy.com/how-effective-are-dirty-solar-panels/" TargetMode="External"/><Relationship Id="rId3" Type="http://schemas.openxmlformats.org/officeDocument/2006/relationships/hyperlink" Target="https://www.nrel.gov/news/features/2021/scientists-studying-solar-try-solving-a-dusty-problem.html" TargetMode="External"/><Relationship Id="rId4" Type="http://schemas.openxmlformats.org/officeDocument/2006/relationships/hyperlink" Target="https://www.homeadvisor.com/cost/cleaning-services/solar-panel-maintenanc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Kismet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Kismet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Kismet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US" sz="1500">
                <a:solidFill>
                  <a:schemeClr val="dk1"/>
                </a:solidFill>
              </a:rPr>
              <a:t>Decisions will be made through thoughtful group discussion by coming to a consensus on a given issue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US" sz="1500">
                <a:solidFill>
                  <a:schemeClr val="dk1"/>
                </a:solidFill>
              </a:rPr>
              <a:t>Rationale: Group voting can alienate certain members of the group by possibly making them feel unheard.</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An agenda will be discussed in class before each meeting. Meetings will be held tentatively on Mondays at 6 pm as needed to accomplish work for the class. Thursdays at 6 pm may be used as a backup date. </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US" sz="1500">
                <a:solidFill>
                  <a:schemeClr val="dk1"/>
                </a:solidFill>
              </a:rPr>
              <a:t>Rationale: Stay on topic, complete everything efficiently</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There will be weekly check-ins during meetings. During every meeting, we go around the table and check in on how everyone is doing (progress-wise/mentally/physically, etc.)</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US" sz="1500">
                <a:solidFill>
                  <a:schemeClr val="dk1"/>
                </a:solidFill>
              </a:rPr>
              <a:t>Rationale: School is important, but mental and physical health = top priority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US" sz="1500">
                <a:solidFill>
                  <a:schemeClr val="dk1"/>
                </a:solidFill>
              </a:rPr>
              <a:t>To</a:t>
            </a:r>
            <a:r>
              <a:rPr lang="en-US" sz="1300">
                <a:solidFill>
                  <a:schemeClr val="dk1"/>
                </a:solidFill>
              </a:rPr>
              <a:t> </a:t>
            </a:r>
            <a:r>
              <a:rPr lang="en-US" sz="1500">
                <a:solidFill>
                  <a:schemeClr val="dk1"/>
                </a:solidFill>
              </a:rPr>
              <a:t>meet the current organizational needs of the team, the roles of secretary and meeting facilitator have been established for the duration of the class. </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US" sz="1500">
                <a:solidFill>
                  <a:schemeClr val="dk1"/>
                </a:solidFill>
              </a:rPr>
              <a:t>Rationale: Clear distinction of roles, stay on topic, keep record of meetings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Finances = managed by secretary in spreadsheet &amp; purchases with no receipt aren’t compensated/recorded</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US" sz="1500">
                <a:solidFill>
                  <a:schemeClr val="dk1"/>
                </a:solidFill>
              </a:rPr>
              <a:t>Rationale: keep record of purchases, ensuring compensation is accurate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Intervention </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US" sz="1500">
                <a:solidFill>
                  <a:schemeClr val="dk1"/>
                </a:solidFill>
              </a:rPr>
              <a:t>Rationale: keep group members accountable in respectful manner to ensure group efficiency </a:t>
            </a:r>
            <a:endParaRPr sz="15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Kismet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The problem we’ll be looking at today is reliable energy in Nigeria, where only about half the population has access to grid electricity, and even those that do, experience constant power outages.</a:t>
            </a:r>
            <a:endParaRPr/>
          </a:p>
          <a:p>
            <a:pPr indent="0" lvl="0" marL="0" rtl="0" algn="l">
              <a:lnSpc>
                <a:spcPct val="100000"/>
              </a:lnSpc>
              <a:spcBef>
                <a:spcPts val="0"/>
              </a:spcBef>
              <a:spcAft>
                <a:spcPts val="0"/>
              </a:spcAft>
              <a:buSzPts val="1100"/>
              <a:buNone/>
            </a:pPr>
            <a:r>
              <a:rPr lang="en-US"/>
              <a:t>This creates several issues. Citizens don’t have lighting or HVAC, communication and medical equipment is unavailable for extended periods of time, and industry and economy comes to a standstill.</a:t>
            </a:r>
            <a:endParaRPr/>
          </a:p>
          <a:p>
            <a:pPr indent="0" lvl="0" marL="0" rtl="0" algn="l">
              <a:lnSpc>
                <a:spcPct val="100000"/>
              </a:lnSpc>
              <a:spcBef>
                <a:spcPts val="0"/>
              </a:spcBef>
              <a:spcAft>
                <a:spcPts val="0"/>
              </a:spcAft>
              <a:buSzPts val="1100"/>
              <a:buNone/>
            </a:pPr>
            <a:r>
              <a:rPr lang="en-US"/>
              <a:t>Solar is one proposed solution to maintain power while the grid is unavailable and to reduce strain on the grid while it is, but currently, solar adoption is slow due to long term maintenance and cleaning costs.</a:t>
            </a:r>
            <a:endParaRPr/>
          </a:p>
          <a:p>
            <a:pPr indent="-298450" lvl="0" marL="45720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u="sng">
              <a:solidFill>
                <a:schemeClr val="hlink"/>
              </a:solidFill>
            </a:endParaRPr>
          </a:p>
          <a:p>
            <a:pPr indent="0" lvl="0" marL="0" rtl="0" algn="l">
              <a:lnSpc>
                <a:spcPct val="100000"/>
              </a:lnSpc>
              <a:spcBef>
                <a:spcPts val="0"/>
              </a:spcBef>
              <a:spcAft>
                <a:spcPts val="0"/>
              </a:spcAft>
              <a:buSzPts val="1100"/>
              <a:buNone/>
            </a:pPr>
            <a:r>
              <a:rPr lang="en-US" u="sng">
                <a:solidFill>
                  <a:schemeClr val="hlink"/>
                </a:solidFill>
                <a:hlinkClick r:id="rId2"/>
              </a:rPr>
              <a:t>https://www.worldbank.org/en/news/press-release/2021/02/05/nigeria-to-improve-electricity-access-and-services-to-citizens#:~:text=85%20million%20Nigerians%20don't,access%20deficit%20in%20the%20world</a:t>
            </a:r>
            <a:r>
              <a:rPr lang="en-US"/>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Hayden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lang="en-US">
                <a:solidFill>
                  <a:srgbClr val="595959"/>
                </a:solidFill>
              </a:rPr>
              <a:t>Hayden</a:t>
            </a:r>
            <a:endParaRPr/>
          </a:p>
          <a:p>
            <a:pPr indent="-298450" lvl="0" marL="457200" rtl="0" algn="l">
              <a:lnSpc>
                <a:spcPct val="100000"/>
              </a:lnSpc>
              <a:spcBef>
                <a:spcPts val="0"/>
              </a:spcBef>
              <a:spcAft>
                <a:spcPts val="0"/>
              </a:spcAft>
              <a:buSzPts val="1100"/>
              <a:buNone/>
            </a:pPr>
            <a:r>
              <a:rPr lang="en-US">
                <a:solidFill>
                  <a:srgbClr val="595959"/>
                </a:solidFill>
              </a:rPr>
              <a:t>Currently, these issues cause an estimated economic loss of 26.2 billion dollars annually.</a:t>
            </a:r>
            <a:endParaRPr/>
          </a:p>
          <a:p>
            <a:pPr indent="-298450" lvl="0" marL="457200" rtl="0" algn="l">
              <a:lnSpc>
                <a:spcPct val="100000"/>
              </a:lnSpc>
              <a:spcBef>
                <a:spcPts val="0"/>
              </a:spcBef>
              <a:spcAft>
                <a:spcPts val="0"/>
              </a:spcAft>
              <a:buSzPts val="1100"/>
              <a:buNone/>
            </a:pPr>
            <a:r>
              <a:rPr lang="en-US">
                <a:solidFill>
                  <a:srgbClr val="595959"/>
                </a:solidFill>
              </a:rPr>
              <a:t>By making solar maintenance more affordable and convenient, we can increase the rate of solar adoption, </a:t>
            </a:r>
            <a:endParaRPr/>
          </a:p>
          <a:p>
            <a:pPr indent="-298450" lvl="0" marL="457200" rtl="0" algn="l">
              <a:lnSpc>
                <a:spcPct val="100000"/>
              </a:lnSpc>
              <a:spcBef>
                <a:spcPts val="0"/>
              </a:spcBef>
              <a:spcAft>
                <a:spcPts val="0"/>
              </a:spcAft>
              <a:buSzPts val="1100"/>
              <a:buNone/>
            </a:pPr>
            <a:r>
              <a:rPr lang="en-US">
                <a:solidFill>
                  <a:srgbClr val="595959"/>
                </a:solidFill>
              </a:rPr>
              <a:t>which will give people more reliable access to energy, allow the economy to operate at it’s full capacity, and improve the lives of millions.</a:t>
            </a:r>
            <a:endParaRPr/>
          </a:p>
          <a:p>
            <a:pPr indent="0" lvl="0" marL="0" rtl="0" algn="l">
              <a:lnSpc>
                <a:spcPct val="95000"/>
              </a:lnSpc>
              <a:spcBef>
                <a:spcPts val="0"/>
              </a:spcBef>
              <a:spcAft>
                <a:spcPts val="0"/>
              </a:spcAft>
              <a:buSzPts val="1100"/>
              <a:buNone/>
            </a:pPr>
            <a:br>
              <a:rPr lang="en-US"/>
            </a:br>
            <a:endParaRPr/>
          </a:p>
          <a:p>
            <a:pPr indent="0" lvl="0" marL="0" rtl="0" algn="l">
              <a:lnSpc>
                <a:spcPct val="95000"/>
              </a:lnSpc>
              <a:spcBef>
                <a:spcPts val="0"/>
              </a:spcBef>
              <a:spcAft>
                <a:spcPts val="0"/>
              </a:spcAft>
              <a:buSzPts val="1100"/>
              <a:buNone/>
            </a:pPr>
            <a:r>
              <a:t/>
            </a:r>
            <a:endParaRPr sz="1200">
              <a:solidFill>
                <a:srgbClr val="595959"/>
              </a:solidFill>
            </a:endParaRPr>
          </a:p>
          <a:p>
            <a:pPr indent="0" lvl="0" marL="0" rtl="0" algn="l">
              <a:lnSpc>
                <a:spcPct val="95000"/>
              </a:lnSpc>
              <a:spcBef>
                <a:spcPts val="0"/>
              </a:spcBef>
              <a:spcAft>
                <a:spcPts val="0"/>
              </a:spcAft>
              <a:buSzPts val="1100"/>
              <a:buNone/>
            </a:pPr>
            <a:r>
              <a:t/>
            </a:r>
            <a:endParaRPr sz="1200">
              <a:solidFill>
                <a:srgbClr val="595959"/>
              </a:solidFill>
            </a:endParaRPr>
          </a:p>
          <a:p>
            <a:pPr indent="0" lvl="0" marL="0" rtl="0" algn="l">
              <a:lnSpc>
                <a:spcPct val="95000"/>
              </a:lnSpc>
              <a:spcBef>
                <a:spcPts val="0"/>
              </a:spcBef>
              <a:spcAft>
                <a:spcPts val="0"/>
              </a:spcAft>
              <a:buSzPts val="1100"/>
              <a:buNone/>
            </a:pPr>
            <a:r>
              <a:rPr lang="en-US" sz="1200">
                <a:solidFill>
                  <a:srgbClr val="595959"/>
                </a:solidFill>
              </a:rPr>
              <a:t>One issue we plan to pursue: </a:t>
            </a:r>
            <a:endParaRPr sz="1200">
              <a:solidFill>
                <a:srgbClr val="595959"/>
              </a:solidFill>
            </a:endParaRPr>
          </a:p>
          <a:p>
            <a:pPr indent="-304800" lvl="0" marL="457200" rtl="0" algn="l">
              <a:lnSpc>
                <a:spcPct val="95000"/>
              </a:lnSpc>
              <a:spcBef>
                <a:spcPts val="1200"/>
              </a:spcBef>
              <a:spcAft>
                <a:spcPts val="0"/>
              </a:spcAft>
              <a:buClr>
                <a:srgbClr val="595959"/>
              </a:buClr>
              <a:buSzPts val="1200"/>
              <a:buChar char="-"/>
            </a:pPr>
            <a:r>
              <a:rPr lang="en-US" sz="1200">
                <a:solidFill>
                  <a:srgbClr val="595959"/>
                </a:solidFill>
              </a:rPr>
              <a:t>Dust deposited on solar panels can cause shorts in the solar cells leading to a decrease in the lifetime of the device. Dust and debris is removed normally through rainfall but due to a lack of rainfall and an increase of dust in the air during the dry season, we are looking for a low cost automatic cleaning addon to solar panels to improve the lifetime of these devices during the dry season</a:t>
            </a:r>
            <a:endParaRPr/>
          </a:p>
          <a:p>
            <a:pPr indent="-228600" lvl="0" marL="457200" rtl="0" algn="l">
              <a:lnSpc>
                <a:spcPct val="95000"/>
              </a:lnSpc>
              <a:spcBef>
                <a:spcPts val="1200"/>
              </a:spcBef>
              <a:spcAft>
                <a:spcPts val="0"/>
              </a:spcAft>
              <a:buClr>
                <a:srgbClr val="595959"/>
              </a:buClr>
              <a:buSzPts val="1200"/>
              <a:buNone/>
            </a:pPr>
            <a:r>
              <a:t/>
            </a:r>
            <a:endParaRPr sz="1200">
              <a:solidFill>
                <a:srgbClr val="595959"/>
              </a:solidFill>
            </a:endParaRPr>
          </a:p>
          <a:p>
            <a:pPr indent="-304800" lvl="0" marL="457200" rtl="0" algn="l">
              <a:lnSpc>
                <a:spcPct val="95000"/>
              </a:lnSpc>
              <a:spcBef>
                <a:spcPts val="1200"/>
              </a:spcBef>
              <a:spcAft>
                <a:spcPts val="0"/>
              </a:spcAft>
              <a:buClr>
                <a:srgbClr val="595959"/>
              </a:buClr>
              <a:buSzPts val="1200"/>
              <a:buChar char="-"/>
            </a:pPr>
            <a:r>
              <a:rPr lang="en-US" sz="1200">
                <a:solidFill>
                  <a:srgbClr val="595959"/>
                </a:solidFill>
              </a:rPr>
              <a:t>Hayden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https://atlantickeyenergy.com/how-effective-are-dirty-solar-panels/</a:t>
            </a:r>
            <a:endParaRPr/>
          </a:p>
          <a:p>
            <a:pPr indent="0" lvl="0" marL="0" rtl="0" algn="l">
              <a:lnSpc>
                <a:spcPct val="100000"/>
              </a:lnSpc>
              <a:spcBef>
                <a:spcPts val="0"/>
              </a:spcBef>
              <a:spcAft>
                <a:spcPts val="0"/>
              </a:spcAft>
              <a:buSzPts val="1100"/>
              <a:buNone/>
            </a:pPr>
            <a:r>
              <a:rPr lang="en-US" u="sng">
                <a:solidFill>
                  <a:schemeClr val="hlink"/>
                </a:solidFill>
                <a:hlinkClick r:id="rId3"/>
              </a:rPr>
              <a:t>https://www.nrel.gov/news/features/2021/scientists-studying-solar-try-solving-a-dusty-problem.html</a:t>
            </a:r>
            <a:endParaRPr/>
          </a:p>
          <a:p>
            <a:pPr indent="0" lvl="0" marL="0" rtl="0" algn="l">
              <a:lnSpc>
                <a:spcPct val="100000"/>
              </a:lnSpc>
              <a:spcBef>
                <a:spcPts val="0"/>
              </a:spcBef>
              <a:spcAft>
                <a:spcPts val="0"/>
              </a:spcAft>
              <a:buSzPts val="1100"/>
              <a:buNone/>
            </a:pPr>
            <a:r>
              <a:rPr lang="en-US"/>
              <a:t>https://tradingeconomics.com/country-list/consumer-price-index-cpi</a:t>
            </a:r>
            <a:endParaRPr/>
          </a:p>
          <a:p>
            <a:pPr indent="0" lvl="0" marL="0" rtl="0" algn="l">
              <a:lnSpc>
                <a:spcPct val="100000"/>
              </a:lnSpc>
              <a:spcBef>
                <a:spcPts val="0"/>
              </a:spcBef>
              <a:spcAft>
                <a:spcPts val="0"/>
              </a:spcAft>
              <a:buSzPts val="1100"/>
              <a:buNone/>
            </a:pPr>
            <a:r>
              <a:rPr lang="en-US"/>
              <a:t>Nigeria has a Consumer Price Index of about 2 times the US, essentially making solar twice as expensive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US" u="sng">
                <a:solidFill>
                  <a:schemeClr val="hlink"/>
                </a:solidFill>
                <a:hlinkClick r:id="rId4"/>
              </a:rPr>
              <a:t>https://www.homeadvisor.com/cost/cleaning-services/solar-panel-maintenance/</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When accounting for Consumer Price Index differences, this is equivalent to $600 to $1260</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Kamsi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Fanta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Kamsi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Fanta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Jameson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F5F7FC"/>
            </a:gs>
            <a:gs pos="74000">
              <a:srgbClr val="A9BEE4"/>
            </a:gs>
            <a:gs pos="83000">
              <a:srgbClr val="A9BEE4"/>
            </a:gs>
            <a:gs pos="100000">
              <a:srgbClr val="C5D3ED"/>
            </a:gs>
          </a:gsLst>
          <a:lin ang="5400000" scaled="0"/>
        </a:gradFill>
      </p:bgPr>
    </p:bg>
    <p:spTree>
      <p:nvGrpSpPr>
        <p:cNvPr id="9" name="Shape 9"/>
        <p:cNvGrpSpPr/>
        <p:nvPr/>
      </p:nvGrpSpPr>
      <p:grpSpPr>
        <a:xfrm>
          <a:off x="0" y="0"/>
          <a:ext cx="0" cy="0"/>
          <a:chOff x="0" y="0"/>
          <a:chExt cx="0" cy="0"/>
        </a:xfrm>
      </p:grpSpPr>
      <p:sp>
        <p:nvSpPr>
          <p:cNvPr id="10" name="Google Shape;1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44" name="Shape 44"/>
        <p:cNvGrpSpPr/>
        <p:nvPr/>
      </p:nvGrpSpPr>
      <p:grpSpPr>
        <a:xfrm>
          <a:off x="0" y="0"/>
          <a:ext cx="0" cy="0"/>
          <a:chOff x="0" y="0"/>
          <a:chExt cx="0" cy="0"/>
        </a:xfrm>
      </p:grpSpPr>
      <p:sp>
        <p:nvSpPr>
          <p:cNvPr id="45" name="Google Shape;45;p25"/>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46" name="Google Shape;46;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8" name="Shape 28"/>
        <p:cNvGrpSpPr/>
        <p:nvPr/>
      </p:nvGrpSpPr>
      <p:grpSpPr>
        <a:xfrm>
          <a:off x="0" y="0"/>
          <a:ext cx="0" cy="0"/>
          <a:chOff x="0" y="0"/>
          <a:chExt cx="0" cy="0"/>
        </a:xfrm>
      </p:grpSpPr>
      <p:sp>
        <p:nvSpPr>
          <p:cNvPr id="29" name="Google Shape;2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2" name="Shape 32"/>
        <p:cNvGrpSpPr/>
        <p:nvPr/>
      </p:nvGrpSpPr>
      <p:grpSpPr>
        <a:xfrm>
          <a:off x="0" y="0"/>
          <a:ext cx="0" cy="0"/>
          <a:chOff x="0" y="0"/>
          <a:chExt cx="0" cy="0"/>
        </a:xfrm>
      </p:grpSpPr>
      <p:sp>
        <p:nvSpPr>
          <p:cNvPr id="33" name="Google Shape;33;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5"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1" name="Shape 41"/>
        <p:cNvGrpSpPr/>
        <p:nvPr/>
      </p:nvGrpSpPr>
      <p:grpSpPr>
        <a:xfrm>
          <a:off x="0" y="0"/>
          <a:ext cx="0" cy="0"/>
          <a:chOff x="0" y="0"/>
          <a:chExt cx="0" cy="0"/>
        </a:xfrm>
      </p:grpSpPr>
      <p:sp>
        <p:nvSpPr>
          <p:cNvPr id="42" name="Google Shape;4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5F7FC"/>
            </a:gs>
            <a:gs pos="74000">
              <a:srgbClr val="A9BEE4"/>
            </a:gs>
            <a:gs pos="83000">
              <a:srgbClr val="A9BEE4"/>
            </a:gs>
            <a:gs pos="100000">
              <a:srgbClr val="C5D3ED"/>
            </a:gs>
          </a:gsLst>
          <a:lin ang="5400000" scaled="0"/>
        </a:gra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worldbank.org/en/news/press-release/2021/02/05/nigeria-to-improve-electricity-access-and-services-to-citizens#:~:text=85%20million%20Nigerians%20don't,access%20deficit%20in%20the%20world" TargetMode="External"/><Relationship Id="rId4" Type="http://schemas.openxmlformats.org/officeDocument/2006/relationships/hyperlink" Target="https://atlantickeyenergy.com/how-effective-are-dirty-solar-panels/" TargetMode="External"/><Relationship Id="rId9" Type="http://schemas.openxmlformats.org/officeDocument/2006/relationships/hyperlink" Target="https://www.homeadvisor.com/cost/cleaning-services/solar-panel-maintenance/" TargetMode="External"/><Relationship Id="rId5" Type="http://schemas.openxmlformats.org/officeDocument/2006/relationships/hyperlink" Target="https://www.nrel.gov/news/features/2021/scientists-studying-solar-try-solving-a-dusty-problem.html" TargetMode="External"/><Relationship Id="rId6" Type="http://schemas.openxmlformats.org/officeDocument/2006/relationships/hyperlink" Target="https://apnews.com/article/nigeria-fuel-subsidy-solar-climate-9b3f32283b0f2fab9f6096761ef815e7" TargetMode="External"/><Relationship Id="rId7" Type="http://schemas.openxmlformats.org/officeDocument/2006/relationships/hyperlink" Target="https://www.nrel.gov/news/features/2021/scientists-studying-solar-try-solving-a-dusty-problem.html" TargetMode="External"/><Relationship Id="rId8" Type="http://schemas.openxmlformats.org/officeDocument/2006/relationships/hyperlink" Target="https://tradingeconomics.com/country-list/consumer-price-index-cp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22562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US"/>
              <a:t>Cleaning Renewable Energy Systems in Nigeria</a:t>
            </a:r>
            <a:endParaRPr/>
          </a:p>
        </p:txBody>
      </p:sp>
      <p:sp>
        <p:nvSpPr>
          <p:cNvPr id="55" name="Google Shape;55;p1"/>
          <p:cNvSpPr txBox="1"/>
          <p:nvPr>
            <p:ph idx="1" type="subTitle"/>
          </p:nvPr>
        </p:nvSpPr>
        <p:spPr>
          <a:xfrm>
            <a:off x="311700" y="2418950"/>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sz="1700">
                <a:solidFill>
                  <a:schemeClr val="dk1"/>
                </a:solidFill>
              </a:rPr>
              <a:t>ENGR 2050 - Introduction to Engineering Design</a:t>
            </a:r>
            <a:endParaRPr/>
          </a:p>
          <a:p>
            <a:pPr indent="0" lvl="0" marL="0" rtl="0" algn="ctr">
              <a:lnSpc>
                <a:spcPct val="100000"/>
              </a:lnSpc>
              <a:spcBef>
                <a:spcPts val="0"/>
              </a:spcBef>
              <a:spcAft>
                <a:spcPts val="0"/>
              </a:spcAft>
              <a:buClr>
                <a:schemeClr val="dk1"/>
              </a:buClr>
              <a:buSzPts val="1100"/>
              <a:buFont typeface="Arial"/>
              <a:buNone/>
            </a:pPr>
            <a:r>
              <a:rPr lang="en-US" sz="1700">
                <a:solidFill>
                  <a:schemeClr val="dk1"/>
                </a:solidFill>
              </a:rPr>
              <a:t>Prof. Semih Akin and Glen R Gross</a:t>
            </a:r>
            <a:endParaRPr/>
          </a:p>
        </p:txBody>
      </p:sp>
      <p:sp>
        <p:nvSpPr>
          <p:cNvPr id="56" name="Google Shape;56;p1"/>
          <p:cNvSpPr txBox="1"/>
          <p:nvPr/>
        </p:nvSpPr>
        <p:spPr>
          <a:xfrm>
            <a:off x="509203" y="3352275"/>
            <a:ext cx="8061300" cy="71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Nathan Anthony, Fanta Cisse, Kismet Crossdale, Kamsi Dozie-Obele, Hayden Fuller, Jameson Giannattasio</a:t>
            </a:r>
            <a:endParaRPr b="0" i="0" sz="1800" u="none" cap="none" strike="noStrike">
              <a:solidFill>
                <a:schemeClr val="dk1"/>
              </a:solidFill>
              <a:latin typeface="Arial"/>
              <a:ea typeface="Arial"/>
              <a:cs typeface="Arial"/>
              <a:sym typeface="Arial"/>
            </a:endParaRPr>
          </a:p>
        </p:txBody>
      </p:sp>
      <p:sp>
        <p:nvSpPr>
          <p:cNvPr id="57" name="Google Shape;57;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58" name="Google Shape;58;p1"/>
          <p:cNvSpPr txBox="1"/>
          <p:nvPr/>
        </p:nvSpPr>
        <p:spPr>
          <a:xfrm>
            <a:off x="1974375" y="4663225"/>
            <a:ext cx="5362500" cy="26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2"/>
                </a:solidFill>
                <a:latin typeface="Arial"/>
                <a:ea typeface="Arial"/>
                <a:cs typeface="Arial"/>
                <a:sym typeface="Arial"/>
              </a:rPr>
              <a:t>Milestone 1 - Problem Definition Presentation</a:t>
            </a:r>
            <a:endParaRPr b="0" i="0" sz="1300" u="none" cap="none" strike="noStrike">
              <a:solidFill>
                <a:schemeClr val="dk2"/>
              </a:solidFill>
              <a:latin typeface="Arial"/>
              <a:ea typeface="Arial"/>
              <a:cs typeface="Arial"/>
              <a:sym typeface="Arial"/>
            </a:endParaRPr>
          </a:p>
        </p:txBody>
      </p:sp>
      <p:pic>
        <p:nvPicPr>
          <p:cNvPr descr="Mop and bucket outline" id="59" name="Google Shape;59;p1"/>
          <p:cNvPicPr preferRelativeResize="0"/>
          <p:nvPr/>
        </p:nvPicPr>
        <p:blipFill rotWithShape="1">
          <a:blip r:embed="rId3">
            <a:alphaModFix/>
          </a:blip>
          <a:srcRect b="0" l="0" r="0" t="0"/>
          <a:stretch/>
        </p:blipFill>
        <p:spPr>
          <a:xfrm>
            <a:off x="311692" y="225625"/>
            <a:ext cx="914400" cy="914400"/>
          </a:xfrm>
          <a:prstGeom prst="rect">
            <a:avLst/>
          </a:prstGeom>
          <a:noFill/>
          <a:ln>
            <a:noFill/>
          </a:ln>
        </p:spPr>
      </p:pic>
      <p:pic>
        <p:nvPicPr>
          <p:cNvPr descr="Renovation (House With Sparkles) outline" id="60" name="Google Shape;60;p1"/>
          <p:cNvPicPr preferRelativeResize="0"/>
          <p:nvPr/>
        </p:nvPicPr>
        <p:blipFill rotWithShape="1">
          <a:blip r:embed="rId4">
            <a:alphaModFix/>
          </a:blip>
          <a:srcRect b="0" l="0" r="0" t="0"/>
          <a:stretch/>
        </p:blipFill>
        <p:spPr>
          <a:xfrm>
            <a:off x="8015258" y="337525"/>
            <a:ext cx="914400" cy="9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0"/>
          <p:cNvSpPr txBox="1"/>
          <p:nvPr>
            <p:ph idx="1" type="body"/>
          </p:nvPr>
        </p:nvSpPr>
        <p:spPr>
          <a:xfrm>
            <a:off x="372947" y="835809"/>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solidFill>
                  <a:schemeClr val="dk1"/>
                </a:solidFill>
              </a:rPr>
              <a:t>Phase 1/ MS 1:</a:t>
            </a:r>
            <a:endParaRPr/>
          </a:p>
          <a:p>
            <a:pPr indent="-285750" lvl="0" marL="285750" rtl="0" algn="l">
              <a:lnSpc>
                <a:spcPct val="115000"/>
              </a:lnSpc>
              <a:spcBef>
                <a:spcPts val="1200"/>
              </a:spcBef>
              <a:spcAft>
                <a:spcPts val="0"/>
              </a:spcAft>
              <a:buSzPts val="1800"/>
              <a:buChar char="●"/>
            </a:pPr>
            <a:r>
              <a:rPr lang="en-US">
                <a:solidFill>
                  <a:schemeClr val="dk1"/>
                </a:solidFill>
              </a:rPr>
              <a:t>Each step takes at least 2 – 3 days to complete </a:t>
            </a:r>
            <a:endParaRPr/>
          </a:p>
          <a:p>
            <a:pPr indent="-285750" lvl="0" marL="285750" rtl="0" algn="l">
              <a:lnSpc>
                <a:spcPct val="115000"/>
              </a:lnSpc>
              <a:spcBef>
                <a:spcPts val="1200"/>
              </a:spcBef>
              <a:spcAft>
                <a:spcPts val="0"/>
              </a:spcAft>
              <a:buSzPts val="1800"/>
              <a:buChar char="●"/>
            </a:pPr>
            <a:r>
              <a:rPr lang="en-US">
                <a:solidFill>
                  <a:schemeClr val="dk1"/>
                </a:solidFill>
              </a:rPr>
              <a:t>Dividing work between team members is essential</a:t>
            </a:r>
            <a:endParaRPr/>
          </a:p>
          <a:p>
            <a:pPr indent="-285750" lvl="0" marL="285750" rtl="0" algn="l">
              <a:lnSpc>
                <a:spcPct val="115000"/>
              </a:lnSpc>
              <a:spcBef>
                <a:spcPts val="1200"/>
              </a:spcBef>
              <a:spcAft>
                <a:spcPts val="0"/>
              </a:spcAft>
              <a:buSzPts val="1800"/>
              <a:buChar char="●"/>
            </a:pPr>
            <a:r>
              <a:rPr lang="en-US">
                <a:solidFill>
                  <a:schemeClr val="dk1"/>
                </a:solidFill>
              </a:rPr>
              <a:t>Have each part done by the assigned deadline makes completion much faster  </a:t>
            </a:r>
            <a:endParaRPr/>
          </a:p>
          <a:p>
            <a:pPr indent="-171450" lvl="0" marL="285750" rtl="0" algn="l">
              <a:lnSpc>
                <a:spcPct val="115000"/>
              </a:lnSpc>
              <a:spcBef>
                <a:spcPts val="1200"/>
              </a:spcBef>
              <a:spcAft>
                <a:spcPts val="0"/>
              </a:spcAft>
              <a:buSzPts val="1800"/>
              <a:buNone/>
            </a:pPr>
            <a:r>
              <a:t/>
            </a:r>
            <a:endParaRPr>
              <a:solidFill>
                <a:schemeClr val="dk1"/>
              </a:solidFill>
            </a:endParaRPr>
          </a:p>
          <a:p>
            <a:pPr indent="0" lvl="0" marL="0" rtl="0" algn="l">
              <a:lnSpc>
                <a:spcPct val="115000"/>
              </a:lnSpc>
              <a:spcBef>
                <a:spcPts val="1200"/>
              </a:spcBef>
              <a:spcAft>
                <a:spcPts val="1200"/>
              </a:spcAft>
              <a:buSzPts val="1800"/>
              <a:buNone/>
            </a:pPr>
            <a:r>
              <a:t/>
            </a:r>
            <a:endParaRPr/>
          </a:p>
        </p:txBody>
      </p:sp>
      <p:sp>
        <p:nvSpPr>
          <p:cNvPr id="136" name="Google Shape;13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37" name="Google Shape;137;p10"/>
          <p:cNvSpPr txBox="1"/>
          <p:nvPr>
            <p:ph type="title"/>
          </p:nvPr>
        </p:nvSpPr>
        <p:spPr>
          <a:xfrm>
            <a:off x="311700" y="215954"/>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Planning </a:t>
            </a:r>
            <a:endParaRPr/>
          </a:p>
        </p:txBody>
      </p:sp>
      <p:pic>
        <p:nvPicPr>
          <p:cNvPr id="138" name="Google Shape;138;p10"/>
          <p:cNvPicPr preferRelativeResize="0"/>
          <p:nvPr/>
        </p:nvPicPr>
        <p:blipFill rotWithShape="1">
          <a:blip r:embed="rId3">
            <a:alphaModFix/>
          </a:blip>
          <a:srcRect b="38813" l="0" r="0" t="0"/>
          <a:stretch/>
        </p:blipFill>
        <p:spPr>
          <a:xfrm>
            <a:off x="311700" y="2803049"/>
            <a:ext cx="8520600" cy="16510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Planning (Cont.)</a:t>
            </a:r>
            <a:endParaRPr/>
          </a:p>
        </p:txBody>
      </p:sp>
      <p:sp>
        <p:nvSpPr>
          <p:cNvPr id="144" name="Google Shape;144;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Looking forward to Phase 2: </a:t>
            </a:r>
            <a:endParaRPr/>
          </a:p>
          <a:p>
            <a:pPr indent="-285750" lvl="0" marL="285750" rtl="0" algn="l">
              <a:lnSpc>
                <a:spcPct val="115000"/>
              </a:lnSpc>
              <a:spcBef>
                <a:spcPts val="0"/>
              </a:spcBef>
              <a:spcAft>
                <a:spcPts val="0"/>
              </a:spcAft>
              <a:buClr>
                <a:schemeClr val="dk1"/>
              </a:buClr>
              <a:buSzPts val="1100"/>
              <a:buChar char="●"/>
            </a:pPr>
            <a:r>
              <a:rPr lang="en-US">
                <a:solidFill>
                  <a:schemeClr val="dk1"/>
                </a:solidFill>
              </a:rPr>
              <a:t>Continue to: </a:t>
            </a:r>
            <a:endParaRPr/>
          </a:p>
          <a:p>
            <a:pPr indent="-285750" lvl="1" marL="742950" rtl="0" algn="l">
              <a:lnSpc>
                <a:spcPct val="115000"/>
              </a:lnSpc>
              <a:spcBef>
                <a:spcPts val="0"/>
              </a:spcBef>
              <a:spcAft>
                <a:spcPts val="0"/>
              </a:spcAft>
              <a:buClr>
                <a:schemeClr val="dk1"/>
              </a:buClr>
              <a:buSzPts val="1100"/>
              <a:buChar char="○"/>
            </a:pPr>
            <a:r>
              <a:rPr lang="en-US">
                <a:solidFill>
                  <a:schemeClr val="dk1"/>
                </a:solidFill>
              </a:rPr>
              <a:t>Use tools like Gantt Chart &amp; Critical Path diagram</a:t>
            </a:r>
            <a:endParaRPr/>
          </a:p>
          <a:p>
            <a:pPr indent="-285750" lvl="1" marL="742950" rtl="0" algn="l">
              <a:lnSpc>
                <a:spcPct val="115000"/>
              </a:lnSpc>
              <a:spcBef>
                <a:spcPts val="0"/>
              </a:spcBef>
              <a:spcAft>
                <a:spcPts val="0"/>
              </a:spcAft>
              <a:buClr>
                <a:schemeClr val="dk1"/>
              </a:buClr>
              <a:buSzPts val="1100"/>
              <a:buChar char="○"/>
            </a:pPr>
            <a:r>
              <a:rPr lang="en-US">
                <a:solidFill>
                  <a:schemeClr val="dk1"/>
                </a:solidFill>
              </a:rPr>
              <a:t>Assign certain members with tasks </a:t>
            </a:r>
            <a:endParaRPr/>
          </a:p>
          <a:p>
            <a:pPr indent="-215900" lvl="1" marL="742950" rtl="0" algn="l">
              <a:lnSpc>
                <a:spcPct val="115000"/>
              </a:lnSpc>
              <a:spcBef>
                <a:spcPts val="0"/>
              </a:spcBef>
              <a:spcAft>
                <a:spcPts val="0"/>
              </a:spcAft>
              <a:buClr>
                <a:schemeClr val="dk1"/>
              </a:buClr>
              <a:buSzPts val="1100"/>
              <a:buNone/>
            </a:pPr>
            <a:r>
              <a:t/>
            </a:r>
            <a:endParaRPr>
              <a:solidFill>
                <a:schemeClr val="dk1"/>
              </a:solidFill>
            </a:endParaRPr>
          </a:p>
          <a:p>
            <a:pPr indent="-215900" lvl="0" marL="285750" rtl="0" algn="l">
              <a:lnSpc>
                <a:spcPct val="115000"/>
              </a:lnSpc>
              <a:spcBef>
                <a:spcPts val="0"/>
              </a:spcBef>
              <a:spcAft>
                <a:spcPts val="0"/>
              </a:spcAft>
              <a:buClr>
                <a:schemeClr val="dk1"/>
              </a:buClr>
              <a:buSzPts val="1100"/>
              <a:buNone/>
            </a:pPr>
            <a:r>
              <a:t/>
            </a:r>
            <a:endParaRPr>
              <a:solidFill>
                <a:schemeClr val="dk1"/>
              </a:solidFill>
            </a:endParaRPr>
          </a:p>
          <a:p>
            <a:pPr indent="0" lvl="0" marL="0" rtl="0" algn="l">
              <a:lnSpc>
                <a:spcPct val="115000"/>
              </a:lnSpc>
              <a:spcBef>
                <a:spcPts val="1200"/>
              </a:spcBef>
              <a:spcAft>
                <a:spcPts val="1200"/>
              </a:spcAft>
              <a:buSzPts val="1800"/>
              <a:buNone/>
            </a:pPr>
            <a:r>
              <a:t/>
            </a:r>
            <a:endParaRPr/>
          </a:p>
        </p:txBody>
      </p:sp>
      <p:sp>
        <p:nvSpPr>
          <p:cNvPr id="145" name="Google Shape;1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descr="A wall covered with sticky notes." id="146" name="Google Shape;146;p11"/>
          <p:cNvPicPr preferRelativeResize="0"/>
          <p:nvPr/>
        </p:nvPicPr>
        <p:blipFill rotWithShape="1">
          <a:blip r:embed="rId3">
            <a:alphaModFix/>
          </a:blip>
          <a:srcRect b="0" l="0" r="0" t="0"/>
          <a:stretch/>
        </p:blipFill>
        <p:spPr>
          <a:xfrm>
            <a:off x="4642002" y="2311005"/>
            <a:ext cx="4190298" cy="2594640"/>
          </a:xfrm>
          <a:prstGeom prst="rect">
            <a:avLst/>
          </a:prstGeom>
          <a:noFill/>
          <a:ln>
            <a:noFill/>
          </a:ln>
        </p:spPr>
      </p:pic>
      <p:sp>
        <p:nvSpPr>
          <p:cNvPr id="147" name="Google Shape;147;p11"/>
          <p:cNvSpPr txBox="1"/>
          <p:nvPr/>
        </p:nvSpPr>
        <p:spPr>
          <a:xfrm>
            <a:off x="4729935" y="4853122"/>
            <a:ext cx="1827295"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Stock Image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sz="1500">
                <a:solidFill>
                  <a:schemeClr val="dk1"/>
                </a:solidFill>
              </a:rPr>
              <a:t>Ground Rules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Respect (not speaking over each other, don’t edit each other’s work)</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People are expected to hold themselves accountable and communicate what they need</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spcBef>
                <a:spcPts val="0"/>
              </a:spcBef>
              <a:spcAft>
                <a:spcPts val="0"/>
              </a:spcAft>
              <a:buNone/>
            </a:pPr>
            <a:r>
              <a:rPr lang="en-US" sz="1500">
                <a:solidFill>
                  <a:schemeClr val="dk1"/>
                </a:solidFill>
              </a:rPr>
              <a:t>Conflict Resolution</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Aim to make decisions as the result of discussion during meetings</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If a team member becomes a problem, some confrontation would be made to address that persons concerns and needs as well as the concerns and needs of the team</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p:txBody>
      </p:sp>
      <p:sp>
        <p:nvSpPr>
          <p:cNvPr id="153" name="Google Shape;15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54" name="Google Shape;15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Team Development &amp; Standards Agreement</a:t>
            </a:r>
            <a:endParaRPr/>
          </a:p>
        </p:txBody>
      </p:sp>
      <p:pic>
        <p:nvPicPr>
          <p:cNvPr descr="Group outline" id="155" name="Google Shape;155;p12"/>
          <p:cNvPicPr preferRelativeResize="0"/>
          <p:nvPr/>
        </p:nvPicPr>
        <p:blipFill rotWithShape="1">
          <a:blip r:embed="rId3">
            <a:alphaModFix/>
          </a:blip>
          <a:srcRect b="0" l="0" r="0" t="0"/>
          <a:stretch/>
        </p:blipFill>
        <p:spPr>
          <a:xfrm>
            <a:off x="7559386" y="3751118"/>
            <a:ext cx="914400" cy="91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39285"/>
              <a:buNone/>
            </a:pPr>
            <a:r>
              <a:rPr lang="en-US"/>
              <a:t>Team Development &amp; Standards Agreement (Cont.)</a:t>
            </a:r>
            <a:endParaRPr/>
          </a:p>
          <a:p>
            <a:pPr indent="0" lvl="0" marL="0" rtl="0" algn="l">
              <a:lnSpc>
                <a:spcPct val="100000"/>
              </a:lnSpc>
              <a:spcBef>
                <a:spcPts val="0"/>
              </a:spcBef>
              <a:spcAft>
                <a:spcPts val="0"/>
              </a:spcAft>
              <a:buSzPct val="111111"/>
              <a:buNone/>
            </a:pPr>
            <a:r>
              <a:t/>
            </a:r>
            <a:endParaRPr/>
          </a:p>
        </p:txBody>
      </p:sp>
      <p:sp>
        <p:nvSpPr>
          <p:cNvPr id="161" name="Google Shape;161;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800"/>
              <a:buFont typeface="Arial"/>
              <a:buNone/>
            </a:pPr>
            <a:r>
              <a:rPr lang="en-US" sz="1500">
                <a:solidFill>
                  <a:schemeClr val="dk1"/>
                </a:solidFill>
              </a:rPr>
              <a:t>Meeting Organization</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Agenda made in class before meetings</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Someone designated to take meeting minutes</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Someone designated to keep people on track</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Opportunity to check in and make sure people are hanging in there</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SzPts val="1800"/>
              <a:buNone/>
            </a:pPr>
            <a:r>
              <a:rPr lang="en-US" sz="1500">
                <a:solidFill>
                  <a:schemeClr val="dk1"/>
                </a:solidFill>
              </a:rPr>
              <a:t>Finances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Necessary purchases will be charged to everyone evenly at the end of the semester</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Discussed keeping cost to a minimum</a:t>
            </a:r>
            <a:endParaRPr sz="1500">
              <a:solidFill>
                <a:schemeClr val="dk1"/>
              </a:solidFill>
            </a:endParaRPr>
          </a:p>
        </p:txBody>
      </p:sp>
      <p:sp>
        <p:nvSpPr>
          <p:cNvPr id="162" name="Google Shape;16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descr="Cheers with solid fill" id="163" name="Google Shape;163;p13"/>
          <p:cNvPicPr preferRelativeResize="0"/>
          <p:nvPr/>
        </p:nvPicPr>
        <p:blipFill rotWithShape="1">
          <a:blip r:embed="rId3">
            <a:alphaModFix/>
          </a:blip>
          <a:srcRect b="0" l="0" r="0" t="0"/>
          <a:stretch/>
        </p:blipFill>
        <p:spPr>
          <a:xfrm>
            <a:off x="7586663" y="3378994"/>
            <a:ext cx="914400" cy="91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US"/>
              <a:t>Citations (IEEE)</a:t>
            </a:r>
            <a:endParaRPr/>
          </a:p>
        </p:txBody>
      </p:sp>
      <p:sp>
        <p:nvSpPr>
          <p:cNvPr id="169" name="Google Shape;16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98450" lvl="0" marL="457200" rtl="0" algn="l">
              <a:lnSpc>
                <a:spcPct val="100000"/>
              </a:lnSpc>
              <a:spcBef>
                <a:spcPts val="0"/>
              </a:spcBef>
              <a:spcAft>
                <a:spcPts val="0"/>
              </a:spcAft>
              <a:buSzPts val="1100"/>
              <a:buChar char="●"/>
            </a:pPr>
            <a:r>
              <a:rPr lang="en-US" sz="1100">
                <a:solidFill>
                  <a:schemeClr val="dk1"/>
                </a:solidFill>
              </a:rPr>
              <a:t>[1] “Nigeria to Improve Electricity Access and Services to Citizens” World Bank. Accessed January 31, 2024. [Online]. Available: </a:t>
            </a:r>
            <a:r>
              <a:rPr lang="en-US" sz="1100" u="sng">
                <a:solidFill>
                  <a:schemeClr val="dk1"/>
                </a:solidFill>
                <a:hlinkClick r:id="rId3">
                  <a:extLst>
                    <a:ext uri="{A12FA001-AC4F-418D-AE19-62706E023703}">
                      <ahyp:hlinkClr val="tx"/>
                    </a:ext>
                  </a:extLst>
                </a:hlinkClick>
              </a:rPr>
              <a:t>https://www.worldbank.org/en/news/press-release/2021/02/05/nigeria-to-improve-electricity-access-and-services-to-citizens#:~:text=85%20million%20Nigerians%20don't,access%20deficit%20in%20the%20world</a:t>
            </a:r>
            <a:endParaRPr sz="1100">
              <a:solidFill>
                <a:schemeClr val="dk1"/>
              </a:solidFill>
            </a:endParaRPr>
          </a:p>
          <a:p>
            <a:pPr indent="-298450" lvl="0" marL="457200" rtl="0" algn="l">
              <a:lnSpc>
                <a:spcPct val="100000"/>
              </a:lnSpc>
              <a:spcBef>
                <a:spcPts val="0"/>
              </a:spcBef>
              <a:spcAft>
                <a:spcPts val="0"/>
              </a:spcAft>
              <a:buSzPts val="1100"/>
              <a:buChar char="●"/>
            </a:pPr>
            <a:r>
              <a:rPr lang="en-US" sz="1100">
                <a:solidFill>
                  <a:schemeClr val="dk1"/>
                </a:solidFill>
              </a:rPr>
              <a:t>[2] “How Effective Are Dirty Solar Panels” Atlantic Key Energy. Accesses January 31, 2024. [Online]. Available </a:t>
            </a:r>
            <a:r>
              <a:rPr lang="en-US" sz="1100" u="sng">
                <a:solidFill>
                  <a:schemeClr val="dk1"/>
                </a:solidFill>
                <a:hlinkClick r:id="rId4">
                  <a:extLst>
                    <a:ext uri="{A12FA001-AC4F-418D-AE19-62706E023703}">
                      <ahyp:hlinkClr val="tx"/>
                    </a:ext>
                  </a:extLst>
                </a:hlinkClick>
              </a:rPr>
              <a:t>https://atlantickeyenergy.com/how-effective-are-dirty-solar-panels/</a:t>
            </a:r>
            <a:endParaRPr sz="1100">
              <a:solidFill>
                <a:schemeClr val="dk1"/>
              </a:solidFill>
            </a:endParaRPr>
          </a:p>
          <a:p>
            <a:pPr indent="-298450" lvl="0" marL="457200" rtl="0" algn="l">
              <a:lnSpc>
                <a:spcPct val="100000"/>
              </a:lnSpc>
              <a:spcBef>
                <a:spcPts val="0"/>
              </a:spcBef>
              <a:spcAft>
                <a:spcPts val="0"/>
              </a:spcAft>
              <a:buSzPts val="1100"/>
              <a:buChar char="●"/>
            </a:pPr>
            <a:r>
              <a:rPr lang="en-US" sz="1100" u="sng">
                <a:solidFill>
                  <a:schemeClr val="dk1"/>
                </a:solidFill>
                <a:hlinkClick r:id="rId5">
                  <a:extLst>
                    <a:ext uri="{A12FA001-AC4F-418D-AE19-62706E023703}">
                      <ahyp:hlinkClr val="tx"/>
                    </a:ext>
                  </a:extLst>
                </a:hlinkClick>
              </a:rPr>
              <a:t>[3] “Scientists Studying Solar Try Solving A Dusty Problem” National Renewable Energy Laboratory. Accessed January 31, 2024. [Online]. Available https://www.nrel.gov/news/features/2021/scientists-studying-solar-try-solving-a-dusty-problem.html</a:t>
            </a:r>
            <a:endParaRPr sz="1100" u="sng">
              <a:solidFill>
                <a:schemeClr val="dk1"/>
              </a:solidFill>
            </a:endParaRPr>
          </a:p>
          <a:p>
            <a:pPr indent="-298450" lvl="0" marL="457200" rtl="0" algn="l">
              <a:lnSpc>
                <a:spcPct val="100000"/>
              </a:lnSpc>
              <a:spcBef>
                <a:spcPts val="0"/>
              </a:spcBef>
              <a:spcAft>
                <a:spcPts val="0"/>
              </a:spcAft>
              <a:buSzPts val="1100"/>
              <a:buChar char="●"/>
            </a:pPr>
            <a:r>
              <a:rPr lang="en-US" sz="1100">
                <a:solidFill>
                  <a:schemeClr val="dk1"/>
                </a:solidFill>
              </a:rPr>
              <a:t>[4] “Nigeria Fuel Subsidy Solar Climate” AP News. Accessed January 31, 2024. [Online]. Available:</a:t>
            </a:r>
            <a:r>
              <a:rPr lang="en-US" sz="1100" u="sng">
                <a:solidFill>
                  <a:schemeClr val="dk1"/>
                </a:solidFill>
                <a:hlinkClick r:id="rId6">
                  <a:extLst>
                    <a:ext uri="{A12FA001-AC4F-418D-AE19-62706E023703}">
                      <ahyp:hlinkClr val="tx"/>
                    </a:ext>
                  </a:extLst>
                </a:hlinkClick>
              </a:rPr>
              <a:t>https://apnews.com/article/nigeria-fuel-subsidy-solar-climate-9b3f32283b0f2fab9f6096761ef815e7</a:t>
            </a:r>
            <a:endParaRPr sz="1100" u="sng">
              <a:solidFill>
                <a:schemeClr val="dk1"/>
              </a:solidFill>
            </a:endParaRPr>
          </a:p>
          <a:p>
            <a:pPr indent="-298450" lvl="0" marL="457200" rtl="0" algn="l">
              <a:lnSpc>
                <a:spcPct val="100000"/>
              </a:lnSpc>
              <a:spcBef>
                <a:spcPts val="0"/>
              </a:spcBef>
              <a:spcAft>
                <a:spcPts val="0"/>
              </a:spcAft>
              <a:buSzPts val="1100"/>
              <a:buChar char="●"/>
            </a:pPr>
            <a:r>
              <a:rPr lang="en-US" sz="1100">
                <a:solidFill>
                  <a:schemeClr val="dk1"/>
                </a:solidFill>
              </a:rPr>
              <a:t>[5] “Solar Panel Degradation And The Lifespan of Solar Panels” Paradise Solar Energy. Accessed February 02, 2024. [Online]. Available:</a:t>
            </a:r>
            <a:r>
              <a:rPr lang="en-US" sz="1100" u="sng">
                <a:solidFill>
                  <a:schemeClr val="dk1"/>
                </a:solidFill>
              </a:rPr>
              <a:t>https://www.paradisesolarenergy.com/blog/solar-panel-degradation-and-the-lifespan-of-solar-panels#</a:t>
            </a:r>
            <a:endParaRPr/>
          </a:p>
          <a:p>
            <a:pPr indent="-298450" lvl="0" marL="457200" rtl="0" algn="l">
              <a:lnSpc>
                <a:spcPct val="100000"/>
              </a:lnSpc>
              <a:spcBef>
                <a:spcPts val="0"/>
              </a:spcBef>
              <a:spcAft>
                <a:spcPts val="0"/>
              </a:spcAft>
              <a:buSzPts val="1100"/>
              <a:buChar char="●"/>
            </a:pPr>
            <a:r>
              <a:rPr lang="en-US" sz="1100">
                <a:solidFill>
                  <a:schemeClr val="dk1"/>
                </a:solidFill>
              </a:rPr>
              <a:t>[6] "51 Color Photos That Capture Everyday Life of Nigeria in the 1960s" Vintage News Daily. Accessed February 03, 2024. [Online). Available: </a:t>
            </a:r>
            <a:r>
              <a:rPr lang="en-US" sz="1100" u="sng">
                <a:solidFill>
                  <a:schemeClr val="dk1"/>
                </a:solidFill>
              </a:rPr>
              <a:t>https://vintagenewsdaily.com/51-color-photos-that-capture-everyday-life-of-nigeria-in-the-1960s/</a:t>
            </a:r>
            <a:endParaRPr/>
          </a:p>
          <a:p>
            <a:pPr indent="-298450" lvl="0" marL="457200" rtl="0" algn="l">
              <a:lnSpc>
                <a:spcPct val="100000"/>
              </a:lnSpc>
              <a:spcBef>
                <a:spcPts val="0"/>
              </a:spcBef>
              <a:spcAft>
                <a:spcPts val="0"/>
              </a:spcAft>
              <a:buSzPts val="1100"/>
              <a:buChar char="●"/>
            </a:pPr>
            <a:r>
              <a:rPr lang="en-US" sz="1100">
                <a:solidFill>
                  <a:schemeClr val="dk1"/>
                </a:solidFill>
              </a:rPr>
              <a:t>[7] “Scientists Studying Solar Try Solving A Dusty Problem” National Renewable Laboratory. Accessed February 02, 2024. [Online]. Available: </a:t>
            </a:r>
            <a:r>
              <a:rPr lang="en-US" sz="1100" u="sng">
                <a:solidFill>
                  <a:schemeClr val="dk1"/>
                </a:solidFill>
                <a:hlinkClick r:id="rId7">
                  <a:extLst>
                    <a:ext uri="{A12FA001-AC4F-418D-AE19-62706E023703}">
                      <ahyp:hlinkClr val="tx"/>
                    </a:ext>
                  </a:extLst>
                </a:hlinkClick>
              </a:rPr>
              <a:t>https://www.nrel.gov/news/features/2021/scientists-studying-solar-try-solving-a-dusty-problem.html</a:t>
            </a:r>
            <a:endParaRPr sz="1100" u="sng">
              <a:solidFill>
                <a:schemeClr val="dk1"/>
              </a:solidFill>
            </a:endParaRPr>
          </a:p>
          <a:p>
            <a:pPr indent="-298450" lvl="0" marL="457200" rtl="0" algn="l">
              <a:lnSpc>
                <a:spcPct val="100000"/>
              </a:lnSpc>
              <a:spcBef>
                <a:spcPts val="0"/>
              </a:spcBef>
              <a:spcAft>
                <a:spcPts val="0"/>
              </a:spcAft>
              <a:buSzPts val="1100"/>
              <a:buChar char="●"/>
            </a:pPr>
            <a:r>
              <a:rPr lang="en-US" sz="1100">
                <a:solidFill>
                  <a:schemeClr val="dk1"/>
                </a:solidFill>
              </a:rPr>
              <a:t>[8] “Consumer Price Index CPI” Trading Economics. Accessed February 02, 2024. [Online]. Available: </a:t>
            </a:r>
            <a:r>
              <a:rPr lang="en-US" sz="1100" u="sng">
                <a:solidFill>
                  <a:schemeClr val="dk1"/>
                </a:solidFill>
                <a:hlinkClick r:id="rId8">
                  <a:extLst>
                    <a:ext uri="{A12FA001-AC4F-418D-AE19-62706E023703}">
                      <ahyp:hlinkClr val="tx"/>
                    </a:ext>
                  </a:extLst>
                </a:hlinkClick>
              </a:rPr>
              <a:t>https://tradingeconomics.com/country-list/consumer-price-index-cpi</a:t>
            </a:r>
            <a:endParaRPr sz="1100">
              <a:solidFill>
                <a:schemeClr val="dk1"/>
              </a:solidFill>
            </a:endParaRPr>
          </a:p>
          <a:p>
            <a:pPr indent="-298450" lvl="0" marL="457200" rtl="0" algn="l">
              <a:lnSpc>
                <a:spcPct val="100000"/>
              </a:lnSpc>
              <a:spcBef>
                <a:spcPts val="0"/>
              </a:spcBef>
              <a:spcAft>
                <a:spcPts val="0"/>
              </a:spcAft>
              <a:buSzPts val="1100"/>
              <a:buChar char="●"/>
            </a:pPr>
            <a:r>
              <a:rPr lang="en-US" sz="1100">
                <a:solidFill>
                  <a:schemeClr val="dk1"/>
                </a:solidFill>
              </a:rPr>
              <a:t>[9] “Solar Panel Maintenance” Home Advisor. Accessed February 02, 2024. [Online]. Available: </a:t>
            </a:r>
            <a:r>
              <a:rPr lang="en-US" sz="1100" u="sng">
                <a:solidFill>
                  <a:schemeClr val="dk1"/>
                </a:solidFill>
                <a:hlinkClick r:id="rId9">
                  <a:extLst>
                    <a:ext uri="{A12FA001-AC4F-418D-AE19-62706E023703}">
                      <ahyp:hlinkClr val="tx"/>
                    </a:ext>
                  </a:extLst>
                </a:hlinkClick>
              </a:rPr>
              <a:t>https://www.homeadvisor.com/cost/cleaning-services/solar-panel-maintenance/</a:t>
            </a:r>
            <a:endParaRPr sz="1100" u="sng">
              <a:solidFill>
                <a:schemeClr val="dk1"/>
              </a:solidFill>
            </a:endParaRPr>
          </a:p>
          <a:p>
            <a:pPr indent="-228600" lvl="0" marL="457200" rtl="0" algn="l">
              <a:lnSpc>
                <a:spcPct val="100000"/>
              </a:lnSpc>
              <a:spcBef>
                <a:spcPts val="0"/>
              </a:spcBef>
              <a:spcAft>
                <a:spcPts val="0"/>
              </a:spcAft>
              <a:buSzPts val="1100"/>
              <a:buNone/>
            </a:pPr>
            <a:r>
              <a:t/>
            </a:r>
            <a:endParaRPr/>
          </a:p>
        </p:txBody>
      </p:sp>
      <p:sp>
        <p:nvSpPr>
          <p:cNvPr id="170" name="Google Shape;17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2800"/>
              <a:buNone/>
            </a:pPr>
            <a:r>
              <a:rPr lang="en-US"/>
              <a:t>Agenda </a:t>
            </a:r>
            <a:endParaRPr/>
          </a:p>
        </p:txBody>
      </p:sp>
      <p:sp>
        <p:nvSpPr>
          <p:cNvPr id="66" name="Google Shape;66;p2"/>
          <p:cNvSpPr txBox="1"/>
          <p:nvPr>
            <p:ph idx="1" type="body"/>
          </p:nvPr>
        </p:nvSpPr>
        <p:spPr>
          <a:xfrm>
            <a:off x="264941" y="132912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romanUcPeriod"/>
            </a:pPr>
            <a:r>
              <a:rPr lang="en-US">
                <a:solidFill>
                  <a:schemeClr val="dk1"/>
                </a:solidFill>
              </a:rPr>
              <a:t>Problem Identification </a:t>
            </a:r>
            <a:endParaRPr>
              <a:solidFill>
                <a:schemeClr val="dk1"/>
              </a:solidFill>
            </a:endParaRPr>
          </a:p>
          <a:p>
            <a:pPr indent="-342900" lvl="0" marL="457200" rtl="0" algn="l">
              <a:lnSpc>
                <a:spcPct val="115000"/>
              </a:lnSpc>
              <a:spcBef>
                <a:spcPts val="600"/>
              </a:spcBef>
              <a:spcAft>
                <a:spcPts val="0"/>
              </a:spcAft>
              <a:buSzPts val="1800"/>
              <a:buAutoNum type="romanUcPeriod"/>
            </a:pPr>
            <a:r>
              <a:rPr lang="en-US">
                <a:solidFill>
                  <a:schemeClr val="dk1"/>
                </a:solidFill>
              </a:rPr>
              <a:t>User IDs &amp; Needs</a:t>
            </a:r>
            <a:endParaRPr/>
          </a:p>
          <a:p>
            <a:pPr indent="-342900" lvl="0" marL="457200" rtl="0" algn="l">
              <a:lnSpc>
                <a:spcPct val="115000"/>
              </a:lnSpc>
              <a:spcBef>
                <a:spcPts val="600"/>
              </a:spcBef>
              <a:spcAft>
                <a:spcPts val="0"/>
              </a:spcAft>
              <a:buSzPts val="1800"/>
              <a:buAutoNum type="romanUcPeriod"/>
            </a:pPr>
            <a:r>
              <a:rPr lang="en-US">
                <a:solidFill>
                  <a:schemeClr val="dk1"/>
                </a:solidFill>
              </a:rPr>
              <a:t>User Statements </a:t>
            </a:r>
            <a:endParaRPr>
              <a:solidFill>
                <a:schemeClr val="dk1"/>
              </a:solidFill>
            </a:endParaRPr>
          </a:p>
          <a:p>
            <a:pPr indent="-342900" lvl="0" marL="457200" rtl="0" algn="l">
              <a:lnSpc>
                <a:spcPct val="115000"/>
              </a:lnSpc>
              <a:spcBef>
                <a:spcPts val="600"/>
              </a:spcBef>
              <a:spcAft>
                <a:spcPts val="0"/>
              </a:spcAft>
              <a:buSzPts val="1800"/>
              <a:buAutoNum type="romanUcPeriod"/>
            </a:pPr>
            <a:r>
              <a:rPr lang="en-US">
                <a:solidFill>
                  <a:schemeClr val="dk1"/>
                </a:solidFill>
              </a:rPr>
              <a:t>Professional &amp; Societal Factors + DEI</a:t>
            </a:r>
            <a:endParaRPr/>
          </a:p>
          <a:p>
            <a:pPr indent="-342900" lvl="0" marL="457200" rtl="0" algn="l">
              <a:lnSpc>
                <a:spcPct val="115000"/>
              </a:lnSpc>
              <a:spcBef>
                <a:spcPts val="600"/>
              </a:spcBef>
              <a:spcAft>
                <a:spcPts val="0"/>
              </a:spcAft>
              <a:buSzPts val="1800"/>
              <a:buAutoNum type="romanUcPeriod"/>
            </a:pPr>
            <a:r>
              <a:rPr lang="en-US">
                <a:solidFill>
                  <a:schemeClr val="dk1"/>
                </a:solidFill>
              </a:rPr>
              <a:t>Problem Statement</a:t>
            </a:r>
            <a:endParaRPr/>
          </a:p>
          <a:p>
            <a:pPr indent="-342900" lvl="0" marL="457200" rtl="0" algn="l">
              <a:lnSpc>
                <a:spcPct val="115000"/>
              </a:lnSpc>
              <a:spcBef>
                <a:spcPts val="600"/>
              </a:spcBef>
              <a:spcAft>
                <a:spcPts val="0"/>
              </a:spcAft>
              <a:buSzPts val="1800"/>
              <a:buAutoNum type="romanUcPeriod"/>
            </a:pPr>
            <a:r>
              <a:rPr lang="en-US">
                <a:solidFill>
                  <a:schemeClr val="dk1"/>
                </a:solidFill>
              </a:rPr>
              <a:t>Design Specifications</a:t>
            </a:r>
            <a:endParaRPr>
              <a:solidFill>
                <a:schemeClr val="dk1"/>
              </a:solidFill>
            </a:endParaRPr>
          </a:p>
          <a:p>
            <a:pPr indent="-342900" lvl="0" marL="457200" rtl="0" algn="l">
              <a:lnSpc>
                <a:spcPct val="115000"/>
              </a:lnSpc>
              <a:spcBef>
                <a:spcPts val="600"/>
              </a:spcBef>
              <a:spcAft>
                <a:spcPts val="0"/>
              </a:spcAft>
              <a:buSzPts val="1800"/>
              <a:buAutoNum type="romanUcPeriod"/>
            </a:pPr>
            <a:r>
              <a:rPr lang="en-US">
                <a:solidFill>
                  <a:schemeClr val="dk1"/>
                </a:solidFill>
              </a:rPr>
              <a:t>Planning</a:t>
            </a:r>
            <a:endParaRPr>
              <a:solidFill>
                <a:schemeClr val="dk1"/>
              </a:solidFill>
            </a:endParaRPr>
          </a:p>
          <a:p>
            <a:pPr indent="-342900" lvl="0" marL="457200" rtl="0" algn="l">
              <a:lnSpc>
                <a:spcPct val="115000"/>
              </a:lnSpc>
              <a:spcBef>
                <a:spcPts val="600"/>
              </a:spcBef>
              <a:spcAft>
                <a:spcPts val="600"/>
              </a:spcAft>
              <a:buSzPts val="1800"/>
              <a:buAutoNum type="romanUcPeriod"/>
            </a:pPr>
            <a:r>
              <a:rPr lang="en-US">
                <a:solidFill>
                  <a:schemeClr val="dk1"/>
                </a:solidFill>
              </a:rPr>
              <a:t>Team Development &amp; Standards Agreement</a:t>
            </a:r>
            <a:endParaRPr/>
          </a:p>
        </p:txBody>
      </p:sp>
      <p:sp>
        <p:nvSpPr>
          <p:cNvPr id="67" name="Google Shape;67;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90000"/>
              </a:lnSpc>
              <a:spcBef>
                <a:spcPts val="0"/>
              </a:spcBef>
              <a:spcAft>
                <a:spcPts val="600"/>
              </a:spcAft>
              <a:buSzPts val="900"/>
              <a:buNone/>
            </a:pPr>
            <a:fld id="{00000000-1234-1234-1234-123412341234}" type="slidenum">
              <a:rPr lang="en-US" sz="900"/>
              <a:t>‹#›</a:t>
            </a:fld>
            <a:endParaRPr sz="900"/>
          </a:p>
        </p:txBody>
      </p:sp>
      <p:pic>
        <p:nvPicPr>
          <p:cNvPr descr="House with solar panels on roof" id="68" name="Google Shape;68;p2"/>
          <p:cNvPicPr preferRelativeResize="0"/>
          <p:nvPr/>
        </p:nvPicPr>
        <p:blipFill rotWithShape="1">
          <a:blip r:embed="rId3">
            <a:alphaModFix/>
          </a:blip>
          <a:srcRect b="-186" l="0" r="-5" t="40341"/>
          <a:stretch/>
        </p:blipFill>
        <p:spPr>
          <a:xfrm>
            <a:off x="6052362" y="139954"/>
            <a:ext cx="2965456" cy="1334945"/>
          </a:xfrm>
          <a:prstGeom prst="rect">
            <a:avLst/>
          </a:prstGeom>
          <a:noFill/>
          <a:ln>
            <a:noFill/>
          </a:ln>
        </p:spPr>
      </p:pic>
      <p:sp>
        <p:nvSpPr>
          <p:cNvPr id="69" name="Google Shape;69;p2"/>
          <p:cNvSpPr txBox="1"/>
          <p:nvPr/>
        </p:nvSpPr>
        <p:spPr>
          <a:xfrm>
            <a:off x="8371306" y="1415103"/>
            <a:ext cx="1827295"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Stock Image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idx="1" type="body"/>
          </p:nvPr>
        </p:nvSpPr>
        <p:spPr>
          <a:xfrm>
            <a:off x="311700" y="794975"/>
            <a:ext cx="8520600" cy="3941562"/>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US" sz="1400">
                <a:solidFill>
                  <a:schemeClr val="dk1"/>
                </a:solidFill>
              </a:rPr>
              <a:t>What is the problem?</a:t>
            </a:r>
            <a:endParaRPr/>
          </a:p>
          <a:p>
            <a:pPr indent="-317500" lvl="0" marL="457200" rtl="0" algn="l">
              <a:lnSpc>
                <a:spcPct val="95000"/>
              </a:lnSpc>
              <a:spcBef>
                <a:spcPts val="1200"/>
              </a:spcBef>
              <a:spcAft>
                <a:spcPts val="0"/>
              </a:spcAft>
              <a:buSzPts val="1400"/>
              <a:buChar char="●"/>
            </a:pPr>
            <a:r>
              <a:rPr lang="en-US" sz="1400">
                <a:solidFill>
                  <a:schemeClr val="dk1"/>
                </a:solidFill>
              </a:rPr>
              <a:t>A significant portion of Nigeria is unable to access stable energy. </a:t>
            </a:r>
            <a:endParaRPr/>
          </a:p>
          <a:p>
            <a:pPr indent="0" lvl="0" marL="0" rtl="0" algn="l">
              <a:lnSpc>
                <a:spcPct val="95000"/>
              </a:lnSpc>
              <a:spcBef>
                <a:spcPts val="1200"/>
              </a:spcBef>
              <a:spcAft>
                <a:spcPts val="0"/>
              </a:spcAft>
              <a:buSzPts val="523"/>
              <a:buNone/>
            </a:pPr>
            <a:r>
              <a:rPr lang="en-US" sz="1400">
                <a:solidFill>
                  <a:schemeClr val="dk1"/>
                </a:solidFill>
              </a:rPr>
              <a:t>What is the scope of the problem?</a:t>
            </a:r>
            <a:endParaRPr/>
          </a:p>
          <a:p>
            <a:pPr indent="-317500" lvl="0" marL="457200" rtl="0" algn="l">
              <a:lnSpc>
                <a:spcPct val="95000"/>
              </a:lnSpc>
              <a:spcBef>
                <a:spcPts val="1200"/>
              </a:spcBef>
              <a:spcAft>
                <a:spcPts val="0"/>
              </a:spcAft>
              <a:buSzPts val="1400"/>
              <a:buChar char="●"/>
            </a:pPr>
            <a:r>
              <a:rPr lang="en-US" sz="1400">
                <a:solidFill>
                  <a:schemeClr val="dk1"/>
                </a:solidFill>
              </a:rPr>
              <a:t>47% of Nigeria’s 213.4 million population (approx. 100.3 million) [1]</a:t>
            </a:r>
            <a:endParaRPr/>
          </a:p>
          <a:p>
            <a:pPr indent="0" lvl="0" marL="0" rtl="0" algn="l">
              <a:lnSpc>
                <a:spcPct val="95000"/>
              </a:lnSpc>
              <a:spcBef>
                <a:spcPts val="1200"/>
              </a:spcBef>
              <a:spcAft>
                <a:spcPts val="0"/>
              </a:spcAft>
              <a:buSzPts val="523"/>
              <a:buNone/>
            </a:pPr>
            <a:r>
              <a:rPr lang="en-US" sz="1400">
                <a:solidFill>
                  <a:schemeClr val="dk1"/>
                </a:solidFill>
              </a:rPr>
              <a:t>Explain why the problem is a problem (symptoms)</a:t>
            </a:r>
            <a:endParaRPr>
              <a:solidFill>
                <a:schemeClr val="dk1"/>
              </a:solidFill>
            </a:endParaRPr>
          </a:p>
          <a:p>
            <a:pPr indent="-317500" lvl="0" marL="457200" rtl="0" algn="l">
              <a:lnSpc>
                <a:spcPct val="95000"/>
              </a:lnSpc>
              <a:spcBef>
                <a:spcPts val="1200"/>
              </a:spcBef>
              <a:spcAft>
                <a:spcPts val="0"/>
              </a:spcAft>
              <a:buSzPts val="1400"/>
              <a:buChar char="●"/>
            </a:pPr>
            <a:r>
              <a:rPr lang="en-US" sz="1400">
                <a:solidFill>
                  <a:schemeClr val="dk1"/>
                </a:solidFill>
              </a:rPr>
              <a:t>Citizens don't have consistent light</a:t>
            </a:r>
            <a:endParaRPr/>
          </a:p>
          <a:p>
            <a:pPr indent="-317500" lvl="0" marL="457200" rtl="0" algn="l">
              <a:lnSpc>
                <a:spcPct val="95000"/>
              </a:lnSpc>
              <a:spcBef>
                <a:spcPts val="0"/>
              </a:spcBef>
              <a:spcAft>
                <a:spcPts val="0"/>
              </a:spcAft>
              <a:buSzPts val="1400"/>
              <a:buChar char="●"/>
            </a:pPr>
            <a:r>
              <a:rPr lang="en-US" sz="1400">
                <a:solidFill>
                  <a:schemeClr val="dk1"/>
                </a:solidFill>
              </a:rPr>
              <a:t>Affects agriculture and food production</a:t>
            </a:r>
            <a:endParaRPr/>
          </a:p>
          <a:p>
            <a:pPr indent="-317500" lvl="0" marL="457200" rtl="0" algn="l">
              <a:lnSpc>
                <a:spcPct val="95000"/>
              </a:lnSpc>
              <a:spcBef>
                <a:spcPts val="0"/>
              </a:spcBef>
              <a:spcAft>
                <a:spcPts val="0"/>
              </a:spcAft>
              <a:buSzPts val="1400"/>
              <a:buChar char="●"/>
            </a:pPr>
            <a:r>
              <a:rPr lang="en-US" sz="1400">
                <a:solidFill>
                  <a:schemeClr val="dk1"/>
                </a:solidFill>
              </a:rPr>
              <a:t>Communication and medical equipment outages</a:t>
            </a:r>
            <a:endParaRPr/>
          </a:p>
          <a:p>
            <a:pPr indent="-317500" lvl="0" marL="457200" rtl="0" algn="l">
              <a:lnSpc>
                <a:spcPct val="95000"/>
              </a:lnSpc>
              <a:spcBef>
                <a:spcPts val="0"/>
              </a:spcBef>
              <a:spcAft>
                <a:spcPts val="0"/>
              </a:spcAft>
              <a:buSzPts val="1400"/>
              <a:buChar char="●"/>
            </a:pPr>
            <a:r>
              <a:rPr lang="en-US" sz="1400">
                <a:solidFill>
                  <a:schemeClr val="dk1"/>
                </a:solidFill>
              </a:rPr>
              <a:t>Lack of heat &amp; air conditioning</a:t>
            </a:r>
            <a:endParaRPr/>
          </a:p>
          <a:p>
            <a:pPr indent="-317500" lvl="0" marL="457200" rtl="0" algn="l">
              <a:lnSpc>
                <a:spcPct val="95000"/>
              </a:lnSpc>
              <a:spcBef>
                <a:spcPts val="0"/>
              </a:spcBef>
              <a:spcAft>
                <a:spcPts val="0"/>
              </a:spcAft>
              <a:buSzPts val="1400"/>
              <a:buChar char="●"/>
            </a:pPr>
            <a:r>
              <a:rPr lang="en-US" sz="1400">
                <a:solidFill>
                  <a:schemeClr val="dk1"/>
                </a:solidFill>
              </a:rPr>
              <a:t>After 10 years, solar panel efficiency drops [5]</a:t>
            </a:r>
            <a:endParaRPr/>
          </a:p>
          <a:p>
            <a:pPr indent="0" lvl="0" marL="0" rtl="0" algn="l">
              <a:lnSpc>
                <a:spcPct val="95000"/>
              </a:lnSpc>
              <a:spcBef>
                <a:spcPts val="1200"/>
              </a:spcBef>
              <a:spcAft>
                <a:spcPts val="0"/>
              </a:spcAft>
              <a:buClr>
                <a:schemeClr val="dk1"/>
              </a:buClr>
              <a:buSzPts val="523"/>
              <a:buNone/>
            </a:pPr>
            <a:r>
              <a:rPr lang="en-US" sz="1400">
                <a:solidFill>
                  <a:schemeClr val="dk1"/>
                </a:solidFill>
              </a:rPr>
              <a:t>Why is the present state not sufficient? (What is the unsatisfactory state?)</a:t>
            </a:r>
            <a:endParaRPr/>
          </a:p>
          <a:p>
            <a:pPr indent="-317500" lvl="0" marL="457200" rtl="0" algn="l">
              <a:lnSpc>
                <a:spcPct val="95000"/>
              </a:lnSpc>
              <a:spcBef>
                <a:spcPts val="1200"/>
              </a:spcBef>
              <a:spcAft>
                <a:spcPts val="0"/>
              </a:spcAft>
              <a:buSzPts val="1800"/>
              <a:buChar char="●"/>
            </a:pPr>
            <a:r>
              <a:rPr lang="en-US" sz="1400">
                <a:solidFill>
                  <a:schemeClr val="dk1"/>
                </a:solidFill>
              </a:rPr>
              <a:t>Frequent power outages</a:t>
            </a:r>
            <a:endParaRPr sz="1400">
              <a:solidFill>
                <a:schemeClr val="dk1"/>
              </a:solidFill>
            </a:endParaRPr>
          </a:p>
          <a:p>
            <a:pPr indent="-317500" lvl="0" marL="457200" rtl="0" algn="l">
              <a:lnSpc>
                <a:spcPct val="95000"/>
              </a:lnSpc>
              <a:spcBef>
                <a:spcPts val="0"/>
              </a:spcBef>
              <a:spcAft>
                <a:spcPts val="0"/>
              </a:spcAft>
              <a:buSzPts val="1800"/>
              <a:buChar char="●"/>
            </a:pPr>
            <a:r>
              <a:rPr lang="en-US" sz="1400">
                <a:solidFill>
                  <a:schemeClr val="dk1"/>
                </a:solidFill>
              </a:rPr>
              <a:t>Negatively affects businesses/economy</a:t>
            </a:r>
            <a:endParaRPr/>
          </a:p>
          <a:p>
            <a:pPr indent="-317500" lvl="0" marL="457200" rtl="0" algn="l">
              <a:lnSpc>
                <a:spcPct val="95000"/>
              </a:lnSpc>
              <a:spcBef>
                <a:spcPts val="0"/>
              </a:spcBef>
              <a:spcAft>
                <a:spcPts val="0"/>
              </a:spcAft>
              <a:buSzPts val="1800"/>
              <a:buChar char="●"/>
            </a:pPr>
            <a:r>
              <a:rPr lang="en-US" sz="1400">
                <a:solidFill>
                  <a:schemeClr val="dk1"/>
                </a:solidFill>
              </a:rPr>
              <a:t>Solar panel maintenance costs keep people from utilizing solar</a:t>
            </a:r>
            <a:endParaRPr/>
          </a:p>
        </p:txBody>
      </p:sp>
      <p:sp>
        <p:nvSpPr>
          <p:cNvPr id="75" name="Google Shape;7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76" name="Google Shape;76;p3"/>
          <p:cNvSpPr txBox="1"/>
          <p:nvPr>
            <p:ph type="title"/>
          </p:nvPr>
        </p:nvSpPr>
        <p:spPr>
          <a:xfrm>
            <a:off x="311700" y="1567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Problem Identification </a:t>
            </a:r>
            <a:endParaRPr/>
          </a:p>
        </p:txBody>
      </p:sp>
      <p:pic>
        <p:nvPicPr>
          <p:cNvPr descr="Africa with solid fill" id="77" name="Google Shape;77;p3"/>
          <p:cNvPicPr preferRelativeResize="0"/>
          <p:nvPr/>
        </p:nvPicPr>
        <p:blipFill rotWithShape="1">
          <a:blip r:embed="rId3">
            <a:alphaModFix/>
          </a:blip>
          <a:srcRect b="0" l="0" r="0" t="0"/>
          <a:stretch/>
        </p:blipFill>
        <p:spPr>
          <a:xfrm>
            <a:off x="7559386" y="441614"/>
            <a:ext cx="914400" cy="91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Problem Identification (Cont.)</a:t>
            </a:r>
            <a:endParaRPr/>
          </a:p>
        </p:txBody>
      </p:sp>
      <p:sp>
        <p:nvSpPr>
          <p:cNvPr id="83" name="Google Shape;83;p4"/>
          <p:cNvSpPr txBox="1"/>
          <p:nvPr>
            <p:ph idx="1" type="body"/>
          </p:nvPr>
        </p:nvSpPr>
        <p:spPr>
          <a:xfrm>
            <a:off x="311700" y="1152475"/>
            <a:ext cx="8520600" cy="36324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800"/>
              <a:buNone/>
            </a:pPr>
            <a:r>
              <a:rPr lang="en-US" sz="1200">
                <a:solidFill>
                  <a:schemeClr val="dk1"/>
                </a:solidFill>
              </a:rPr>
              <a:t>Why is there a need for innovation and improvement?</a:t>
            </a:r>
            <a:endParaRPr/>
          </a:p>
          <a:p>
            <a:pPr indent="-304800" lvl="0" marL="457200" rtl="0" algn="l">
              <a:lnSpc>
                <a:spcPct val="95000"/>
              </a:lnSpc>
              <a:spcBef>
                <a:spcPts val="1200"/>
              </a:spcBef>
              <a:spcAft>
                <a:spcPts val="0"/>
              </a:spcAft>
              <a:buSzPts val="1200"/>
              <a:buChar char="●"/>
            </a:pPr>
            <a:r>
              <a:rPr lang="en-US" sz="1200">
                <a:solidFill>
                  <a:schemeClr val="dk1"/>
                </a:solidFill>
              </a:rPr>
              <a:t>Ensure consistent source of power</a:t>
            </a:r>
            <a:endParaRPr>
              <a:solidFill>
                <a:schemeClr val="dk1"/>
              </a:solidFill>
            </a:endParaRPr>
          </a:p>
          <a:p>
            <a:pPr indent="-304800" lvl="0" marL="457200" rtl="0" algn="l">
              <a:lnSpc>
                <a:spcPct val="95000"/>
              </a:lnSpc>
              <a:spcBef>
                <a:spcPts val="0"/>
              </a:spcBef>
              <a:spcAft>
                <a:spcPts val="0"/>
              </a:spcAft>
              <a:buSzPts val="1200"/>
              <a:buChar char="●"/>
            </a:pPr>
            <a:r>
              <a:rPr lang="en-US" sz="1200">
                <a:solidFill>
                  <a:schemeClr val="dk1"/>
                </a:solidFill>
              </a:rPr>
              <a:t>Cost can be minimized by minimizing maintenance</a:t>
            </a:r>
            <a:endParaRPr/>
          </a:p>
          <a:p>
            <a:pPr indent="-304800" lvl="0" marL="457200" rtl="0" algn="l">
              <a:lnSpc>
                <a:spcPct val="95000"/>
              </a:lnSpc>
              <a:spcBef>
                <a:spcPts val="0"/>
              </a:spcBef>
              <a:spcAft>
                <a:spcPts val="0"/>
              </a:spcAft>
              <a:buSzPts val="1200"/>
              <a:buChar char="●"/>
            </a:pPr>
            <a:r>
              <a:rPr lang="en-US" sz="1200">
                <a:solidFill>
                  <a:schemeClr val="dk1"/>
                </a:solidFill>
              </a:rPr>
              <a:t>Dust on solar panels can cause shorts limiting the lifetime of the device</a:t>
            </a:r>
            <a:endParaRPr/>
          </a:p>
          <a:p>
            <a:pPr indent="-304800" lvl="0" marL="457200" rtl="0" algn="l">
              <a:lnSpc>
                <a:spcPct val="95000"/>
              </a:lnSpc>
              <a:spcBef>
                <a:spcPts val="0"/>
              </a:spcBef>
              <a:spcAft>
                <a:spcPts val="0"/>
              </a:spcAft>
              <a:buSzPts val="1200"/>
              <a:buChar char="●"/>
            </a:pPr>
            <a:r>
              <a:rPr lang="en-US" sz="1200">
                <a:solidFill>
                  <a:schemeClr val="dk1"/>
                </a:solidFill>
              </a:rPr>
              <a:t>A cheap method to clean debris of solar panels can make solar more affordable</a:t>
            </a:r>
            <a:endParaRPr/>
          </a:p>
          <a:p>
            <a:pPr indent="0" lvl="0" marL="0" rtl="0" algn="l">
              <a:lnSpc>
                <a:spcPct val="100000"/>
              </a:lnSpc>
              <a:spcBef>
                <a:spcPts val="1200"/>
              </a:spcBef>
              <a:spcAft>
                <a:spcPts val="0"/>
              </a:spcAft>
              <a:buClr>
                <a:schemeClr val="dk1"/>
              </a:buClr>
              <a:buSzPts val="523"/>
              <a:buNone/>
            </a:pPr>
            <a:r>
              <a:rPr lang="en-US" sz="1200">
                <a:solidFill>
                  <a:schemeClr val="dk1"/>
                </a:solidFill>
              </a:rPr>
              <a:t>What are the negative outcomes of the problem?</a:t>
            </a:r>
            <a:endParaRPr/>
          </a:p>
          <a:p>
            <a:pPr indent="-304800" lvl="0" marL="457200" rtl="0" algn="l">
              <a:lnSpc>
                <a:spcPct val="95000"/>
              </a:lnSpc>
              <a:spcBef>
                <a:spcPts val="1200"/>
              </a:spcBef>
              <a:spcAft>
                <a:spcPts val="0"/>
              </a:spcAft>
              <a:buSzPts val="1200"/>
              <a:buChar char="●"/>
            </a:pPr>
            <a:r>
              <a:rPr lang="en-US" sz="1200">
                <a:solidFill>
                  <a:schemeClr val="dk1"/>
                </a:solidFill>
              </a:rPr>
              <a:t>Annual losses estimated at $26.2 billion [1]</a:t>
            </a:r>
            <a:endParaRPr/>
          </a:p>
          <a:p>
            <a:pPr indent="0" lvl="0" marL="0" rtl="0" algn="l">
              <a:lnSpc>
                <a:spcPct val="95000"/>
              </a:lnSpc>
              <a:spcBef>
                <a:spcPts val="1200"/>
              </a:spcBef>
              <a:spcAft>
                <a:spcPts val="0"/>
              </a:spcAft>
              <a:buClr>
                <a:schemeClr val="dk1"/>
              </a:buClr>
              <a:buSzPts val="523"/>
              <a:buNone/>
            </a:pPr>
            <a:r>
              <a:rPr lang="en-US" sz="1200">
                <a:solidFill>
                  <a:schemeClr val="dk1"/>
                </a:solidFill>
              </a:rPr>
              <a:t>What could be the impact of a successful intervention?</a:t>
            </a:r>
            <a:endParaRPr/>
          </a:p>
          <a:p>
            <a:pPr indent="-304800" lvl="0" marL="457200" rtl="0" algn="l">
              <a:lnSpc>
                <a:spcPct val="95000"/>
              </a:lnSpc>
              <a:spcBef>
                <a:spcPts val="1200"/>
              </a:spcBef>
              <a:spcAft>
                <a:spcPts val="0"/>
              </a:spcAft>
              <a:buSzPts val="1200"/>
              <a:buChar char="●"/>
            </a:pPr>
            <a:r>
              <a:rPr lang="en-US" sz="1200">
                <a:solidFill>
                  <a:schemeClr val="dk1"/>
                </a:solidFill>
              </a:rPr>
              <a:t>Increased lifetime of solar panels</a:t>
            </a:r>
            <a:endParaRPr/>
          </a:p>
          <a:p>
            <a:pPr indent="-304800" lvl="0" marL="457200" rtl="0" algn="l">
              <a:lnSpc>
                <a:spcPct val="95000"/>
              </a:lnSpc>
              <a:spcBef>
                <a:spcPts val="0"/>
              </a:spcBef>
              <a:spcAft>
                <a:spcPts val="0"/>
              </a:spcAft>
              <a:buSzPts val="1200"/>
              <a:buChar char="●"/>
            </a:pPr>
            <a:r>
              <a:rPr lang="en-US" sz="1200">
                <a:solidFill>
                  <a:schemeClr val="dk1"/>
                </a:solidFill>
              </a:rPr>
              <a:t>More reliable energy availability</a:t>
            </a:r>
            <a:endParaRPr/>
          </a:p>
          <a:p>
            <a:pPr indent="-304800" lvl="0" marL="457200" rtl="0" algn="l">
              <a:lnSpc>
                <a:spcPct val="95000"/>
              </a:lnSpc>
              <a:spcBef>
                <a:spcPts val="0"/>
              </a:spcBef>
              <a:spcAft>
                <a:spcPts val="0"/>
              </a:spcAft>
              <a:buSzPts val="1200"/>
              <a:buFont typeface="Arial"/>
              <a:buChar char="●"/>
            </a:pPr>
            <a:r>
              <a:rPr lang="en-US" sz="1200">
                <a:solidFill>
                  <a:schemeClr val="dk1"/>
                </a:solidFill>
              </a:rPr>
              <a:t>More production in day-to-day life</a:t>
            </a:r>
            <a:endParaRPr>
              <a:solidFill>
                <a:schemeClr val="dk1"/>
              </a:solidFill>
            </a:endParaRPr>
          </a:p>
          <a:p>
            <a:pPr indent="-304800" lvl="0" marL="457200" rtl="0" algn="l">
              <a:lnSpc>
                <a:spcPct val="95000"/>
              </a:lnSpc>
              <a:spcBef>
                <a:spcPts val="0"/>
              </a:spcBef>
              <a:spcAft>
                <a:spcPts val="0"/>
              </a:spcAft>
              <a:buSzPts val="1200"/>
              <a:buFont typeface="Arial"/>
              <a:buChar char="●"/>
            </a:pPr>
            <a:r>
              <a:rPr lang="en-US" sz="1200">
                <a:solidFill>
                  <a:schemeClr val="dk1"/>
                </a:solidFill>
              </a:rPr>
              <a:t>Significant economic impact</a:t>
            </a:r>
            <a:endParaRPr>
              <a:solidFill>
                <a:schemeClr val="dk1"/>
              </a:solidFill>
            </a:endParaRPr>
          </a:p>
          <a:p>
            <a:pPr indent="-304800" lvl="0" marL="457200" rtl="0" algn="l">
              <a:lnSpc>
                <a:spcPct val="95000"/>
              </a:lnSpc>
              <a:spcBef>
                <a:spcPts val="0"/>
              </a:spcBef>
              <a:spcAft>
                <a:spcPts val="0"/>
              </a:spcAft>
              <a:buSzPts val="1200"/>
              <a:buFont typeface="Arial"/>
              <a:buChar char="●"/>
            </a:pPr>
            <a:r>
              <a:rPr lang="en-US" sz="1200">
                <a:solidFill>
                  <a:schemeClr val="dk1"/>
                </a:solidFill>
              </a:rPr>
              <a:t>Makes it easier and cheaper to have solar panels (more of an incentive)</a:t>
            </a:r>
            <a:endParaRPr/>
          </a:p>
          <a:p>
            <a:pPr indent="-304800" lvl="0" marL="457200" rtl="0" algn="l">
              <a:lnSpc>
                <a:spcPct val="95000"/>
              </a:lnSpc>
              <a:spcBef>
                <a:spcPts val="0"/>
              </a:spcBef>
              <a:spcAft>
                <a:spcPts val="0"/>
              </a:spcAft>
              <a:buSzPts val="1200"/>
              <a:buFont typeface="Arial"/>
              <a:buChar char="●"/>
            </a:pPr>
            <a:r>
              <a:rPr lang="en-US" sz="1200">
                <a:solidFill>
                  <a:schemeClr val="dk1"/>
                </a:solidFill>
              </a:rPr>
              <a:t>A cheap method to clean debris of solar panels can make these devices more affordable</a:t>
            </a:r>
            <a:endParaRPr/>
          </a:p>
          <a:p>
            <a:pPr indent="-228600" lvl="0" marL="457200" rtl="0" algn="l">
              <a:lnSpc>
                <a:spcPct val="95000"/>
              </a:lnSpc>
              <a:spcBef>
                <a:spcPts val="0"/>
              </a:spcBef>
              <a:spcAft>
                <a:spcPts val="0"/>
              </a:spcAft>
              <a:buSzPts val="1200"/>
              <a:buNone/>
            </a:pPr>
            <a:r>
              <a:t/>
            </a:r>
            <a:endParaRPr sz="1200">
              <a:solidFill>
                <a:schemeClr val="dk1"/>
              </a:solidFill>
            </a:endParaRPr>
          </a:p>
          <a:p>
            <a:pPr indent="0" lvl="0" marL="0" rtl="0" algn="l">
              <a:lnSpc>
                <a:spcPct val="95000"/>
              </a:lnSpc>
              <a:spcBef>
                <a:spcPts val="1200"/>
              </a:spcBef>
              <a:spcAft>
                <a:spcPts val="1200"/>
              </a:spcAft>
              <a:buSzPts val="1800"/>
              <a:buNone/>
            </a:pPr>
            <a:r>
              <a:t/>
            </a:r>
            <a:endParaRPr sz="1200"/>
          </a:p>
        </p:txBody>
      </p:sp>
      <p:sp>
        <p:nvSpPr>
          <p:cNvPr id="84" name="Google Shape;8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descr="One glowing light bulb among other light bulbs" id="85" name="Google Shape;85;p4"/>
          <p:cNvPicPr preferRelativeResize="0"/>
          <p:nvPr/>
        </p:nvPicPr>
        <p:blipFill rotWithShape="1">
          <a:blip r:embed="rId3">
            <a:alphaModFix/>
          </a:blip>
          <a:srcRect b="0" l="0" r="40828" t="0"/>
          <a:stretch/>
        </p:blipFill>
        <p:spPr>
          <a:xfrm>
            <a:off x="6260840" y="97139"/>
            <a:ext cx="2818866" cy="2388886"/>
          </a:xfrm>
          <a:prstGeom prst="rect">
            <a:avLst/>
          </a:prstGeom>
          <a:noFill/>
          <a:ln>
            <a:noFill/>
          </a:ln>
        </p:spPr>
      </p:pic>
      <p:sp>
        <p:nvSpPr>
          <p:cNvPr id="86" name="Google Shape;86;p4"/>
          <p:cNvSpPr txBox="1"/>
          <p:nvPr/>
        </p:nvSpPr>
        <p:spPr>
          <a:xfrm>
            <a:off x="8230352" y="2356306"/>
            <a:ext cx="1827295"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Stock Image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idx="1" type="body"/>
          </p:nvPr>
        </p:nvSpPr>
        <p:spPr>
          <a:xfrm>
            <a:off x="311700" y="1197976"/>
            <a:ext cx="8520600" cy="3650483"/>
          </a:xfrm>
          <a:prstGeom prst="rect">
            <a:avLst/>
          </a:prstGeom>
          <a:noFill/>
          <a:ln>
            <a:noFill/>
          </a:ln>
        </p:spPr>
        <p:txBody>
          <a:bodyPr anchorCtr="0" anchor="t" bIns="91425" lIns="91425" spcFirstLastPara="1" rIns="91425" wrap="square" tIns="91425">
            <a:normAutofit fontScale="92500" lnSpcReduction="20000"/>
          </a:bodyPr>
          <a:lstStyle/>
          <a:p>
            <a:pPr indent="-342900" lvl="0" marL="457200" rtl="0" algn="l">
              <a:lnSpc>
                <a:spcPct val="115000"/>
              </a:lnSpc>
              <a:spcBef>
                <a:spcPts val="0"/>
              </a:spcBef>
              <a:spcAft>
                <a:spcPts val="0"/>
              </a:spcAft>
              <a:buSzPct val="108108"/>
              <a:buChar char="●"/>
            </a:pPr>
            <a:r>
              <a:rPr lang="en-US">
                <a:solidFill>
                  <a:schemeClr val="dk1"/>
                </a:solidFill>
              </a:rPr>
              <a:t>User IDs </a:t>
            </a:r>
            <a:endParaRPr/>
          </a:p>
          <a:p>
            <a:pPr indent="-317500" lvl="1" marL="914400" rtl="0" algn="l">
              <a:lnSpc>
                <a:spcPct val="115000"/>
              </a:lnSpc>
              <a:spcBef>
                <a:spcPts val="0"/>
              </a:spcBef>
              <a:spcAft>
                <a:spcPts val="0"/>
              </a:spcAft>
              <a:buSzPct val="108108"/>
              <a:buChar char="○"/>
            </a:pPr>
            <a:r>
              <a:rPr lang="en-US">
                <a:solidFill>
                  <a:schemeClr val="dk1"/>
                </a:solidFill>
              </a:rPr>
              <a:t>Low/middle class families in Nigeria </a:t>
            </a:r>
            <a:endParaRPr/>
          </a:p>
          <a:p>
            <a:pPr indent="-228600" lvl="1" marL="914400" rtl="0" algn="l">
              <a:lnSpc>
                <a:spcPct val="114999"/>
              </a:lnSpc>
              <a:spcBef>
                <a:spcPts val="0"/>
              </a:spcBef>
              <a:spcAft>
                <a:spcPts val="0"/>
              </a:spcAft>
              <a:buSzPct val="108108"/>
              <a:buNone/>
            </a:pPr>
            <a:r>
              <a:t/>
            </a:r>
            <a:endParaRPr>
              <a:solidFill>
                <a:schemeClr val="dk1"/>
              </a:solidFill>
            </a:endParaRPr>
          </a:p>
          <a:p>
            <a:pPr indent="-342900" lvl="0" marL="457200" rtl="0" algn="l">
              <a:lnSpc>
                <a:spcPct val="115000"/>
              </a:lnSpc>
              <a:spcBef>
                <a:spcPts val="0"/>
              </a:spcBef>
              <a:spcAft>
                <a:spcPts val="0"/>
              </a:spcAft>
              <a:buSzPct val="108108"/>
              <a:buChar char="●"/>
            </a:pPr>
            <a:r>
              <a:rPr lang="en-US">
                <a:solidFill>
                  <a:schemeClr val="dk1"/>
                </a:solidFill>
              </a:rPr>
              <a:t>Stakeholders: </a:t>
            </a:r>
            <a:endParaRPr/>
          </a:p>
          <a:p>
            <a:pPr indent="-317500" lvl="1" marL="914400" rtl="0" algn="l">
              <a:lnSpc>
                <a:spcPct val="114999"/>
              </a:lnSpc>
              <a:spcBef>
                <a:spcPts val="0"/>
              </a:spcBef>
              <a:spcAft>
                <a:spcPts val="0"/>
              </a:spcAft>
              <a:buSzPct val="108108"/>
              <a:buChar char="○"/>
            </a:pPr>
            <a:r>
              <a:rPr lang="en-US">
                <a:solidFill>
                  <a:schemeClr val="dk1"/>
                </a:solidFill>
              </a:rPr>
              <a:t>Nigerian Government </a:t>
            </a:r>
            <a:endParaRPr/>
          </a:p>
          <a:p>
            <a:pPr indent="-317500" lvl="1" marL="914400" rtl="0" algn="l">
              <a:lnSpc>
                <a:spcPct val="114999"/>
              </a:lnSpc>
              <a:spcBef>
                <a:spcPts val="0"/>
              </a:spcBef>
              <a:spcAft>
                <a:spcPts val="0"/>
              </a:spcAft>
              <a:buSzPct val="108108"/>
              <a:buChar char="○"/>
            </a:pPr>
            <a:r>
              <a:rPr lang="en-US">
                <a:solidFill>
                  <a:schemeClr val="dk1"/>
                </a:solidFill>
              </a:rPr>
              <a:t>Nigerian Energy Support Program</a:t>
            </a:r>
            <a:endParaRPr>
              <a:solidFill>
                <a:schemeClr val="dk1"/>
              </a:solidFill>
            </a:endParaRPr>
          </a:p>
          <a:p>
            <a:pPr indent="-317500" lvl="1" marL="914400" rtl="0" algn="l">
              <a:lnSpc>
                <a:spcPct val="114999"/>
              </a:lnSpc>
              <a:spcBef>
                <a:spcPts val="0"/>
              </a:spcBef>
              <a:spcAft>
                <a:spcPts val="0"/>
              </a:spcAft>
              <a:buSzPct val="108108"/>
              <a:buChar char="○"/>
            </a:pPr>
            <a:r>
              <a:rPr lang="en-US">
                <a:solidFill>
                  <a:schemeClr val="dk1"/>
                </a:solidFill>
              </a:rPr>
              <a:t>Environmental NGOs</a:t>
            </a:r>
            <a:endParaRPr/>
          </a:p>
          <a:p>
            <a:pPr indent="-228600" lvl="1" marL="914400" rtl="0" algn="l">
              <a:lnSpc>
                <a:spcPct val="114999"/>
              </a:lnSpc>
              <a:spcBef>
                <a:spcPts val="0"/>
              </a:spcBef>
              <a:spcAft>
                <a:spcPts val="0"/>
              </a:spcAft>
              <a:buSzPct val="108108"/>
              <a:buNone/>
            </a:pPr>
            <a:r>
              <a:t/>
            </a:r>
            <a:endParaRPr>
              <a:solidFill>
                <a:schemeClr val="dk1"/>
              </a:solidFill>
            </a:endParaRPr>
          </a:p>
          <a:p>
            <a:pPr indent="-342900" lvl="0" marL="457200" rtl="0" algn="l">
              <a:lnSpc>
                <a:spcPct val="115000"/>
              </a:lnSpc>
              <a:spcBef>
                <a:spcPts val="0"/>
              </a:spcBef>
              <a:spcAft>
                <a:spcPts val="0"/>
              </a:spcAft>
              <a:buSzPct val="108108"/>
              <a:buChar char="●"/>
            </a:pPr>
            <a:r>
              <a:rPr lang="en-US">
                <a:solidFill>
                  <a:schemeClr val="dk1"/>
                </a:solidFill>
              </a:rPr>
              <a:t>User Needs</a:t>
            </a:r>
            <a:endParaRPr/>
          </a:p>
          <a:p>
            <a:pPr indent="-317500" lvl="1" marL="914400" rtl="0" algn="l">
              <a:lnSpc>
                <a:spcPct val="115000"/>
              </a:lnSpc>
              <a:spcBef>
                <a:spcPts val="0"/>
              </a:spcBef>
              <a:spcAft>
                <a:spcPts val="0"/>
              </a:spcAft>
              <a:buSzPct val="108108"/>
              <a:buChar char="○"/>
            </a:pPr>
            <a:r>
              <a:rPr lang="en-US">
                <a:solidFill>
                  <a:schemeClr val="dk1"/>
                </a:solidFill>
              </a:rPr>
              <a:t>Low cost - 1.25% of people in Nigeria use solar panels due to the high cost</a:t>
            </a:r>
            <a:endParaRPr/>
          </a:p>
          <a:p>
            <a:pPr indent="-317500" lvl="1" marL="914400" rtl="0" algn="l">
              <a:lnSpc>
                <a:spcPct val="115000"/>
              </a:lnSpc>
              <a:spcBef>
                <a:spcPts val="0"/>
              </a:spcBef>
              <a:spcAft>
                <a:spcPts val="0"/>
              </a:spcAft>
              <a:buSzPct val="108108"/>
              <a:buChar char="○"/>
            </a:pPr>
            <a:r>
              <a:rPr lang="en-US">
                <a:solidFill>
                  <a:schemeClr val="dk1"/>
                </a:solidFill>
              </a:rPr>
              <a:t>Simple to install and maintain </a:t>
            </a:r>
            <a:endParaRPr/>
          </a:p>
          <a:p>
            <a:pPr indent="-317500" lvl="1" marL="914400" rtl="0" algn="l">
              <a:lnSpc>
                <a:spcPct val="115000"/>
              </a:lnSpc>
              <a:spcBef>
                <a:spcPts val="0"/>
              </a:spcBef>
              <a:spcAft>
                <a:spcPts val="0"/>
              </a:spcAft>
              <a:buSzPct val="108108"/>
              <a:buChar char="○"/>
            </a:pPr>
            <a:r>
              <a:rPr lang="en-US">
                <a:solidFill>
                  <a:schemeClr val="dk1"/>
                </a:solidFill>
              </a:rPr>
              <a:t>Provide more energy due to removing debris that decreases power output of solar panels by 7% - 50% [3].</a:t>
            </a:r>
            <a:endParaRPr/>
          </a:p>
          <a:p>
            <a:pPr indent="-317500" lvl="1" marL="914400" rtl="0" algn="l">
              <a:lnSpc>
                <a:spcPct val="115000"/>
              </a:lnSpc>
              <a:spcBef>
                <a:spcPts val="0"/>
              </a:spcBef>
              <a:spcAft>
                <a:spcPts val="0"/>
              </a:spcAft>
              <a:buSzPct val="108108"/>
              <a:buChar char="○"/>
            </a:pPr>
            <a:r>
              <a:rPr lang="en-US">
                <a:solidFill>
                  <a:schemeClr val="dk1"/>
                </a:solidFill>
              </a:rPr>
              <a:t>Increase lifetime and reliability of solar panels so that families can use them for longer (especially with constant and frequent blackouts)</a:t>
            </a:r>
            <a:endParaRPr/>
          </a:p>
          <a:p>
            <a:pPr indent="-317500" lvl="1" marL="914400" rtl="0" algn="l">
              <a:lnSpc>
                <a:spcPct val="115000"/>
              </a:lnSpc>
              <a:spcBef>
                <a:spcPts val="0"/>
              </a:spcBef>
              <a:spcAft>
                <a:spcPts val="0"/>
              </a:spcAft>
              <a:buSzPct val="108108"/>
              <a:buChar char="○"/>
            </a:pPr>
            <a:r>
              <a:rPr lang="en-US">
                <a:solidFill>
                  <a:schemeClr val="dk1"/>
                </a:solidFill>
              </a:rPr>
              <a:t>Current cleaning costs (based on US data [9]): 268,950 - 564,795 Nigerian Naira ($300 to $630 USD) per year</a:t>
            </a:r>
            <a:endParaRPr/>
          </a:p>
        </p:txBody>
      </p:sp>
      <p:sp>
        <p:nvSpPr>
          <p:cNvPr id="92" name="Google Shape;9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93" name="Google Shape;93;p5"/>
          <p:cNvSpPr txBox="1"/>
          <p:nvPr>
            <p:ph type="title"/>
          </p:nvPr>
        </p:nvSpPr>
        <p:spPr>
          <a:xfrm>
            <a:off x="311700" y="445025"/>
            <a:ext cx="8520600" cy="90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US"/>
              <a:t>User IDs &amp; Needs </a:t>
            </a:r>
            <a:endParaRPr/>
          </a:p>
        </p:txBody>
      </p:sp>
      <p:pic>
        <p:nvPicPr>
          <p:cNvPr descr="51 Color Photos That Capture Everyday Life of Nigeria in the 1960s ..." id="94" name="Google Shape;94;p5"/>
          <p:cNvPicPr preferRelativeResize="0"/>
          <p:nvPr/>
        </p:nvPicPr>
        <p:blipFill rotWithShape="1">
          <a:blip r:embed="rId3">
            <a:alphaModFix/>
          </a:blip>
          <a:srcRect b="0" l="0" r="0" t="0"/>
          <a:stretch/>
        </p:blipFill>
        <p:spPr>
          <a:xfrm>
            <a:off x="5559137" y="87230"/>
            <a:ext cx="2976995" cy="2194663"/>
          </a:xfrm>
          <a:prstGeom prst="rect">
            <a:avLst/>
          </a:prstGeom>
          <a:noFill/>
          <a:ln>
            <a:noFill/>
          </a:ln>
        </p:spPr>
      </p:pic>
      <p:sp>
        <p:nvSpPr>
          <p:cNvPr id="95" name="Google Shape;95;p5"/>
          <p:cNvSpPr txBox="1"/>
          <p:nvPr/>
        </p:nvSpPr>
        <p:spPr>
          <a:xfrm>
            <a:off x="8229600" y="2263973"/>
            <a:ext cx="1828800"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[6]</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User Statements</a:t>
            </a:r>
            <a:endParaRPr/>
          </a:p>
        </p:txBody>
      </p:sp>
      <p:sp>
        <p:nvSpPr>
          <p:cNvPr id="101" name="Google Shape;101;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85750" lvl="0" marL="285750" rtl="0" algn="l">
              <a:lnSpc>
                <a:spcPct val="115000"/>
              </a:lnSpc>
              <a:spcBef>
                <a:spcPts val="0"/>
              </a:spcBef>
              <a:spcAft>
                <a:spcPts val="0"/>
              </a:spcAft>
              <a:buSzPts val="1800"/>
              <a:buChar char="●"/>
            </a:pPr>
            <a:r>
              <a:rPr lang="en-US">
                <a:solidFill>
                  <a:schemeClr val="dk1"/>
                </a:solidFill>
              </a:rPr>
              <a:t>49 out of 50 users experience blackouts in Nigeria.</a:t>
            </a:r>
            <a:endParaRPr/>
          </a:p>
          <a:p>
            <a:pPr indent="-285750" lvl="0" marL="285750" rtl="0" algn="l">
              <a:lnSpc>
                <a:spcPct val="115000"/>
              </a:lnSpc>
              <a:spcBef>
                <a:spcPts val="1200"/>
              </a:spcBef>
              <a:spcAft>
                <a:spcPts val="0"/>
              </a:spcAft>
              <a:buSzPts val="1800"/>
              <a:buChar char="●"/>
            </a:pPr>
            <a:r>
              <a:rPr lang="en-US">
                <a:solidFill>
                  <a:schemeClr val="dk1"/>
                </a:solidFill>
              </a:rPr>
              <a:t>45 out of 50 users, who affected by blackouts, have their daily lives interrupted. </a:t>
            </a:r>
            <a:endParaRPr/>
          </a:p>
          <a:p>
            <a:pPr indent="-285750" lvl="0" marL="285750" rtl="0" algn="l">
              <a:lnSpc>
                <a:spcPct val="115000"/>
              </a:lnSpc>
              <a:spcBef>
                <a:spcPts val="1200"/>
              </a:spcBef>
              <a:spcAft>
                <a:spcPts val="0"/>
              </a:spcAft>
              <a:buSzPts val="1800"/>
              <a:buChar char="●"/>
            </a:pPr>
            <a:r>
              <a:rPr lang="en-US">
                <a:solidFill>
                  <a:schemeClr val="dk1"/>
                </a:solidFill>
              </a:rPr>
              <a:t>35 out of 50 users expressed that if the maintenance and cleaning costs were lower, they would install solar panels. </a:t>
            </a:r>
            <a:endParaRPr/>
          </a:p>
          <a:p>
            <a:pPr indent="0" lvl="0" marL="0" rtl="0" algn="l">
              <a:lnSpc>
                <a:spcPct val="115000"/>
              </a:lnSpc>
              <a:spcBef>
                <a:spcPts val="1200"/>
              </a:spcBef>
              <a:spcAft>
                <a:spcPts val="0"/>
              </a:spcAft>
              <a:buSzPts val="1800"/>
              <a:buNone/>
            </a:pPr>
            <a:r>
              <a:t/>
            </a:r>
            <a:endParaRPr>
              <a:solidFill>
                <a:schemeClr val="dk1"/>
              </a:solidFill>
            </a:endParaRPr>
          </a:p>
          <a:p>
            <a:pPr indent="-171450" lvl="0" marL="285750" rtl="0" algn="l">
              <a:lnSpc>
                <a:spcPct val="115000"/>
              </a:lnSpc>
              <a:spcBef>
                <a:spcPts val="1200"/>
              </a:spcBef>
              <a:spcAft>
                <a:spcPts val="0"/>
              </a:spcAft>
              <a:buSzPts val="1800"/>
              <a:buNone/>
            </a:pPr>
            <a:r>
              <a:t/>
            </a:r>
            <a:endParaRPr>
              <a:solidFill>
                <a:schemeClr val="dk1"/>
              </a:solidFill>
            </a:endParaRPr>
          </a:p>
          <a:p>
            <a:pPr indent="-171450" lvl="0" marL="285750" rtl="0" algn="l">
              <a:lnSpc>
                <a:spcPct val="115000"/>
              </a:lnSpc>
              <a:spcBef>
                <a:spcPts val="1200"/>
              </a:spcBef>
              <a:spcAft>
                <a:spcPts val="0"/>
              </a:spcAft>
              <a:buSzPts val="1800"/>
              <a:buNone/>
            </a:pPr>
            <a:r>
              <a:t/>
            </a:r>
            <a:endParaRPr>
              <a:solidFill>
                <a:schemeClr val="dk1"/>
              </a:solidFill>
            </a:endParaRPr>
          </a:p>
          <a:p>
            <a:pPr indent="-171450" lvl="0" marL="285750" rtl="0" algn="l">
              <a:lnSpc>
                <a:spcPct val="115000"/>
              </a:lnSpc>
              <a:spcBef>
                <a:spcPts val="1200"/>
              </a:spcBef>
              <a:spcAft>
                <a:spcPts val="1200"/>
              </a:spcAft>
              <a:buSzPts val="1800"/>
              <a:buNone/>
            </a:pPr>
            <a:r>
              <a:t/>
            </a:r>
            <a:endParaRPr/>
          </a:p>
        </p:txBody>
      </p:sp>
      <p:sp>
        <p:nvSpPr>
          <p:cNvPr id="102" name="Google Shape;10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descr="One glowing light bulb in sea of unlit bulbs" id="103" name="Google Shape;103;p6"/>
          <p:cNvPicPr preferRelativeResize="0"/>
          <p:nvPr/>
        </p:nvPicPr>
        <p:blipFill rotWithShape="1">
          <a:blip r:embed="rId3">
            <a:alphaModFix/>
          </a:blip>
          <a:srcRect b="0" l="0" r="0" t="0"/>
          <a:stretch/>
        </p:blipFill>
        <p:spPr>
          <a:xfrm>
            <a:off x="5038726" y="2836067"/>
            <a:ext cx="2757486" cy="206811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04" name="Google Shape;104;p6"/>
          <p:cNvSpPr txBox="1"/>
          <p:nvPr/>
        </p:nvSpPr>
        <p:spPr>
          <a:xfrm>
            <a:off x="4805270" y="4860017"/>
            <a:ext cx="1827295"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Stock Image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ph type="title"/>
          </p:nvPr>
        </p:nvSpPr>
        <p:spPr>
          <a:xfrm>
            <a:off x="311700" y="2115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US"/>
              <a:t>Professional &amp; Societal Factors + DEI</a:t>
            </a:r>
            <a:endParaRPr/>
          </a:p>
        </p:txBody>
      </p:sp>
      <p:sp>
        <p:nvSpPr>
          <p:cNvPr id="110" name="Google Shape;110;p7"/>
          <p:cNvSpPr txBox="1"/>
          <p:nvPr>
            <p:ph idx="1" type="body"/>
          </p:nvPr>
        </p:nvSpPr>
        <p:spPr>
          <a:xfrm>
            <a:off x="311700" y="1385650"/>
            <a:ext cx="3445500" cy="3671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sz="1500">
                <a:solidFill>
                  <a:schemeClr val="dk1"/>
                </a:solidFill>
              </a:rPr>
              <a:t>Societal Factors:</a:t>
            </a:r>
            <a:endParaRPr sz="1500">
              <a:solidFill>
                <a:schemeClr val="dk1"/>
              </a:solidFill>
            </a:endParaRPr>
          </a:p>
          <a:p>
            <a:pPr indent="-323850" lvl="0" marL="457200" rtl="0" algn="l">
              <a:lnSpc>
                <a:spcPct val="115000"/>
              </a:lnSpc>
              <a:spcBef>
                <a:spcPts val="1200"/>
              </a:spcBef>
              <a:spcAft>
                <a:spcPts val="0"/>
              </a:spcAft>
              <a:buSzPts val="1500"/>
              <a:buChar char="●"/>
            </a:pPr>
            <a:r>
              <a:rPr lang="en-US" sz="1500">
                <a:solidFill>
                  <a:schemeClr val="dk1"/>
                </a:solidFill>
              </a:rPr>
              <a:t>Affordability</a:t>
            </a:r>
            <a:endParaRPr sz="1500">
              <a:solidFill>
                <a:schemeClr val="dk1"/>
              </a:solidFill>
            </a:endParaRPr>
          </a:p>
          <a:p>
            <a:pPr indent="-323850" lvl="0" marL="457200" rtl="0" algn="l">
              <a:lnSpc>
                <a:spcPct val="115000"/>
              </a:lnSpc>
              <a:spcBef>
                <a:spcPts val="0"/>
              </a:spcBef>
              <a:spcAft>
                <a:spcPts val="0"/>
              </a:spcAft>
              <a:buSzPts val="1500"/>
              <a:buChar char="●"/>
            </a:pPr>
            <a:r>
              <a:rPr lang="en-US" sz="1500">
                <a:solidFill>
                  <a:schemeClr val="dk1"/>
                </a:solidFill>
              </a:rPr>
              <a:t>Accessibility- Not everybody has the physical accessibility of electricity services, some people live further out than others in the country which makes accessibility to the power source harder</a:t>
            </a:r>
            <a:endParaRPr sz="1500">
              <a:solidFill>
                <a:schemeClr val="dk1"/>
              </a:solidFill>
            </a:endParaRPr>
          </a:p>
        </p:txBody>
      </p:sp>
      <p:sp>
        <p:nvSpPr>
          <p:cNvPr id="111" name="Google Shape;11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12" name="Google Shape;112;p7"/>
          <p:cNvSpPr txBox="1"/>
          <p:nvPr/>
        </p:nvSpPr>
        <p:spPr>
          <a:xfrm>
            <a:off x="311700" y="784250"/>
            <a:ext cx="8453400" cy="914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100"/>
              <a:buFont typeface="Arial"/>
              <a:buNone/>
            </a:pPr>
            <a:r>
              <a:rPr b="0" i="0" lang="en-US" sz="1500" u="none" cap="none" strike="noStrike">
                <a:solidFill>
                  <a:schemeClr val="dk1"/>
                </a:solidFill>
                <a:latin typeface="Arial"/>
                <a:ea typeface="Arial"/>
                <a:cs typeface="Arial"/>
                <a:sym typeface="Arial"/>
              </a:rPr>
              <a:t>Potential users: Local communities which include families, especially families and people who require stable  electricity to cook, clean, and need air conditioning.</a:t>
            </a:r>
            <a:endParaRPr b="0" i="0" sz="1800" u="none" cap="none" strike="noStrike">
              <a:solidFill>
                <a:schemeClr val="dk1"/>
              </a:solidFill>
              <a:latin typeface="Arial"/>
              <a:ea typeface="Arial"/>
              <a:cs typeface="Arial"/>
              <a:sym typeface="Arial"/>
            </a:endParaRPr>
          </a:p>
        </p:txBody>
      </p:sp>
      <p:sp>
        <p:nvSpPr>
          <p:cNvPr id="113" name="Google Shape;113;p7"/>
          <p:cNvSpPr txBox="1"/>
          <p:nvPr>
            <p:ph idx="1" type="body"/>
          </p:nvPr>
        </p:nvSpPr>
        <p:spPr>
          <a:xfrm>
            <a:off x="4572000" y="1385650"/>
            <a:ext cx="3900600" cy="3671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US" sz="1500">
                <a:solidFill>
                  <a:schemeClr val="dk1"/>
                </a:solidFill>
              </a:rPr>
              <a:t>Professional Factors:</a:t>
            </a:r>
            <a:endParaRPr/>
          </a:p>
          <a:p>
            <a:pPr indent="-323850" lvl="0" marL="457200" rtl="0" algn="l">
              <a:lnSpc>
                <a:spcPct val="115000"/>
              </a:lnSpc>
              <a:spcBef>
                <a:spcPts val="1200"/>
              </a:spcBef>
              <a:spcAft>
                <a:spcPts val="0"/>
              </a:spcAft>
              <a:buSzPts val="1500"/>
              <a:buChar char="●"/>
            </a:pPr>
            <a:r>
              <a:rPr lang="en-US" sz="1500">
                <a:solidFill>
                  <a:schemeClr val="dk1"/>
                </a:solidFill>
              </a:rPr>
              <a:t>Infrastructure: The condition and availability of the electrical grid, transmission lines impact the electricity provided to local communities</a:t>
            </a:r>
            <a:endParaRPr/>
          </a:p>
          <a:p>
            <a:pPr indent="-323850" lvl="0" marL="457200" rtl="0" algn="l">
              <a:lnSpc>
                <a:spcPct val="115000"/>
              </a:lnSpc>
              <a:spcBef>
                <a:spcPts val="0"/>
              </a:spcBef>
              <a:spcAft>
                <a:spcPts val="0"/>
              </a:spcAft>
              <a:buSzPts val="1500"/>
              <a:buChar char="●"/>
            </a:pPr>
            <a:r>
              <a:rPr lang="en-US" sz="1500">
                <a:solidFill>
                  <a:schemeClr val="dk1"/>
                </a:solidFill>
              </a:rPr>
              <a:t>The framework of the power sector (licensing, pricing and quality control) affect the power provided</a:t>
            </a:r>
            <a:endParaRPr/>
          </a:p>
          <a:p>
            <a:pPr indent="-323850" lvl="0" marL="457200" rtl="0" algn="l">
              <a:lnSpc>
                <a:spcPct val="115000"/>
              </a:lnSpc>
              <a:spcBef>
                <a:spcPts val="0"/>
              </a:spcBef>
              <a:spcAft>
                <a:spcPts val="0"/>
              </a:spcAft>
              <a:buSzPts val="1500"/>
              <a:buChar char="●"/>
            </a:pPr>
            <a:r>
              <a:rPr lang="en-US" sz="1500">
                <a:solidFill>
                  <a:schemeClr val="dk1"/>
                </a:solidFill>
              </a:rPr>
              <a:t>Financial resources: The amount of funding and amount invested into it can affect the quality of the power provided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8"/>
          <p:cNvSpPr txBox="1"/>
          <p:nvPr>
            <p:ph type="title"/>
          </p:nvPr>
        </p:nvSpPr>
        <p:spPr>
          <a:xfrm>
            <a:off x="233768" y="413852"/>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Problem Statement </a:t>
            </a:r>
            <a:endParaRPr/>
          </a:p>
          <a:p>
            <a:pPr indent="0" lvl="0" marL="0" rtl="0" algn="l">
              <a:lnSpc>
                <a:spcPct val="100000"/>
              </a:lnSpc>
              <a:spcBef>
                <a:spcPts val="0"/>
              </a:spcBef>
              <a:spcAft>
                <a:spcPts val="0"/>
              </a:spcAft>
              <a:buSzPct val="111111"/>
              <a:buNone/>
            </a:pPr>
            <a:r>
              <a:t/>
            </a:r>
            <a:endParaRPr/>
          </a:p>
        </p:txBody>
      </p:sp>
      <p:sp>
        <p:nvSpPr>
          <p:cNvPr id="119" name="Google Shape;119;p8"/>
          <p:cNvSpPr txBox="1"/>
          <p:nvPr>
            <p:ph idx="1" type="body"/>
          </p:nvPr>
        </p:nvSpPr>
        <p:spPr>
          <a:xfrm>
            <a:off x="311700" y="1417443"/>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t/>
            </a:r>
            <a:endParaRPr sz="1000">
              <a:solidFill>
                <a:schemeClr val="dk1"/>
              </a:solidFill>
            </a:endParaRPr>
          </a:p>
          <a:p>
            <a:pPr indent="0" lvl="0" marL="0" rtl="0" algn="l">
              <a:lnSpc>
                <a:spcPct val="95000"/>
              </a:lnSpc>
              <a:spcBef>
                <a:spcPts val="1200"/>
              </a:spcBef>
              <a:spcAft>
                <a:spcPts val="0"/>
              </a:spcAft>
              <a:buSzPts val="605"/>
              <a:buNone/>
            </a:pPr>
            <a:r>
              <a:rPr lang="en-US" u="sng">
                <a:solidFill>
                  <a:schemeClr val="dk1"/>
                </a:solidFill>
              </a:rPr>
              <a:t>Unsatisfactory State &amp; Symptoms:</a:t>
            </a:r>
            <a:endParaRPr/>
          </a:p>
          <a:p>
            <a:pPr indent="-278765" lvl="0" marL="457200" rtl="0" algn="l">
              <a:lnSpc>
                <a:spcPct val="95000"/>
              </a:lnSpc>
              <a:spcBef>
                <a:spcPts val="1200"/>
              </a:spcBef>
              <a:spcAft>
                <a:spcPts val="0"/>
              </a:spcAft>
              <a:buClr>
                <a:schemeClr val="dk1"/>
              </a:buClr>
              <a:buSzPts val="796"/>
              <a:buChar char="●"/>
            </a:pPr>
            <a:r>
              <a:rPr lang="en-US" sz="1100">
                <a:solidFill>
                  <a:schemeClr val="dk1"/>
                </a:solidFill>
              </a:rPr>
              <a:t>Unstable Power &amp; Electricity in Nigeria</a:t>
            </a:r>
            <a:endParaRPr/>
          </a:p>
          <a:p>
            <a:pPr indent="-278765" lvl="0" marL="457200" rtl="0" algn="l">
              <a:lnSpc>
                <a:spcPct val="95000"/>
              </a:lnSpc>
              <a:spcBef>
                <a:spcPts val="0"/>
              </a:spcBef>
              <a:spcAft>
                <a:spcPts val="0"/>
              </a:spcAft>
              <a:buClr>
                <a:schemeClr val="dk1"/>
              </a:buClr>
              <a:buSzPts val="796"/>
              <a:buChar char="●"/>
            </a:pPr>
            <a:r>
              <a:rPr lang="en-US" sz="1100">
                <a:solidFill>
                  <a:schemeClr val="dk1"/>
                </a:solidFill>
              </a:rPr>
              <a:t>Inability to use Internet, Hot Running Water, Household Appliances</a:t>
            </a:r>
            <a:endParaRPr/>
          </a:p>
          <a:p>
            <a:pPr indent="-278765" lvl="0" marL="457200" rtl="0" algn="l">
              <a:lnSpc>
                <a:spcPct val="95000"/>
              </a:lnSpc>
              <a:spcBef>
                <a:spcPts val="0"/>
              </a:spcBef>
              <a:spcAft>
                <a:spcPts val="0"/>
              </a:spcAft>
              <a:buClr>
                <a:schemeClr val="dk1"/>
              </a:buClr>
              <a:buSzPts val="796"/>
              <a:buChar char="●"/>
            </a:pPr>
            <a:r>
              <a:rPr lang="en-US" sz="1100">
                <a:solidFill>
                  <a:schemeClr val="dk1"/>
                </a:solidFill>
              </a:rPr>
              <a:t>Spending Tons of Money on Power Sources (i.e. Solar Panels) just for them to be an Inconvenience</a:t>
            </a:r>
            <a:endParaRPr/>
          </a:p>
          <a:p>
            <a:pPr indent="0" lvl="0" marL="0" rtl="0" algn="l">
              <a:lnSpc>
                <a:spcPct val="95000"/>
              </a:lnSpc>
              <a:spcBef>
                <a:spcPts val="1200"/>
              </a:spcBef>
              <a:spcAft>
                <a:spcPts val="0"/>
              </a:spcAft>
              <a:buSzPts val="605"/>
              <a:buNone/>
            </a:pPr>
            <a:r>
              <a:rPr lang="en-US" u="sng">
                <a:solidFill>
                  <a:schemeClr val="dk1"/>
                </a:solidFill>
              </a:rPr>
              <a:t>Impact of Successful Solution:</a:t>
            </a:r>
            <a:endParaRPr/>
          </a:p>
          <a:p>
            <a:pPr indent="-278765" lvl="0" marL="457200" rtl="0" algn="l">
              <a:lnSpc>
                <a:spcPct val="95000"/>
              </a:lnSpc>
              <a:spcBef>
                <a:spcPts val="1200"/>
              </a:spcBef>
              <a:spcAft>
                <a:spcPts val="0"/>
              </a:spcAft>
              <a:buClr>
                <a:schemeClr val="dk1"/>
              </a:buClr>
              <a:buSzPts val="796"/>
              <a:buChar char="●"/>
            </a:pPr>
            <a:r>
              <a:rPr lang="en-US" sz="1100">
                <a:solidFill>
                  <a:schemeClr val="dk1"/>
                </a:solidFill>
              </a:rPr>
              <a:t>Unleashing Nigeria’s True Economic Potential</a:t>
            </a:r>
            <a:endParaRPr/>
          </a:p>
          <a:p>
            <a:pPr indent="-278765" lvl="0" marL="457200" rtl="0" algn="l">
              <a:lnSpc>
                <a:spcPct val="95000"/>
              </a:lnSpc>
              <a:spcBef>
                <a:spcPts val="0"/>
              </a:spcBef>
              <a:spcAft>
                <a:spcPts val="0"/>
              </a:spcAft>
              <a:buClr>
                <a:schemeClr val="dk1"/>
              </a:buClr>
              <a:buSzPts val="796"/>
              <a:buChar char="●"/>
            </a:pPr>
            <a:r>
              <a:rPr lang="en-US" sz="1100">
                <a:solidFill>
                  <a:schemeClr val="dk1"/>
                </a:solidFill>
              </a:rPr>
              <a:t>Increase Access to Advanced Technologies</a:t>
            </a:r>
            <a:endParaRPr/>
          </a:p>
          <a:p>
            <a:pPr indent="-278765" lvl="0" marL="457200" rtl="0" algn="l">
              <a:lnSpc>
                <a:spcPct val="95000"/>
              </a:lnSpc>
              <a:spcBef>
                <a:spcPts val="0"/>
              </a:spcBef>
              <a:spcAft>
                <a:spcPts val="0"/>
              </a:spcAft>
              <a:buClr>
                <a:schemeClr val="dk1"/>
              </a:buClr>
              <a:buSzPts val="796"/>
              <a:buChar char="●"/>
            </a:pPr>
            <a:r>
              <a:rPr lang="en-US" sz="1100">
                <a:solidFill>
                  <a:schemeClr val="dk1"/>
                </a:solidFill>
              </a:rPr>
              <a:t>Everyday Life Becomes Easier</a:t>
            </a:r>
            <a:endParaRPr/>
          </a:p>
          <a:p>
            <a:pPr indent="0" lvl="0" marL="0" rtl="0" algn="l">
              <a:lnSpc>
                <a:spcPct val="95000"/>
              </a:lnSpc>
              <a:spcBef>
                <a:spcPts val="1200"/>
              </a:spcBef>
              <a:spcAft>
                <a:spcPts val="0"/>
              </a:spcAft>
              <a:buSzPts val="605"/>
              <a:buNone/>
            </a:pPr>
            <a:r>
              <a:t/>
            </a:r>
            <a:endParaRPr sz="1000">
              <a:solidFill>
                <a:schemeClr val="dk1"/>
              </a:solidFill>
            </a:endParaRPr>
          </a:p>
        </p:txBody>
      </p:sp>
      <p:sp>
        <p:nvSpPr>
          <p:cNvPr id="120" name="Google Shape;120;p8"/>
          <p:cNvSpPr txBox="1"/>
          <p:nvPr>
            <p:ph idx="2" type="body"/>
          </p:nvPr>
        </p:nvSpPr>
        <p:spPr>
          <a:xfrm>
            <a:off x="4832400" y="1666825"/>
            <a:ext cx="3999900" cy="3416400"/>
          </a:xfrm>
          <a:prstGeom prst="rect">
            <a:avLst/>
          </a:prstGeom>
          <a:noFill/>
          <a:ln>
            <a:noFill/>
          </a:ln>
        </p:spPr>
        <p:txBody>
          <a:bodyPr anchorCtr="0" anchor="t" bIns="91425" lIns="91425" spcFirstLastPara="1" rIns="91425" wrap="square" tIns="91425">
            <a:normAutofit/>
          </a:bodyPr>
          <a:lstStyle/>
          <a:p>
            <a:pPr indent="0" lvl="0" marL="139700" rtl="0" algn="l">
              <a:lnSpc>
                <a:spcPct val="95000"/>
              </a:lnSpc>
              <a:spcBef>
                <a:spcPts val="1200"/>
              </a:spcBef>
              <a:spcAft>
                <a:spcPts val="0"/>
              </a:spcAft>
              <a:buSzPts val="1400"/>
              <a:buNone/>
            </a:pPr>
            <a:r>
              <a:rPr lang="en-US" u="sng">
                <a:solidFill>
                  <a:schemeClr val="dk1"/>
                </a:solidFill>
              </a:rPr>
              <a:t>Understanding Users/Stakeholder Landscape:</a:t>
            </a:r>
            <a:endParaRPr u="sng">
              <a:solidFill>
                <a:schemeClr val="dk1"/>
              </a:solidFill>
            </a:endParaRPr>
          </a:p>
          <a:p>
            <a:pPr indent="-278765" lvl="0" marL="457200" rtl="0" algn="l">
              <a:lnSpc>
                <a:spcPct val="95000"/>
              </a:lnSpc>
              <a:spcBef>
                <a:spcPts val="1200"/>
              </a:spcBef>
              <a:spcAft>
                <a:spcPts val="0"/>
              </a:spcAft>
              <a:buSzPts val="1400"/>
              <a:buFont typeface="Arial"/>
              <a:buChar char="●"/>
            </a:pPr>
            <a:r>
              <a:rPr lang="en-US" sz="1100">
                <a:solidFill>
                  <a:schemeClr val="dk1"/>
                </a:solidFill>
              </a:rPr>
              <a:t>Nigerian Families/Household</a:t>
            </a:r>
            <a:endParaRPr sz="1100">
              <a:solidFill>
                <a:schemeClr val="dk1"/>
              </a:solidFill>
            </a:endParaRPr>
          </a:p>
          <a:p>
            <a:pPr indent="-278765" lvl="0" marL="457200" rtl="0" algn="l">
              <a:lnSpc>
                <a:spcPct val="95000"/>
              </a:lnSpc>
              <a:spcBef>
                <a:spcPts val="0"/>
              </a:spcBef>
              <a:spcAft>
                <a:spcPts val="0"/>
              </a:spcAft>
              <a:buSzPts val="1400"/>
              <a:buFont typeface="Arial"/>
              <a:buChar char="●"/>
            </a:pPr>
            <a:r>
              <a:rPr lang="en-US" sz="1100">
                <a:solidFill>
                  <a:schemeClr val="dk1"/>
                </a:solidFill>
              </a:rPr>
              <a:t>Low/Middle Class Incomes</a:t>
            </a:r>
            <a:endParaRPr sz="1100">
              <a:solidFill>
                <a:schemeClr val="dk1"/>
              </a:solidFill>
            </a:endParaRPr>
          </a:p>
          <a:p>
            <a:pPr indent="0" lvl="0" marL="178435" rtl="0" algn="l">
              <a:lnSpc>
                <a:spcPct val="95000"/>
              </a:lnSpc>
              <a:spcBef>
                <a:spcPts val="0"/>
              </a:spcBef>
              <a:spcAft>
                <a:spcPts val="0"/>
              </a:spcAft>
              <a:buSzPts val="1400"/>
              <a:buNone/>
            </a:pPr>
            <a:r>
              <a:t/>
            </a:r>
            <a:endParaRPr sz="1100">
              <a:solidFill>
                <a:schemeClr val="dk1"/>
              </a:solidFill>
            </a:endParaRPr>
          </a:p>
          <a:p>
            <a:pPr indent="-189865" lvl="0" marL="457200" rtl="0" algn="l">
              <a:lnSpc>
                <a:spcPct val="95000"/>
              </a:lnSpc>
              <a:spcBef>
                <a:spcPts val="0"/>
              </a:spcBef>
              <a:spcAft>
                <a:spcPts val="0"/>
              </a:spcAft>
              <a:buSzPts val="1400"/>
              <a:buFont typeface="Arial"/>
              <a:buNone/>
            </a:pPr>
            <a:r>
              <a:t/>
            </a:r>
            <a:endParaRPr sz="1200">
              <a:solidFill>
                <a:schemeClr val="dk1"/>
              </a:solidFill>
            </a:endParaRPr>
          </a:p>
          <a:p>
            <a:pPr indent="0" lvl="0" marL="178435" rtl="0" algn="l">
              <a:lnSpc>
                <a:spcPct val="95000"/>
              </a:lnSpc>
              <a:spcBef>
                <a:spcPts val="0"/>
              </a:spcBef>
              <a:spcAft>
                <a:spcPts val="0"/>
              </a:spcAft>
              <a:buSzPts val="1400"/>
              <a:buNone/>
            </a:pPr>
            <a:r>
              <a:rPr lang="en-US" u="sng">
                <a:solidFill>
                  <a:schemeClr val="dk1"/>
                </a:solidFill>
              </a:rPr>
              <a:t>Defining Success:</a:t>
            </a:r>
            <a:endParaRPr u="sng">
              <a:solidFill>
                <a:schemeClr val="dk1"/>
              </a:solidFill>
            </a:endParaRPr>
          </a:p>
          <a:p>
            <a:pPr indent="-278765" lvl="0" marL="457200" rtl="0" algn="l">
              <a:lnSpc>
                <a:spcPct val="95000"/>
              </a:lnSpc>
              <a:spcBef>
                <a:spcPts val="1200"/>
              </a:spcBef>
              <a:spcAft>
                <a:spcPts val="0"/>
              </a:spcAft>
              <a:buSzPts val="1400"/>
              <a:buChar char="●"/>
            </a:pPr>
            <a:r>
              <a:rPr lang="en-US" sz="1100">
                <a:solidFill>
                  <a:schemeClr val="dk1"/>
                </a:solidFill>
              </a:rPr>
              <a:t>Increase in Percentage of people with access to well-functioning electricity/power </a:t>
            </a:r>
            <a:endParaRPr/>
          </a:p>
          <a:p>
            <a:pPr indent="0" lvl="0" marL="178435" rtl="0" algn="l">
              <a:lnSpc>
                <a:spcPct val="95000"/>
              </a:lnSpc>
              <a:spcBef>
                <a:spcPts val="1200"/>
              </a:spcBef>
              <a:spcAft>
                <a:spcPts val="0"/>
              </a:spcAft>
              <a:buSzPts val="1400"/>
              <a:buNone/>
            </a:pPr>
            <a:r>
              <a:rPr lang="en-US" u="sng">
                <a:solidFill>
                  <a:schemeClr val="dk1"/>
                </a:solidFill>
              </a:rPr>
              <a:t>Innovation Opportunities:</a:t>
            </a:r>
            <a:endParaRPr u="sng">
              <a:solidFill>
                <a:schemeClr val="dk1"/>
              </a:solidFill>
            </a:endParaRPr>
          </a:p>
          <a:p>
            <a:pPr indent="-278765" lvl="0" marL="457200" rtl="0" algn="l">
              <a:lnSpc>
                <a:spcPct val="95000"/>
              </a:lnSpc>
              <a:spcBef>
                <a:spcPts val="1200"/>
              </a:spcBef>
              <a:spcAft>
                <a:spcPts val="0"/>
              </a:spcAft>
              <a:buSzPts val="1400"/>
              <a:buFont typeface="Arial"/>
              <a:buChar char="●"/>
            </a:pPr>
            <a:r>
              <a:rPr lang="en-US" sz="1100">
                <a:solidFill>
                  <a:schemeClr val="dk1"/>
                </a:solidFill>
              </a:rPr>
              <a:t>Decrease cost of Solar Panels</a:t>
            </a:r>
            <a:endParaRPr sz="1100">
              <a:solidFill>
                <a:schemeClr val="dk1"/>
              </a:solidFill>
            </a:endParaRPr>
          </a:p>
          <a:p>
            <a:pPr indent="-278765" lvl="1" marL="914400" rtl="0" algn="l">
              <a:lnSpc>
                <a:spcPct val="95000"/>
              </a:lnSpc>
              <a:spcBef>
                <a:spcPts val="0"/>
              </a:spcBef>
              <a:spcAft>
                <a:spcPts val="0"/>
              </a:spcAft>
              <a:buSzPts val="1200"/>
              <a:buChar char="○"/>
            </a:pPr>
            <a:r>
              <a:rPr lang="en-US" sz="1100">
                <a:solidFill>
                  <a:schemeClr val="dk1"/>
                </a:solidFill>
              </a:rPr>
              <a:t>Self-cleaning Solar Panels </a:t>
            </a:r>
            <a:endParaRPr sz="1100">
              <a:solidFill>
                <a:schemeClr val="dk1"/>
              </a:solidFill>
            </a:endParaRPr>
          </a:p>
          <a:p>
            <a:pPr indent="-278765" lvl="1" marL="914400" rtl="0" algn="l">
              <a:lnSpc>
                <a:spcPct val="95000"/>
              </a:lnSpc>
              <a:spcBef>
                <a:spcPts val="0"/>
              </a:spcBef>
              <a:spcAft>
                <a:spcPts val="0"/>
              </a:spcAft>
              <a:buSzPts val="1200"/>
              <a:buFont typeface="Arial"/>
              <a:buChar char="○"/>
            </a:pPr>
            <a:r>
              <a:rPr lang="en-US" sz="1100">
                <a:solidFill>
                  <a:schemeClr val="dk1"/>
                </a:solidFill>
              </a:rPr>
              <a:t>Shading Mitigation</a:t>
            </a:r>
            <a:endParaRPr sz="1100">
              <a:solidFill>
                <a:schemeClr val="dk1"/>
              </a:solidFill>
            </a:endParaRPr>
          </a:p>
          <a:p>
            <a:pPr indent="-278765" lvl="1" marL="914400" rtl="0" algn="l">
              <a:lnSpc>
                <a:spcPct val="95000"/>
              </a:lnSpc>
              <a:spcBef>
                <a:spcPts val="0"/>
              </a:spcBef>
              <a:spcAft>
                <a:spcPts val="0"/>
              </a:spcAft>
              <a:buSzPts val="1200"/>
              <a:buFont typeface="Arial"/>
              <a:buChar char="○"/>
            </a:pPr>
            <a:r>
              <a:rPr lang="en-US" sz="1100">
                <a:solidFill>
                  <a:schemeClr val="dk1"/>
                </a:solidFill>
              </a:rPr>
              <a:t>Nanostructured Surfaces</a:t>
            </a:r>
            <a:endParaRPr sz="1100">
              <a:solidFill>
                <a:schemeClr val="dk1"/>
              </a:solidFill>
            </a:endParaRPr>
          </a:p>
          <a:p>
            <a:pPr indent="0" lvl="0" marL="139700" rtl="0" algn="l">
              <a:lnSpc>
                <a:spcPct val="114999"/>
              </a:lnSpc>
              <a:spcBef>
                <a:spcPts val="0"/>
              </a:spcBef>
              <a:spcAft>
                <a:spcPts val="0"/>
              </a:spcAft>
              <a:buSzPts val="1400"/>
              <a:buNone/>
            </a:pPr>
            <a:r>
              <a:t/>
            </a:r>
            <a:endParaRPr>
              <a:solidFill>
                <a:schemeClr val="dk1"/>
              </a:solidFill>
            </a:endParaRPr>
          </a:p>
        </p:txBody>
      </p:sp>
      <p:sp>
        <p:nvSpPr>
          <p:cNvPr id="121" name="Google Shape;12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22" name="Google Shape;122;p8"/>
          <p:cNvSpPr txBox="1"/>
          <p:nvPr/>
        </p:nvSpPr>
        <p:spPr>
          <a:xfrm>
            <a:off x="233795" y="1010516"/>
            <a:ext cx="860107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sng" cap="none" strike="noStrike">
                <a:solidFill>
                  <a:schemeClr val="dk1"/>
                </a:solidFill>
                <a:latin typeface="Arial"/>
                <a:ea typeface="Arial"/>
                <a:cs typeface="Arial"/>
                <a:sym typeface="Arial"/>
              </a:rPr>
              <a:t>General Statement:</a:t>
            </a:r>
            <a:r>
              <a:rPr b="0" i="0" lang="en-US" sz="1200" u="none" cap="none" strike="noStrike">
                <a:solidFill>
                  <a:schemeClr val="dk1"/>
                </a:solidFill>
                <a:latin typeface="Arial"/>
                <a:ea typeface="Arial"/>
                <a:cs typeface="Arial"/>
                <a:sym typeface="Arial"/>
              </a:rPr>
              <a:t> Almost half of Nigeria’s population does not have access to stable, well-functioning power. The goal of this project is to design a product to reduce the time &amp; labor of cleaning a solar panel in the absence of rain.</a:t>
            </a:r>
            <a:endParaRPr b="0" i="0" sz="1200" u="none" cap="none" strike="noStrike">
              <a:solidFill>
                <a:schemeClr val="dk1"/>
              </a:solidFill>
              <a:latin typeface="Arial"/>
              <a:ea typeface="Arial"/>
              <a:cs typeface="Arial"/>
              <a:sym typeface="Arial"/>
            </a:endParaRPr>
          </a:p>
        </p:txBody>
      </p:sp>
      <p:pic>
        <p:nvPicPr>
          <p:cNvPr descr="Mop and bucket with solid fill" id="123" name="Google Shape;123;p8"/>
          <p:cNvPicPr preferRelativeResize="0"/>
          <p:nvPr/>
        </p:nvPicPr>
        <p:blipFill rotWithShape="1">
          <a:blip r:embed="rId3">
            <a:alphaModFix/>
          </a:blip>
          <a:srcRect b="0" l="0" r="0" t="0"/>
          <a:stretch/>
        </p:blipFill>
        <p:spPr>
          <a:xfrm>
            <a:off x="3729142" y="3919443"/>
            <a:ext cx="914400" cy="91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29" name="Google Shape;129;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Design Specifications for Debris Cleaning Solution</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graphicFrame>
        <p:nvGraphicFramePr>
          <p:cNvPr id="130" name="Google Shape;130;p9"/>
          <p:cNvGraphicFramePr/>
          <p:nvPr/>
        </p:nvGraphicFramePr>
        <p:xfrm>
          <a:off x="949925" y="1258844"/>
          <a:ext cx="3000000" cy="3000000"/>
        </p:xfrm>
        <a:graphic>
          <a:graphicData uri="http://schemas.openxmlformats.org/drawingml/2006/table">
            <a:tbl>
              <a:tblPr>
                <a:noFill/>
                <a:tableStyleId>{460DD63D-758E-4D4C-842B-F6CAE25DB6B8}</a:tableStyleId>
              </a:tblPr>
              <a:tblGrid>
                <a:gridCol w="1911425"/>
                <a:gridCol w="1708050"/>
                <a:gridCol w="1809750"/>
                <a:gridCol w="18097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User Need</a:t>
                      </a:r>
                      <a:endParaRPr b="1" sz="1400" u="none" cap="none" strike="noStrike"/>
                    </a:p>
                  </a:txBody>
                  <a:tcPr marT="91425" marB="91425" marR="91425" marL="91425">
                    <a:solidFill>
                      <a:srgbClr val="8DA9D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Metric</a:t>
                      </a:r>
                      <a:endParaRPr b="1" sz="1400" u="none" cap="none" strike="noStrike"/>
                    </a:p>
                  </a:txBody>
                  <a:tcPr marT="91425" marB="91425" marR="91425" marL="91425">
                    <a:solidFill>
                      <a:srgbClr val="8DA9D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Target</a:t>
                      </a:r>
                      <a:endParaRPr b="1" sz="1400" u="none" cap="none" strike="noStrike"/>
                    </a:p>
                  </a:txBody>
                  <a:tcPr marT="91425" marB="91425" marR="91425" marL="91425">
                    <a:solidFill>
                      <a:srgbClr val="8DA9D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Reason</a:t>
                      </a:r>
                      <a:endParaRPr b="1" sz="1400" u="none" cap="none" strike="noStrike"/>
                    </a:p>
                  </a:txBody>
                  <a:tcPr marT="91425" marB="91425" marR="91425" marL="91425">
                    <a:solidFill>
                      <a:srgbClr val="8DA9DB"/>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Affordability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Cost of product</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Less than $100 USD</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Most families able to afford it</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Easy to install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Time of installation</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Can install within 30 minutes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No outside sources required for installing</a:t>
                      </a:r>
                      <a:endParaRPr sz="1400" u="none" cap="none" strike="noStrike"/>
                    </a:p>
                  </a:txBody>
                  <a:tcPr marT="91425" marB="91425" marR="91425" marL="91425"/>
                </a:tc>
              </a:tr>
              <a:tr h="5416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Energy </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Energy output</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Energy output stays above 90%</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Consistent source of energy </a:t>
                      </a:r>
                      <a:endParaRPr/>
                    </a:p>
                  </a:txBody>
                  <a:tcPr marT="91425" marB="91425" marR="91425" marL="91425"/>
                </a:tc>
              </a:tr>
              <a:tr h="5416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Longevity </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Lifetime of solar panels</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Lifetime increases by 10 years</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Don’t need to replace panels nearly as often</a:t>
                      </a:r>
                      <a:endParaRPr sz="1400" u="none" cap="none" strike="noStrike"/>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0x0101002FC42F7900EC104F88C5D3F97942A62C</vt:lpwstr>
  </property>
</Properties>
</file>