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Sorts Mill Goudy"/>
      <p:regular r:id="rId29"/>
      <p:italic r:id="rId30"/>
    </p:embeddedFont>
    <p:embeddedFont>
      <p:font typeface="Gill Sans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3F06D8-3B51-4B8A-B382-CC9549276D59}">
  <a:tblStyle styleId="{923F06D8-3B51-4B8A-B382-CC9549276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rtsMillGoud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regular.fntdata"/><Relationship Id="rId30" Type="http://schemas.openxmlformats.org/officeDocument/2006/relationships/font" Target="fonts/SortsMillGoudy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Gill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ae86a9b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ae86a9b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e86a9b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e86a9b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ae86a9bda_0_1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ae86a9bda_0_1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ba3ff01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ba3ff01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ba3ff01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ba3ff01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a944304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a944304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Hayden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cfa313af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cfa313af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cfa313af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cfa313af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ae86a9bda_0_1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ae86a9bda_0_1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a944304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a944304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a9443046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a9443046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a9443046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a9443046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a9443046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a9443046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a9443046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a9443046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a9443046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a9443046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a94430460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a94430460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9443046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a9443046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43050" y="514351"/>
            <a:ext cx="60864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Sorts Mill Goudy"/>
              <a:buNone/>
              <a:defRPr sz="27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43050" y="3086100"/>
            <a:ext cx="60864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i="1" sz="1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028700" y="514350"/>
            <a:ext cx="7115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117075" y="-397723"/>
            <a:ext cx="2938500" cy="7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rtl="0">
              <a:spcBef>
                <a:spcPts val="800"/>
              </a:spcBef>
              <a:spcAft>
                <a:spcPts val="0"/>
              </a:spcAft>
              <a:buSzPts val="1300"/>
              <a:buChar char="•"/>
              <a:defRPr/>
            </a:lvl1pPr>
            <a:lvl2pPr indent="-298450" lvl="1" marL="914400" rtl="0">
              <a:spcBef>
                <a:spcPts val="400"/>
              </a:spcBef>
              <a:spcAft>
                <a:spcPts val="0"/>
              </a:spcAft>
              <a:buSzPts val="1100"/>
              <a:buChar char="•"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79400" lvl="3" marL="1828800" rtl="0"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rtl="0">
              <a:spcBef>
                <a:spcPts val="400"/>
              </a:spcBef>
              <a:spcAft>
                <a:spcPts val="0"/>
              </a:spcAft>
              <a:buSzPts val="8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028700" y="514350"/>
            <a:ext cx="7115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028699" y="1690577"/>
            <a:ext cx="71151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3"/>
            <a:ext cx="78867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Sorts Mill Goudy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81218"/>
            <a:ext cx="7886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i="1"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009553" y="424709"/>
            <a:ext cx="7134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Sorts Mill Goud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82319" y="1543050"/>
            <a:ext cx="37737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99056" y="1543051"/>
            <a:ext cx="37626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707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i="0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28700" y="514350"/>
            <a:ext cx="7115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 sz="21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 sz="18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5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6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8700" y="514350"/>
            <a:ext cx="7115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Sorts Mill Goudy"/>
              <a:buNone/>
              <a:defRPr b="0" i="0" sz="27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28699" y="1690577"/>
            <a:ext cx="71151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794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 rot="5400000">
            <a:off x="7350055" y="2417851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 rot="5400000">
            <a:off x="-1281064" y="2417850"/>
            <a:ext cx="308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1614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laderanger.com/pleco/" TargetMode="External"/><Relationship Id="rId4" Type="http://schemas.openxmlformats.org/officeDocument/2006/relationships/hyperlink" Target="https://patents.google.com/patent/US4245369A/" TargetMode="External"/><Relationship Id="rId5" Type="http://schemas.openxmlformats.org/officeDocument/2006/relationships/hyperlink" Target="https://patents.google.com/patent/US20170202419A1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3665775" y="0"/>
            <a:ext cx="6264000" cy="1185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Ideation Derby</a:t>
            </a:r>
            <a:endParaRPr sz="3600"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2685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5122750" y="1561500"/>
            <a:ext cx="37482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Team Seven Subteam: 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Kismet Crossdale, Hayden Fuller, </a:t>
            </a:r>
            <a:r>
              <a:rPr lang="en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Jameson Giannattasio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343555" y="4767263"/>
            <a:ext cx="65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4: Explore Systematically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5072275" y="1268400"/>
            <a:ext cx="4266900" cy="218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</a:rPr>
              <a:t>E</a:t>
            </a:r>
            <a:r>
              <a:rPr lang="en" sz="1400" u="sng">
                <a:solidFill>
                  <a:schemeClr val="dk1"/>
                </a:solidFill>
              </a:rPr>
              <a:t>nergy to Debris:</a:t>
            </a:r>
            <a:endParaRPr sz="1400"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</a:rPr>
              <a:t>Rotational motor connected directly to blade (Windshield)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</a:rPr>
              <a:t>Belt driven pulley system (Horizontal)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</a:rPr>
              <a:t>Air/Water/Other liquids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575" y="2425650"/>
            <a:ext cx="3168426" cy="23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40775" y="1206250"/>
            <a:ext cx="25941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Store/Accept External Energy:</a:t>
            </a:r>
            <a:endParaRPr u="sng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Battery</a:t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Directly from solar panel</a:t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AC power</a:t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2734875" y="1206250"/>
            <a:ext cx="22830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Triggering/Sensing Debris:</a:t>
            </a:r>
            <a:endParaRPr u="sng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Light detector</a:t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Solar Efficiency</a:t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Timer</a:t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orts Mill Goudy"/>
              <a:buChar char="●"/>
            </a:pPr>
            <a:r>
              <a:rPr lang="en" sz="11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Manually triggered</a:t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11700" y="2965063"/>
            <a:ext cx="30594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Most Promising Methods:</a:t>
            </a:r>
            <a:endParaRPr u="sng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311700" y="352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{923F06D8-3B51-4B8A-B382-CC9549276D59}</a:tableStyleId>
              </a:tblPr>
              <a:tblGrid>
                <a:gridCol w="1763650"/>
                <a:gridCol w="1763650"/>
                <a:gridCol w="1631550"/>
              </a:tblGrid>
              <a:tr h="4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Store/Accept External Energy 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Triggering/sensing debris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Energy to Debris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 power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Timer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Rotational motion</a:t>
                      </a:r>
                      <a:endParaRPr sz="1000"/>
                    </a:p>
                  </a:txBody>
                  <a:tcPr marT="63500" marB="63500" marR="63500" marL="63500"/>
                </a:tc>
              </a:tr>
              <a:tr h="40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Battery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Efficiency calculation</a:t>
                      </a:r>
                      <a:endParaRPr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 motion</a:t>
                      </a:r>
                      <a:endParaRPr sz="10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84" name="Google Shape;184;p23"/>
          <p:cNvSpPr txBox="1"/>
          <p:nvPr/>
        </p:nvSpPr>
        <p:spPr>
          <a:xfrm>
            <a:off x="7253275" y="4817175"/>
            <a:ext cx="1650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Sketch of 1st promising method</a:t>
            </a:r>
            <a:endParaRPr sz="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629841" y="-6"/>
            <a:ext cx="7707300" cy="861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5: Reflections on Solution &amp; Process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68391" y="2183472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Fully Explored Solution Space</a:t>
            </a:r>
            <a:endParaRPr b="1" sz="1900"/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688" y="1157850"/>
            <a:ext cx="1108575" cy="11085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587" y="1232475"/>
            <a:ext cx="959300" cy="9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>
            <p:ph idx="2" type="body"/>
          </p:nvPr>
        </p:nvSpPr>
        <p:spPr>
          <a:xfrm>
            <a:off x="283875" y="3005875"/>
            <a:ext cx="3868200" cy="216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Sub functions &amp;  systems were entirely fleshed out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Black box diagram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Energy, Materials, &amp; Signals framework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95" name="Google Shape;195;p24"/>
          <p:cNvSpPr txBox="1"/>
          <p:nvPr>
            <p:ph idx="3" type="body"/>
          </p:nvPr>
        </p:nvSpPr>
        <p:spPr>
          <a:xfrm>
            <a:off x="4629150" y="2387872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Alternative </a:t>
            </a:r>
            <a:r>
              <a:rPr lang="en" sz="1900"/>
              <a:t>function diagrams &amp; problem decomposition</a:t>
            </a:r>
            <a:endParaRPr sz="1900"/>
          </a:p>
        </p:txBody>
      </p:sp>
      <p:sp>
        <p:nvSpPr>
          <p:cNvPr id="196" name="Google Shape;196;p24"/>
          <p:cNvSpPr txBox="1"/>
          <p:nvPr>
            <p:ph idx="4" type="body"/>
          </p:nvPr>
        </p:nvSpPr>
        <p:spPr>
          <a:xfrm>
            <a:off x="4903650" y="3005877"/>
            <a:ext cx="3612900" cy="207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Ex: functional block diagram, circle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believe that the diagrams &amp; frameworks we used (named above) were most efficient in decomposing the problem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7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629850" y="-1"/>
            <a:ext cx="77073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(Cont.)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629841" y="1842922"/>
            <a:ext cx="38682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External sources</a:t>
            </a:r>
            <a:endParaRPr sz="2200"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337255" y="4767263"/>
            <a:ext cx="6540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5"/>
          <p:cNvSpPr txBox="1"/>
          <p:nvPr>
            <p:ph idx="2" type="body"/>
          </p:nvPr>
        </p:nvSpPr>
        <p:spPr>
          <a:xfrm>
            <a:off x="502975" y="2571752"/>
            <a:ext cx="3868200" cy="1723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7025" lvl="0" marL="457200" rtl="0" algn="l">
              <a:spcBef>
                <a:spcPts val="80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Chose patents most relevant to device due to similarities in subsystems &amp; functions</a:t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>
            <p:ph idx="3" type="body"/>
          </p:nvPr>
        </p:nvSpPr>
        <p:spPr>
          <a:xfrm>
            <a:off x="4629150" y="1953747"/>
            <a:ext cx="38874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lnSpcReduction="20000"/>
          </a:bodyPr>
          <a:lstStyle/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SzPts val="2200"/>
              <a:buNone/>
            </a:pPr>
            <a:r>
              <a:rPr lang="en" sz="2200"/>
              <a:t>Collective brainstorm &amp; integrated ideas</a:t>
            </a:r>
            <a:endParaRPr/>
          </a:p>
        </p:txBody>
      </p:sp>
      <p:sp>
        <p:nvSpPr>
          <p:cNvPr id="206" name="Google Shape;206;p25"/>
          <p:cNvSpPr txBox="1"/>
          <p:nvPr>
            <p:ph idx="4" type="body"/>
          </p:nvPr>
        </p:nvSpPr>
        <p:spPr>
          <a:xfrm>
            <a:off x="4629150" y="2460931"/>
            <a:ext cx="38874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228600" lvl="0" marL="457200" rtl="0" algn="l"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2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Each member picked a different patent to explore </a:t>
            </a:r>
            <a:endParaRPr sz="2029"/>
          </a:p>
          <a:p>
            <a:pPr indent="-318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9"/>
              <a:t>Kismet: </a:t>
            </a:r>
            <a:r>
              <a:rPr b="1" lang="en" sz="1829"/>
              <a:t>Straight Sweep Windshield Wiper - blade design and motion </a:t>
            </a:r>
            <a:endParaRPr b="1" sz="1829"/>
          </a:p>
          <a:p>
            <a:pPr indent="-318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9"/>
              <a:t>Hayden:</a:t>
            </a:r>
            <a:r>
              <a:rPr b="1" lang="en" sz="1829"/>
              <a:t> iRobot Roomba - sensor and detection abilities </a:t>
            </a:r>
            <a:endParaRPr b="1" sz="1829"/>
          </a:p>
          <a:p>
            <a:pPr indent="-3186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29"/>
              <a:t>Jameson: </a:t>
            </a:r>
            <a:r>
              <a:rPr b="1" lang="en" sz="1829"/>
              <a:t>Pleco Solar - waterless solution &amp; solar panel compatibility</a:t>
            </a:r>
            <a:endParaRPr b="1" sz="1829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Aspects welcomed &amp; blended into final design </a:t>
            </a:r>
            <a:endParaRPr sz="2029"/>
          </a:p>
          <a:p>
            <a:pPr indent="-3235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929"/>
              <a:t>AC power + Efficiency sensor + Wiper with Rotational Motion</a:t>
            </a:r>
            <a:endParaRPr b="1" sz="1929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250" y="938600"/>
            <a:ext cx="1074475" cy="9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100" y="885448"/>
            <a:ext cx="1074475" cy="95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24" y="4260800"/>
            <a:ext cx="780375" cy="7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4362" y="3076000"/>
            <a:ext cx="715275" cy="7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6286" y="3419700"/>
            <a:ext cx="1721586" cy="17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Screening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152475"/>
            <a:ext cx="2897100" cy="24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/>
              <a:t>Selection Criteria: </a:t>
            </a:r>
            <a:endParaRPr u="sng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Cleaning </a:t>
            </a:r>
            <a:r>
              <a:rPr lang="en" sz="1400"/>
              <a:t>Effectiveness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Detection Efficiency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Durability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Cost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Motion Efficiency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Simplicity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Ranked with +,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400"/>
              <a:t>,0 system </a:t>
            </a:r>
            <a:endParaRPr sz="1400"/>
          </a:p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3412625" y="148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{923F06D8-3B51-4B8A-B382-CC9549276D59}</a:tableStyleId>
              </a:tblPr>
              <a:tblGrid>
                <a:gridCol w="910400"/>
                <a:gridCol w="928250"/>
                <a:gridCol w="928250"/>
                <a:gridCol w="928250"/>
                <a:gridCol w="928250"/>
                <a:gridCol w="928250"/>
              </a:tblGrid>
              <a:tr h="23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Concepts</a:t>
                      </a:r>
                      <a:endParaRPr b="1" sz="11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104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Straight Sweep Windshield Wiper + manual (Reference)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 Power + Timer Sensor + Rotational Motion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Battery + Efficiency Calculation Sensor + Linear Motion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Ultrasonic Vibration Force Field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Circular Windshield Wipers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23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Net Score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23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Rank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Continue?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Revise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Yes, Combine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Yes, Combine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Yes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6"/>
          <p:cNvSpPr txBox="1"/>
          <p:nvPr/>
        </p:nvSpPr>
        <p:spPr>
          <a:xfrm>
            <a:off x="288300" y="3522625"/>
            <a:ext cx="29439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Char char="➢"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 had best Detection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Char char="○"/>
            </a:pPr>
            <a:r>
              <a:rPr lang="en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Combine with highest overall rank (B)</a:t>
            </a:r>
            <a:endParaRPr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Matrix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357075"/>
            <a:ext cx="3464400" cy="345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Combined B and 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 Power, Efficiency Sensor, Rotational Motion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 of selection criteria determined by importance to users and product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BC had highest score</a:t>
            </a:r>
            <a:endParaRPr b="1"/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8" name="Google Shape;228;p27"/>
          <p:cNvGraphicFramePr/>
          <p:nvPr/>
        </p:nvGraphicFramePr>
        <p:xfrm>
          <a:off x="4055650" y="63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{923F06D8-3B51-4B8A-B382-CC9549276D59}</a:tableStyleId>
              </a:tblPr>
              <a:tblGrid>
                <a:gridCol w="857250"/>
                <a:gridCol w="504825"/>
                <a:gridCol w="495300"/>
                <a:gridCol w="619125"/>
                <a:gridCol w="561975"/>
                <a:gridCol w="647700"/>
                <a:gridCol w="533400"/>
                <a:gridCol w="666750"/>
              </a:tblGrid>
              <a:tr h="266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 hMerge="1"/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Concepts</a:t>
                      </a:r>
                      <a:endParaRPr b="1" sz="900"/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</a:tr>
              <a:tr h="266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Straight Sweep Windshield Wiper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BC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AC Power, Sensor, Rotational Motion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Circular Windshield Wiper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</a:tr>
              <a:tr h="24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Selection Criteria 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Weight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Rating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Weighted Score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Rating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Weighted Score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Rating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Weighted Score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Durability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15%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.45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Motion Efficiency 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15%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.45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Low cost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20%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.8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Simplicity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15%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.45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.45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Cleaning Effectiveness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20%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.6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.4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Detection Efficiency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15%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.45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.75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.3</a:t>
                      </a:r>
                      <a:endParaRPr sz="900"/>
                    </a:p>
                  </a:txBody>
                  <a:tcPr marT="63500" marB="63500" marR="63500" marL="63500"/>
                </a:tc>
              </a:tr>
              <a:tr h="2413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41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Score 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Rank</a:t>
                      </a:r>
                      <a:endParaRPr sz="9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A99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3.6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3.3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A9999"/>
                    </a:solidFill>
                  </a:tcPr>
                </a:tc>
                <a:tc hMerge="1"/>
              </a:tr>
              <a:tr h="2413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Continue?</a:t>
                      </a:r>
                      <a:endParaRPr sz="900"/>
                    </a:p>
                  </a:txBody>
                  <a:tcPr marT="63500" marB="63500" marR="63500" marL="6350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A99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Develop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B6D7A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EA9999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Low-Fidelity Prototype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606925" y="1206875"/>
            <a:ext cx="33324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Functions and Materials: </a:t>
            </a:r>
            <a:endParaRPr b="1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Solar Panel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Metal 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Metal Blade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Mounting Apparatus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Cardboard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300" y="363863"/>
            <a:ext cx="3332400" cy="441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11700" y="1246825"/>
            <a:ext cx="8520600" cy="3810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/>
              <a:t>Through the ideation process, a solution was collectively devised by our subteam that meets the design criteria: </a:t>
            </a:r>
            <a:endParaRPr sz="2300"/>
          </a:p>
          <a:p>
            <a:pPr indent="-374650" lvl="0" marL="457200" rtl="0" algn="l">
              <a:spcBef>
                <a:spcPts val="800"/>
              </a:spcBef>
              <a:spcAft>
                <a:spcPts val="0"/>
              </a:spcAft>
              <a:buSzPts val="2300"/>
              <a:buChar char="●"/>
            </a:pPr>
            <a:r>
              <a:rPr lang="en" sz="2300" u="sng"/>
              <a:t>Proposed solution concept</a:t>
            </a:r>
            <a:endParaRPr sz="23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2000"/>
              <a:t>Rotational wiper powered by AC source with an efficiency sensor</a:t>
            </a:r>
            <a:endParaRPr sz="20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 u="sng"/>
              <a:t>Benefits of concept</a:t>
            </a:r>
            <a:endParaRPr sz="23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Detects debris effectively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Efficiently removes all debris to increase energy output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Minimal parts to keep </a:t>
            </a:r>
            <a:r>
              <a:rPr lang="en" sz="2000"/>
              <a:t>simplistic, </a:t>
            </a:r>
            <a:r>
              <a:rPr lang="en" sz="2000"/>
              <a:t>affordable, and easily installable</a:t>
            </a:r>
            <a:endParaRPr sz="2000"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2630100" y="2004600"/>
            <a:ext cx="3883800" cy="113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 (IEEE)</a:t>
            </a:r>
            <a:endParaRPr/>
          </a:p>
        </p:txBody>
      </p:sp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311700" y="1129400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[1] “Product Pleco Solar” Blade Ranger. Accessed February 12, 2024. [Online]. Available: </a:t>
            </a: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https://bladeranger.com/pleco/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[2] “Straight Sweep Windshield Wiper” Google Patents. Accessed February 12, 2024. [Online]. Available: </a:t>
            </a:r>
            <a:r>
              <a:rPr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https://patents.google.com/patent/US4245369A/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[3] “Debris Sensor for Cleaning Apparatus” Google Patents. Accessed February 12, 2024. [Online]. Available: </a:t>
            </a:r>
            <a:r>
              <a:rPr lang="en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https://patents.google.com/patent/US20170202419A1/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[4] All Images </a:t>
            </a:r>
            <a:r>
              <a:rPr lang="en" sz="1400">
                <a:solidFill>
                  <a:schemeClr val="dk1"/>
                </a:solidFill>
              </a:rPr>
              <a:t>courtesy</a:t>
            </a:r>
            <a:r>
              <a:rPr lang="en" sz="1400">
                <a:solidFill>
                  <a:schemeClr val="dk1"/>
                </a:solidFill>
              </a:rPr>
              <a:t> of Kismet Crossdale, Hayden Fuller, and Jameson Giannattasio or Microsoft Powerpoint Stock Image, Icon, and Illustration Library.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2028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+ Design Criteria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317025" y="1152475"/>
            <a:ext cx="7515300" cy="12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/>
              <a:t>Problem Statement</a:t>
            </a:r>
            <a:endParaRPr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Goal: To design a device that reduces time and labor of cleaning solar panel in the absence of rain; </a:t>
            </a:r>
            <a:r>
              <a:rPr lang="en"/>
              <a:t>through cleaning, will increase the solar </a:t>
            </a:r>
            <a:r>
              <a:rPr lang="en"/>
              <a:t>panel</a:t>
            </a:r>
            <a:r>
              <a:rPr lang="en"/>
              <a:t> efficiency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250"/>
            <a:ext cx="966350" cy="10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 b="14083" l="8900" r="0" t="13056"/>
          <a:stretch/>
        </p:blipFill>
        <p:spPr>
          <a:xfrm>
            <a:off x="256025" y="2571750"/>
            <a:ext cx="1061000" cy="84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317025" y="2481975"/>
            <a:ext cx="65850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Design Criteria</a:t>
            </a:r>
            <a:endParaRPr sz="1800" u="sng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Char char="●"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Affordability - less than $100 USD 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Char char="●"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Easy to Install - can install within 30 minutes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Char char="●"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Energy Output - consistent source of energy 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Char char="●"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Longevity - lifetime of solar panel increases by 10 years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69675" y="2374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Generation Process</a:t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08" name="Google Shape;108;p16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Clarify the Problem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11" name="Google Shape;111;p16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Search Externally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114" name="Google Shape;114;p16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 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Search Internally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17" name="Google Shape;117;p16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7037150" y="2057125"/>
              <a:ext cx="17712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Reflect on Solutions &amp; Processes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20" name="Google Shape;120;p16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5434125" y="2057125"/>
              <a:ext cx="16521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latin typeface="Roboto"/>
                  <a:ea typeface="Roboto"/>
                  <a:cs typeface="Roboto"/>
                  <a:sym typeface="Roboto"/>
                </a:rPr>
                <a:t>Explore Systematically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380900" y="110600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Clarify the Problem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079950" y="3153000"/>
            <a:ext cx="2752200" cy="141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Pictured to the left: Black box diagram 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75" y="1005825"/>
            <a:ext cx="5114925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277200" y="0"/>
            <a:ext cx="41997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Search Externally</a:t>
            </a:r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881075"/>
            <a:ext cx="4130700" cy="402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3 Related Patents: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Pleco Solar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Robot w/ rotating brush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Doesn’t utilize water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Too expensive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Straight Sweep Windshield Wiper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Efficient</a:t>
            </a:r>
            <a:r>
              <a:rPr lang="en"/>
              <a:t> motor arm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iRobot </a:t>
            </a:r>
            <a:r>
              <a:rPr lang="en"/>
              <a:t>Roomba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Excellent debris detection</a:t>
            </a:r>
            <a:endParaRPr/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4616125" y="14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{923F06D8-3B51-4B8A-B382-CC9549276D59}</a:tableStyleId>
              </a:tblPr>
              <a:tblGrid>
                <a:gridCol w="1080050"/>
                <a:gridCol w="1149125"/>
                <a:gridCol w="1148525"/>
                <a:gridCol w="907675"/>
              </a:tblGrid>
              <a:tr h="55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Competitive Product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Patent Number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Title/Description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Relation to the Project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197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Pleco Solar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Based on Bar-Ilan University Patents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Patent Pending?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Robot Solar Panel Cleaner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Concept for brushing debris off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Rotating brush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(robot does not use water)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95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Straight Sweep Windshield Wiper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</a:t>
                      </a:r>
                      <a:r>
                        <a:rPr lang="en" sz="1200"/>
                        <a:t>4245369A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Wiper arms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Concept for the movement of the wiper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16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iRobot Roomba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US9883783B2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Debris detection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Concept for detection of when to clean the panel.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173325" y="52925"/>
            <a:ext cx="38655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Pleco Solar (Brushing)</a:t>
            </a:r>
            <a:endParaRPr sz="1800"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4804000" y="83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{923F06D8-3B51-4B8A-B382-CC9549276D59}</a:tableStyleId>
              </a:tblPr>
              <a:tblGrid>
                <a:gridCol w="1563250"/>
                <a:gridCol w="1259300"/>
                <a:gridCol w="1259300"/>
              </a:tblGrid>
              <a:tr h="3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Metric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Importance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Score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5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Water Use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One-Time-Purchase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Easy-to-Use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Brushing Debris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Simplicity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Compatibility with panels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173325" y="927225"/>
            <a:ext cx="35751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Pros: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Little to no water use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Ease of application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Cleaning efficiency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Cons: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Expensive (&gt;$100 USD)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Not simplistic in design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How it influenced the concept selection and generation process:</a:t>
            </a:r>
            <a:endParaRPr b="1"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Realized</a:t>
            </a: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importance of device not using any water/cleaning solution to bring down cost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168250"/>
            <a:ext cx="35772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Straight Sweep Windshield Wiper</a:t>
            </a:r>
            <a:endParaRPr sz="1800"/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4857000" y="10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{923F06D8-3B51-4B8A-B382-CC9549276D59}</a:tableStyleId>
              </a:tblPr>
              <a:tblGrid>
                <a:gridCol w="1276175"/>
                <a:gridCol w="1276175"/>
                <a:gridCol w="1276175"/>
              </a:tblGrid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Metric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Importance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Score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Motion efficiency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Long length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0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Blades are whole of wiper arm length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Motor driven arm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Simple design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 cost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Durability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3" name="Google Shape;153;p20"/>
          <p:cNvSpPr txBox="1"/>
          <p:nvPr/>
        </p:nvSpPr>
        <p:spPr>
          <a:xfrm>
            <a:off x="311700" y="1075350"/>
            <a:ext cx="34944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Pros: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Efficient</a:t>
            </a: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in motion ability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Length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Simplicity in design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Cons: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Blades are not the entire length of wiper arm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How it influenced the concept selection and generation process: </a:t>
            </a:r>
            <a:endParaRPr b="1"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Length of blade &amp; wiper arm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Rotational motion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179775"/>
            <a:ext cx="41538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Roomba Dirt Detect</a:t>
            </a:r>
            <a:endParaRPr sz="1800"/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5358200" y="10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{923F06D8-3B51-4B8A-B382-CC9549276D59}</a:tableStyleId>
              </a:tblPr>
              <a:tblGrid>
                <a:gridCol w="1126250"/>
                <a:gridCol w="1126250"/>
                <a:gridCol w="1126250"/>
              </a:tblGrid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Metric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Importance 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Score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FE2F3"/>
                    </a:solidFill>
                  </a:tcPr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Doesn’t clog up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 cost component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4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Piezoelectric sensor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Durable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11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Detects instantaneously rather than build up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61" name="Google Shape;161;p21"/>
          <p:cNvSpPr txBox="1"/>
          <p:nvPr/>
        </p:nvSpPr>
        <p:spPr>
          <a:xfrm>
            <a:off x="311700" y="1072650"/>
            <a:ext cx="35865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Pros: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Inability to be impeded by debris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Durability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Cons: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Not low cost (&gt;$100 USD)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How it influenced the concept selection and generation process: </a:t>
            </a:r>
            <a:endParaRPr b="1"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Realized importance of specificity of sensor 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Char char="●"/>
            </a:pPr>
            <a:r>
              <a:rPr lang="en" sz="16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Detection style of sensor</a:t>
            </a:r>
            <a:endParaRPr sz="16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Search Internally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5425" y="1509750"/>
            <a:ext cx="4537500" cy="1155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ideation templates such as Miro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concepts using personal knowledge/creativity 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925" y="1403275"/>
            <a:ext cx="4310974" cy="27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  <p:sp>
        <p:nvSpPr>
          <p:cNvPr id="171" name="Google Shape;171;p22"/>
          <p:cNvSpPr txBox="1"/>
          <p:nvPr/>
        </p:nvSpPr>
        <p:spPr>
          <a:xfrm>
            <a:off x="388475" y="2540675"/>
            <a:ext cx="40713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Brainstorming: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Char char="●"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Wish and Wonder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rts Mill Goudy"/>
              <a:buChar char="○"/>
            </a:pPr>
            <a:r>
              <a:rPr lang="en" sz="15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Identify boundaries of problem</a:t>
            </a:r>
            <a:endParaRPr sz="15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Char char="●"/>
            </a:pPr>
            <a:r>
              <a:rPr lang="en" sz="18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Analogous Devices</a:t>
            </a:r>
            <a:endParaRPr sz="18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rts Mill Goudy"/>
              <a:buChar char="○"/>
            </a:pPr>
            <a:r>
              <a:rPr lang="en" sz="15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Recognize similar solutions</a:t>
            </a:r>
            <a:endParaRPr sz="15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ssicFrame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B07F"/>
      </a:accent6>
      <a:hlink>
        <a:srgbClr val="578D8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