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df5bfde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df5bfde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e090018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e090018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dfffad0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dfffad0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dfffad0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dfffad0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dfffad0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dfffad0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dfffad0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dfffad0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dfffad01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dfffad01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6e090018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e090018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e090018a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e090018a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de6022d5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de6022d5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de6022d5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de6022d5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de6022d5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de6022d5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df5bfd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df5bfd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e090018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090018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df5bfde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df5bfde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df5bfde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df5bfde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e090018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e090018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informatics.mccme.ru/mod/book/view.php?id=290" TargetMode="External"/><Relationship Id="rId4" Type="http://schemas.openxmlformats.org/officeDocument/2006/relationships/hyperlink" Target="https://neerc.ifmo.ru/wiki/index.php?title=%D0%94%D0%B8%D0%BD%D0%B0%D0%BC%D0%B8%D1%87%D0%B5%D1%81%D0%BA%D0%BE%D0%B5_%D0%BF%D1%80%D0%BE%D0%B3%D1%80%D0%B0%D0%BC%D0%BC%D0%B8%D1%80%D0%BE%D0%B2%D0%B0%D0%BD%D0%B8%D0%B5_%D0%BF%D0%BE_%D0%BF%D1%80%D0%BE%D1%84%D0%B8%D0%BB%D1%8E" TargetMode="External"/><Relationship Id="rId5" Type="http://schemas.openxmlformats.org/officeDocument/2006/relationships/hyperlink" Target="https://slides.in.ua/algo/dynamic/profi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13175" y="1136446"/>
            <a:ext cx="4255500" cy="126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Презентация</a:t>
            </a:r>
            <a:endParaRPr/>
          </a:p>
        </p:txBody>
      </p:sp>
      <p:sp>
        <p:nvSpPr>
          <p:cNvPr id="278" name="Google Shape;278;p13"/>
          <p:cNvSpPr txBox="1"/>
          <p:nvPr>
            <p:ph idx="1" type="subTitle"/>
          </p:nvPr>
        </p:nvSpPr>
        <p:spPr>
          <a:xfrm>
            <a:off x="513175" y="2349750"/>
            <a:ext cx="4255500" cy="15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 теме “</a:t>
            </a:r>
            <a:r>
              <a:rPr lang="ru"/>
              <a:t>Динамическое программирование по профилю</a:t>
            </a:r>
            <a:r>
              <a:rPr lang="ru"/>
              <a:t>”</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студента ХНУ им. В. Н. Каразина</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Ены Артёма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Stage 2: подсчет количества способов замощений</a:t>
            </a:r>
            <a:endParaRPr/>
          </a:p>
        </p:txBody>
      </p:sp>
      <p:sp>
        <p:nvSpPr>
          <p:cNvPr id="338" name="Google Shape;338;p22"/>
          <p:cNvSpPr txBox="1"/>
          <p:nvPr>
            <p:ph idx="1" type="body"/>
          </p:nvPr>
        </p:nvSpPr>
        <p:spPr>
          <a:xfrm>
            <a:off x="1303800" y="1642950"/>
            <a:ext cx="7030500" cy="32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Как уже и было сказано, мы подсчитываем количество способов замощения таблицы с данным профилем в конце и данной ширине таблицы. Значения эти хранятся в отдельной матрице Z размером m x 2</a:t>
            </a:r>
            <a:r>
              <a:rPr baseline="30000" lang="ru"/>
              <a:t>n</a:t>
            </a:r>
            <a:r>
              <a:rPr lang="ru"/>
              <a:t>. Для ширины 1 для любого профиля у нас имеется всего 1 вариант замощения, так как нужно замостить один столбец, который мы уже выбрали. </a:t>
            </a:r>
            <a:endParaRPr/>
          </a:p>
          <a:p>
            <a:pPr indent="0" lvl="0" marL="0" rtl="0" algn="l">
              <a:spcBef>
                <a:spcPts val="1600"/>
              </a:spcBef>
              <a:spcAft>
                <a:spcPts val="0"/>
              </a:spcAft>
              <a:buNone/>
            </a:pPr>
            <a:r>
              <a:rPr lang="ru"/>
              <a:t>Далее для каждой длины k и конечного профиля p мы перебираем все возможные варианты профиля, который стоял перед конечным(обозначим его как q). Если эти профили могут стоять рядом(проверяется по предподсчитаной матрице), то к текущему колтчеству вариантов добавляем количество вариантов замостить таблицу шириной k-1 с конечным профилем q. После перебора полученный результат записываем в Z</a:t>
            </a:r>
            <a:r>
              <a:rPr baseline="-25000" lang="ru"/>
              <a:t>k,q</a:t>
            </a:r>
            <a:r>
              <a:rPr lang="ru"/>
              <a:t>  </a:t>
            </a:r>
            <a:endParaRPr/>
          </a:p>
          <a:p>
            <a:pPr indent="0" lvl="0" marL="0" rtl="0" algn="l">
              <a:spcBef>
                <a:spcPts val="1600"/>
              </a:spcBef>
              <a:spcAft>
                <a:spcPts val="1600"/>
              </a:spcAft>
              <a:buNone/>
            </a:pPr>
            <a:r>
              <a:rPr lang="ru"/>
              <a:t>Ответом на задачу является сумма всех ячеек в последнем столбце 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7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Пример матрицы Z для n = 3, m = 4</a:t>
            </a:r>
            <a:endParaRPr/>
          </a:p>
          <a:p>
            <a:pPr indent="0" lvl="0" marL="0" rtl="0" algn="l">
              <a:spcBef>
                <a:spcPts val="0"/>
              </a:spcBef>
              <a:spcAft>
                <a:spcPts val="0"/>
              </a:spcAft>
              <a:buNone/>
            </a:pPr>
            <a:r>
              <a:t/>
            </a:r>
            <a:endParaRPr/>
          </a:p>
        </p:txBody>
      </p:sp>
      <p:sp>
        <p:nvSpPr>
          <p:cNvPr id="344" name="Google Shape;344;p23"/>
          <p:cNvSpPr txBox="1"/>
          <p:nvPr>
            <p:ph idx="1" type="body"/>
          </p:nvPr>
        </p:nvSpPr>
        <p:spPr>
          <a:xfrm>
            <a:off x="3161375" y="1213775"/>
            <a:ext cx="1560300" cy="58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5" name="Google Shape;345;p23"/>
          <p:cNvPicPr preferRelativeResize="0"/>
          <p:nvPr/>
        </p:nvPicPr>
        <p:blipFill rotWithShape="1">
          <a:blip r:embed="rId3">
            <a:alphaModFix/>
          </a:blip>
          <a:srcRect b="39513" l="31526" r="46054" t="5668"/>
          <a:stretch/>
        </p:blipFill>
        <p:spPr>
          <a:xfrm>
            <a:off x="3078700" y="1184150"/>
            <a:ext cx="2671675" cy="3674700"/>
          </a:xfrm>
          <a:prstGeom prst="rect">
            <a:avLst/>
          </a:prstGeom>
          <a:noFill/>
          <a:ln>
            <a:noFill/>
          </a:ln>
        </p:spPr>
      </p:pic>
      <p:sp>
        <p:nvSpPr>
          <p:cNvPr id="346" name="Google Shape;346;p23"/>
          <p:cNvSpPr txBox="1"/>
          <p:nvPr/>
        </p:nvSpPr>
        <p:spPr>
          <a:xfrm>
            <a:off x="5654175" y="1413650"/>
            <a:ext cx="19896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Nunito"/>
                <a:ea typeface="Nunito"/>
                <a:cs typeface="Nunito"/>
                <a:sym typeface="Nunito"/>
              </a:rPr>
              <a:t>&lt;- ширина таблицы </a:t>
            </a:r>
            <a:endParaRPr>
              <a:latin typeface="Nunito"/>
              <a:ea typeface="Nunito"/>
              <a:cs typeface="Nunito"/>
              <a:sym typeface="Nunito"/>
            </a:endParaRPr>
          </a:p>
        </p:txBody>
      </p:sp>
      <p:sp>
        <p:nvSpPr>
          <p:cNvPr id="347" name="Google Shape;347;p23"/>
          <p:cNvSpPr txBox="1"/>
          <p:nvPr/>
        </p:nvSpPr>
        <p:spPr>
          <a:xfrm>
            <a:off x="2501450" y="1213775"/>
            <a:ext cx="10806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latin typeface="Nunito"/>
                <a:ea typeface="Nunito"/>
                <a:cs typeface="Nunito"/>
                <a:sym typeface="Nunito"/>
              </a:rPr>
              <a:t>номер</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конечного</a:t>
            </a:r>
            <a:endParaRPr sz="1200">
              <a:latin typeface="Nunito"/>
              <a:ea typeface="Nunito"/>
              <a:cs typeface="Nunito"/>
              <a:sym typeface="Nunito"/>
            </a:endParaRPr>
          </a:p>
          <a:p>
            <a:pPr indent="0" lvl="0" marL="0" rtl="0" algn="l">
              <a:spcBef>
                <a:spcPts val="0"/>
              </a:spcBef>
              <a:spcAft>
                <a:spcPts val="0"/>
              </a:spcAft>
              <a:buNone/>
            </a:pPr>
            <a:r>
              <a:rPr lang="ru" sz="1200">
                <a:latin typeface="Nunito"/>
                <a:ea typeface="Nunito"/>
                <a:cs typeface="Nunito"/>
                <a:sym typeface="Nunito"/>
              </a:rPr>
              <a:t>профиля</a:t>
            </a:r>
            <a:endParaRPr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Доказательство корректности</a:t>
            </a:r>
            <a:endParaRPr/>
          </a:p>
        </p:txBody>
      </p:sp>
      <p:sp>
        <p:nvSpPr>
          <p:cNvPr id="353" name="Google Shape;353;p24"/>
          <p:cNvSpPr txBox="1"/>
          <p:nvPr>
            <p:ph idx="1" type="body"/>
          </p:nvPr>
        </p:nvSpPr>
        <p:spPr>
          <a:xfrm>
            <a:off x="1303800" y="1295125"/>
            <a:ext cx="72885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Положим m - ширина таблицы. Очевидно, что для m = 1 все варианты замощений - правильные, ведь при такой ширине мы в принципе не будем иметь дело с квадратами 2 х 2. Всего в каждую ячейку есть 2 варианта положить плитку, значит всего их 2</a:t>
            </a:r>
            <a:r>
              <a:rPr baseline="30000" lang="ru"/>
              <a:t>n</a:t>
            </a:r>
            <a:r>
              <a:rPr lang="ru"/>
              <a:t>, ровно как и профилей. </a:t>
            </a:r>
            <a:endParaRPr/>
          </a:p>
          <a:p>
            <a:pPr indent="0" lvl="0" marL="0" rtl="0" algn="l">
              <a:spcBef>
                <a:spcPts val="1600"/>
              </a:spcBef>
              <a:spcAft>
                <a:spcPts val="0"/>
              </a:spcAft>
              <a:buNone/>
            </a:pPr>
            <a:r>
              <a:rPr lang="ru"/>
              <a:t>Теперь предположим, что для ширины k наш способ верен. У нас для каждого правильного замощения длины k с последним профилем p</a:t>
            </a:r>
            <a:r>
              <a:rPr baseline="-25000" lang="ru"/>
              <a:t>j</a:t>
            </a:r>
            <a:r>
              <a:rPr lang="ru"/>
              <a:t> (обозначим их количество N</a:t>
            </a:r>
            <a:r>
              <a:rPr baseline="-25000" lang="ru"/>
              <a:t>j</a:t>
            </a:r>
            <a:r>
              <a:rPr lang="ru"/>
              <a:t>) есть какое-то количество q</a:t>
            </a:r>
            <a:r>
              <a:rPr baseline="-25000" lang="ru"/>
              <a:t>j </a:t>
            </a:r>
            <a:r>
              <a:rPr lang="ru"/>
              <a:t>профилей, которые могут располагаться с ним рядом. Значит количество правильных замощений длины k+1 с предпоследним профилем p</a:t>
            </a:r>
            <a:r>
              <a:rPr baseline="-25000" lang="ru"/>
              <a:t>j</a:t>
            </a:r>
            <a:r>
              <a:rPr lang="ru"/>
              <a:t> - </a:t>
            </a:r>
            <a:r>
              <a:rPr lang="ru"/>
              <a:t>N</a:t>
            </a:r>
            <a:r>
              <a:rPr baseline="-25000" lang="ru"/>
              <a:t>j</a:t>
            </a:r>
            <a:r>
              <a:rPr lang="ru"/>
              <a:t> * q</a:t>
            </a:r>
            <a:r>
              <a:rPr baseline="-25000" lang="ru"/>
              <a:t>j</a:t>
            </a:r>
            <a:r>
              <a:rPr lang="ru"/>
              <a:t> , и ответом на задачу будет сумма по j от 0 до 2</a:t>
            </a:r>
            <a:r>
              <a:rPr baseline="30000" lang="ru"/>
              <a:t>n</a:t>
            </a:r>
            <a:r>
              <a:rPr lang="ru"/>
              <a:t> - 1 из этих слагаемых.</a:t>
            </a:r>
            <a:endParaRPr/>
          </a:p>
          <a:p>
            <a:pPr indent="0" lvl="0" marL="0" rtl="0" algn="l">
              <a:spcBef>
                <a:spcPts val="1600"/>
              </a:spcBef>
              <a:spcAft>
                <a:spcPts val="1600"/>
              </a:spcAft>
              <a:buNone/>
            </a:pPr>
            <a:r>
              <a:rPr lang="ru"/>
              <a:t>Если ответ считать не по предпоследним профилям, а по последним, то наше N</a:t>
            </a:r>
            <a:r>
              <a:rPr baseline="-25000" lang="ru"/>
              <a:t>j</a:t>
            </a:r>
            <a:r>
              <a:rPr lang="ru"/>
              <a:t> встретится в сумме также q</a:t>
            </a:r>
            <a:r>
              <a:rPr baseline="-25000" lang="ru"/>
              <a:t>j </a:t>
            </a:r>
            <a:r>
              <a:rPr lang="ru"/>
              <a:t>раз, и так для любого j є [0, 2</a:t>
            </a:r>
            <a:r>
              <a:rPr baseline="30000" lang="ru"/>
              <a:t>n</a:t>
            </a:r>
            <a:r>
              <a:rPr lang="ru"/>
              <a:t>). Значит алгоритм верный для k+1, а значит и для всех натуральных 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Оценка по времени и по памяти</a:t>
            </a:r>
            <a:endParaRPr/>
          </a:p>
        </p:txBody>
      </p:sp>
      <p:sp>
        <p:nvSpPr>
          <p:cNvPr id="359" name="Google Shape;359;p25"/>
          <p:cNvSpPr txBox="1"/>
          <p:nvPr>
            <p:ph idx="1" type="body"/>
          </p:nvPr>
        </p:nvSpPr>
        <p:spPr>
          <a:xfrm>
            <a:off x="1303800" y="1428350"/>
            <a:ext cx="70305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Stage 1 требует перебора всех пар, где для каждого из 2</a:t>
            </a:r>
            <a:r>
              <a:rPr baseline="30000" lang="ru"/>
              <a:t>n</a:t>
            </a:r>
            <a:r>
              <a:rPr lang="ru"/>
              <a:t> профилей нужно перебрать еще </a:t>
            </a:r>
            <a:r>
              <a:rPr lang="ru"/>
              <a:t>2</a:t>
            </a:r>
            <a:r>
              <a:rPr baseline="30000" lang="ru"/>
              <a:t>n</a:t>
            </a:r>
            <a:r>
              <a:rPr lang="ru"/>
              <a:t> профилей. При этом каждое сравнение занимает ещё дополнительно O(n) по времени. В итоге нам требуется O(n*2</a:t>
            </a:r>
            <a:r>
              <a:rPr baseline="30000" lang="ru"/>
              <a:t>2n</a:t>
            </a:r>
            <a:r>
              <a:rPr lang="ru"/>
              <a:t>) по времени, а также O(2</a:t>
            </a:r>
            <a:r>
              <a:rPr baseline="30000" lang="ru"/>
              <a:t>2n</a:t>
            </a:r>
            <a:r>
              <a:rPr lang="ru"/>
              <a:t>) по памяти для хранения булевой матрицы B.</a:t>
            </a:r>
            <a:endParaRPr/>
          </a:p>
          <a:p>
            <a:pPr indent="0" lvl="0" marL="0" rtl="0" algn="l">
              <a:spcBef>
                <a:spcPts val="1600"/>
              </a:spcBef>
              <a:spcAft>
                <a:spcPts val="0"/>
              </a:spcAft>
              <a:buNone/>
            </a:pPr>
            <a:r>
              <a:rPr lang="ru"/>
              <a:t>Stage 2 также требует перебора всех пар профилей, однако теперь уже m раз, последовательно для каждой ширины таблицы от 1 до m. Хранение таблицы Z занимает O(m * 2</a:t>
            </a:r>
            <a:r>
              <a:rPr baseline="30000" lang="ru"/>
              <a:t>n</a:t>
            </a:r>
            <a:r>
              <a:rPr lang="ru"/>
              <a:t>), ведь для каждого профиля нужно хранить m значений, соответствующих ширине таблицы.</a:t>
            </a:r>
            <a:endParaRPr/>
          </a:p>
          <a:p>
            <a:pPr indent="0" lvl="0" marL="0" rtl="0" algn="l">
              <a:spcBef>
                <a:spcPts val="1600"/>
              </a:spcBef>
              <a:spcAft>
                <a:spcPts val="0"/>
              </a:spcAft>
              <a:buNone/>
            </a:pPr>
            <a:r>
              <a:rPr lang="ru"/>
              <a:t>Время: O(n * 2</a:t>
            </a:r>
            <a:r>
              <a:rPr baseline="30000" lang="ru"/>
              <a:t>2n </a:t>
            </a:r>
            <a:r>
              <a:rPr lang="ru"/>
              <a:t>+ m * 2</a:t>
            </a:r>
            <a:r>
              <a:rPr baseline="30000" lang="ru"/>
              <a:t>2n</a:t>
            </a:r>
            <a:r>
              <a:rPr lang="ru"/>
              <a:t>)</a:t>
            </a:r>
            <a:endParaRPr/>
          </a:p>
          <a:p>
            <a:pPr indent="0" lvl="0" marL="0" rtl="0" algn="l">
              <a:spcBef>
                <a:spcPts val="1600"/>
              </a:spcBef>
              <a:spcAft>
                <a:spcPts val="0"/>
              </a:spcAft>
              <a:buNone/>
            </a:pPr>
            <a:r>
              <a:rPr lang="ru"/>
              <a:t>Память: O(2</a:t>
            </a:r>
            <a:r>
              <a:rPr baseline="30000" lang="ru"/>
              <a:t>2n </a:t>
            </a:r>
            <a:r>
              <a:rPr lang="ru"/>
              <a:t>+ m * 2</a:t>
            </a:r>
            <a:r>
              <a:rPr baseline="30000" lang="ru"/>
              <a:t>2n</a:t>
            </a:r>
            <a:r>
              <a:rPr lang="ru"/>
              <a: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Варианты оптимизации</a:t>
            </a:r>
            <a:endParaRPr/>
          </a:p>
        </p:txBody>
      </p:sp>
      <p:sp>
        <p:nvSpPr>
          <p:cNvPr id="365" name="Google Shape;365;p26"/>
          <p:cNvSpPr txBox="1"/>
          <p:nvPr>
            <p:ph idx="1" type="body"/>
          </p:nvPr>
        </p:nvSpPr>
        <p:spPr>
          <a:xfrm>
            <a:off x="1303800" y="1317325"/>
            <a:ext cx="7030500" cy="321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ru" sz="1400"/>
              <a:t>Линейная алгебра(следующий слайд)</a:t>
            </a:r>
            <a:endParaRPr sz="1400"/>
          </a:p>
          <a:p>
            <a:pPr indent="-317500" lvl="0" marL="457200" rtl="0" algn="l">
              <a:spcBef>
                <a:spcPts val="0"/>
              </a:spcBef>
              <a:spcAft>
                <a:spcPts val="0"/>
              </a:spcAft>
              <a:buSzPts val="1400"/>
              <a:buAutoNum type="arabicParenR"/>
            </a:pPr>
            <a:r>
              <a:rPr lang="ru" sz="1400"/>
              <a:t>Сократить количество сравнений вдвое, учитывая, что порядок расположения профилей нам не важен (подходит не для всех задач)</a:t>
            </a:r>
            <a:endParaRPr sz="1400"/>
          </a:p>
          <a:p>
            <a:pPr indent="-317500" lvl="0" marL="457200" rtl="0" algn="l">
              <a:spcBef>
                <a:spcPts val="0"/>
              </a:spcBef>
              <a:spcAft>
                <a:spcPts val="0"/>
              </a:spcAft>
              <a:buSzPts val="1400"/>
              <a:buAutoNum type="arabicParenR"/>
            </a:pPr>
            <a:r>
              <a:rPr lang="ru" sz="1400"/>
              <a:t>Очевидно, положить n = min(n, m), m = max(n, m), что сильно ускоряет работу, ведь нам намного важнее уменьшить измерение, по которому алгоритм является экспоненциальным, нежели то, по которому он является линейным.</a:t>
            </a:r>
            <a:endParaRPr sz="1400"/>
          </a:p>
          <a:p>
            <a:pPr indent="-317500" lvl="0" marL="457200" rtl="0" algn="l">
              <a:spcBef>
                <a:spcPts val="0"/>
              </a:spcBef>
              <a:spcAft>
                <a:spcPts val="0"/>
              </a:spcAft>
              <a:buSzPts val="1400"/>
              <a:buAutoNum type="arabicParenR"/>
            </a:pPr>
            <a:r>
              <a:rPr lang="ru" sz="1400"/>
              <a:t>Использовать ДПП по изломанному профилю.</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Связь ДПП и Линейной Алгебры</a:t>
            </a:r>
            <a:endParaRPr/>
          </a:p>
        </p:txBody>
      </p:sp>
      <p:sp>
        <p:nvSpPr>
          <p:cNvPr id="371" name="Google Shape;371;p27"/>
          <p:cNvSpPr txBox="1"/>
          <p:nvPr>
            <p:ph idx="1" type="body"/>
          </p:nvPr>
        </p:nvSpPr>
        <p:spPr>
          <a:xfrm>
            <a:off x="1303800" y="1235775"/>
            <a:ext cx="7030500" cy="3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Рекуррентное соотношение рассмотренное нами будет встречаться нам не только в задаче о симпатичном узоре, но и во многих других задачах, решаемых динамикой по профилю. Поэтому логично, что существует несколько способов вычисления Z, используя уже вычисленную B (а не только наивно пo соотношению). </a:t>
            </a:r>
            <a:endParaRPr/>
          </a:p>
          <a:p>
            <a:pPr indent="0" lvl="0" marL="0" rtl="0" algn="l">
              <a:spcBef>
                <a:spcPts val="1600"/>
              </a:spcBef>
              <a:spcAft>
                <a:spcPts val="0"/>
              </a:spcAft>
              <a:buNone/>
            </a:pPr>
            <a:r>
              <a:rPr lang="ru"/>
              <a:t>1) Z[i] можно считать матрицей 1×2</a:t>
            </a:r>
            <a:r>
              <a:rPr baseline="30000" lang="ru"/>
              <a:t>n</a:t>
            </a:r>
            <a:r>
              <a:rPr lang="ru"/>
              <a:t>;                                                                                            2) B — матрица 2</a:t>
            </a:r>
            <a:r>
              <a:rPr baseline="30000" lang="ru"/>
              <a:t>n</a:t>
            </a:r>
            <a:r>
              <a:rPr lang="ru"/>
              <a:t>×2</a:t>
            </a:r>
            <a:r>
              <a:rPr baseline="30000" lang="ru"/>
              <a:t>n</a:t>
            </a:r>
            <a:r>
              <a:rPr lang="ru"/>
              <a:t>;											       3) Z[i] = Z[i−1]*B. </a:t>
            </a:r>
            <a:endParaRPr/>
          </a:p>
          <a:p>
            <a:pPr indent="0" lvl="0" marL="0" rtl="0" algn="l">
              <a:spcBef>
                <a:spcPts val="1600"/>
              </a:spcBef>
              <a:spcAft>
                <a:spcPts val="0"/>
              </a:spcAft>
              <a:buNone/>
            </a:pPr>
            <a:r>
              <a:rPr lang="ru"/>
              <a:t>Следуя определению степени матрицы, получаем                                        		      Z[m] = Z[0] * D</a:t>
            </a:r>
            <a:r>
              <a:rPr baseline="30000" lang="ru"/>
              <a:t>m</a:t>
            </a:r>
            <a:r>
              <a:rPr lang="ru"/>
              <a:t> </a:t>
            </a:r>
            <a:endParaRPr/>
          </a:p>
          <a:p>
            <a:pPr indent="0" lvl="0" marL="0" rtl="0" algn="l">
              <a:spcBef>
                <a:spcPts val="1600"/>
              </a:spcBef>
              <a:spcAft>
                <a:spcPts val="0"/>
              </a:spcAft>
              <a:buNone/>
            </a:pPr>
            <a:r>
              <a:rPr lang="ru"/>
              <a:t>Вспомним о бинарном возведении в степень, получаем асимптотику по времени O(2</a:t>
            </a:r>
            <a:r>
              <a:rPr baseline="30000" lang="ru"/>
              <a:t>n*3</a:t>
            </a:r>
            <a:r>
              <a:rPr lang="ru"/>
              <a:t>*log(m)) = O(8</a:t>
            </a:r>
            <a:r>
              <a:rPr baseline="30000" lang="ru"/>
              <a:t>n </a:t>
            </a:r>
            <a:r>
              <a:rPr lang="ru"/>
              <a:t>* log(m)) . Несомненно асимптотика хорошо себя покажет при малых n (n &lt;= 3) и больших m, ведь по памяти асимптотика теперь не зависит от m  и равняется O(</a:t>
            </a:r>
            <a:r>
              <a:rPr lang="ru"/>
              <a:t>2</a:t>
            </a:r>
            <a:r>
              <a:rPr baseline="30000" lang="ru"/>
              <a:t>2n</a:t>
            </a:r>
            <a:r>
              <a:rPr lang="ru"/>
              <a:t>)</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Минусы относительно наивной реализации</a:t>
            </a:r>
            <a:endParaRPr/>
          </a:p>
        </p:txBody>
      </p:sp>
      <p:sp>
        <p:nvSpPr>
          <p:cNvPr id="377" name="Google Shape;377;p28"/>
          <p:cNvSpPr txBox="1"/>
          <p:nvPr>
            <p:ph idx="1" type="body"/>
          </p:nvPr>
        </p:nvSpPr>
        <p:spPr>
          <a:xfrm>
            <a:off x="1303800" y="1650350"/>
            <a:ext cx="7030500" cy="288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ru" sz="1600"/>
              <a:t>Понятность алгоритма и размер кода. Наивный алгоритм требует 2 коротенькие функции общим размером не более 10 строк, когда рассмотренный нами требует неких усилий для понимания и реализации.</a:t>
            </a:r>
            <a:endParaRPr sz="1600"/>
          </a:p>
          <a:p>
            <a:pPr indent="-330200" lvl="0" marL="457200" rtl="0" algn="l">
              <a:spcBef>
                <a:spcPts val="0"/>
              </a:spcBef>
              <a:spcAft>
                <a:spcPts val="0"/>
              </a:spcAft>
              <a:buSzPts val="1600"/>
              <a:buAutoNum type="arabicParenR"/>
            </a:pPr>
            <a:r>
              <a:rPr lang="ru" sz="1600"/>
              <a:t>Затраты по памяти. На сколько усовершенствованный алгоритм выигрывает по памяти, настолько же он и проигрывает по памяти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Анализ источников</a:t>
            </a:r>
            <a:endParaRPr/>
          </a:p>
        </p:txBody>
      </p:sp>
      <p:sp>
        <p:nvSpPr>
          <p:cNvPr id="383" name="Google Shape;383;p29"/>
          <p:cNvSpPr txBox="1"/>
          <p:nvPr>
            <p:ph idx="1" type="body"/>
          </p:nvPr>
        </p:nvSpPr>
        <p:spPr>
          <a:xfrm>
            <a:off x="1303800" y="141280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ru" sz="1600" u="sng">
                <a:solidFill>
                  <a:schemeClr val="hlink"/>
                </a:solidFill>
                <a:latin typeface="Arial"/>
                <a:ea typeface="Arial"/>
                <a:cs typeface="Arial"/>
                <a:sym typeface="Arial"/>
                <a:hlinkClick r:id="rId3"/>
              </a:rPr>
              <a:t>https://informatics.mccme.ru/mod/book/view.php?id=290</a:t>
            </a:r>
            <a:endParaRPr sz="1600"/>
          </a:p>
          <a:p>
            <a:pPr indent="-330200" lvl="0" marL="457200" rtl="0" algn="l">
              <a:spcBef>
                <a:spcPts val="0"/>
              </a:spcBef>
              <a:spcAft>
                <a:spcPts val="0"/>
              </a:spcAft>
              <a:buSzPts val="1600"/>
              <a:buAutoNum type="arabicParenR"/>
            </a:pPr>
            <a:r>
              <a:rPr lang="ru" sz="1600" u="sng">
                <a:solidFill>
                  <a:schemeClr val="hlink"/>
                </a:solidFill>
                <a:latin typeface="Arial"/>
                <a:ea typeface="Arial"/>
                <a:cs typeface="Arial"/>
                <a:sym typeface="Arial"/>
                <a:hlinkClick r:id="rId4"/>
              </a:rPr>
              <a:t>https://neerc.ifmo.ru/wiki/index.php?title=%D0%94%D0%B8%D0%BD%D0%B0%D0%BC%D0%B8%D1%87%D0%B5%D1%81%D0%BA%D0%BE%D0%B5_%D0%BF%D1%80%D0%BE%D0%B3%D1%80%D0%B0%D0%BC%D0%BC%D0%B8%D1%80%D0%BE%D0%B2%D0%B0%D0%BD%D0%B8%D0%B5_%D0%BF%D0%BE_%D0%BF%D1%80%D0%BE%D1%84%D0%B8%D0%BB%D1%8E</a:t>
            </a:r>
            <a:endParaRPr sz="1600"/>
          </a:p>
          <a:p>
            <a:pPr indent="-330200" lvl="0" marL="457200" rtl="0" algn="l">
              <a:spcBef>
                <a:spcPts val="0"/>
              </a:spcBef>
              <a:spcAft>
                <a:spcPts val="0"/>
              </a:spcAft>
              <a:buSzPts val="1600"/>
              <a:buAutoNum type="arabicParenR"/>
            </a:pPr>
            <a:r>
              <a:rPr lang="ru" sz="1600" u="sng">
                <a:solidFill>
                  <a:schemeClr val="hlink"/>
                </a:solidFill>
                <a:latin typeface="Arial"/>
                <a:ea typeface="Arial"/>
                <a:cs typeface="Arial"/>
                <a:sym typeface="Arial"/>
                <a:hlinkClick r:id="rId5"/>
              </a:rPr>
              <a:t>https://slides.in.ua/algo/dynamic/profile/#/</a:t>
            </a:r>
            <a:endParaRPr sz="1600"/>
          </a:p>
          <a:p>
            <a:pPr indent="-330200" lvl="0" marL="457200" rtl="0" algn="l">
              <a:spcBef>
                <a:spcPts val="0"/>
              </a:spcBef>
              <a:spcAft>
                <a:spcPts val="0"/>
              </a:spcAft>
              <a:buSzPts val="1600"/>
              <a:buAutoNum type="arabicParenR"/>
            </a:pPr>
            <a:r>
              <a:rPr lang="ru" sz="1600"/>
              <a:t>“Динамическое программирование по профилю” Б. Василевский</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0"/>
          <p:cNvSpPr txBox="1"/>
          <p:nvPr>
            <p:ph type="ctrTitle"/>
          </p:nvPr>
        </p:nvSpPr>
        <p:spPr>
          <a:xfrm>
            <a:off x="505750" y="1635300"/>
            <a:ext cx="5022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Спасибо за внимание!</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Назначение метода</a:t>
            </a:r>
            <a:endParaRPr/>
          </a:p>
          <a:p>
            <a:pPr indent="0" lvl="0" marL="0" rtl="0" algn="l">
              <a:spcBef>
                <a:spcPts val="0"/>
              </a:spcBef>
              <a:spcAft>
                <a:spcPts val="0"/>
              </a:spcAft>
              <a:buNone/>
            </a:pPr>
            <a:r>
              <a:rPr lang="ru"/>
              <a:t>(Постановка задачи)</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800"/>
              <a:t>Динамическое программирование по профилю(ДПП) решает такого рода задачи, где  дело происходит на прямоугольной таблице, одна из размерностей которой достаточно мала (не более 10) и от нас требуется проверить существование, посчитать количество способов, стоимость какого-то варианта размещения определенных элементов по таблице и т.д. (как в обычном динамическом программировании).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Наивная реализация</a:t>
            </a:r>
            <a:endParaRPr/>
          </a:p>
        </p:txBody>
      </p:sp>
      <p:sp>
        <p:nvSpPr>
          <p:cNvPr id="290" name="Google Shape;290;p15"/>
          <p:cNvSpPr txBox="1"/>
          <p:nvPr>
            <p:ph idx="1" type="body"/>
          </p:nvPr>
        </p:nvSpPr>
        <p:spPr>
          <a:xfrm>
            <a:off x="1303800" y="1279575"/>
            <a:ext cx="7030500" cy="29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Так как ДПП - это не какой-то конкретный алгоритм, а с</a:t>
            </a:r>
            <a:r>
              <a:rPr lang="ru" sz="1400">
                <a:solidFill>
                  <a:srgbClr val="222222"/>
                </a:solidFill>
                <a:highlight>
                  <a:srgbClr val="FCFCFC"/>
                </a:highlight>
              </a:rPr>
              <a:t>пособ оптимизации перебора, то и для разных задач у нас будут разные применения данного метода. Мы в рамках презентации будем рассматривать ДПП на примере задачи о </a:t>
            </a:r>
            <a:r>
              <a:rPr lang="ru" sz="1400" u="sng">
                <a:solidFill>
                  <a:schemeClr val="hlink"/>
                </a:solidFill>
                <a:highlight>
                  <a:srgbClr val="FCFCFC"/>
                </a:highlight>
                <a:hlinkClick action="ppaction://hlinksldjump" r:id="rId3"/>
              </a:rPr>
              <a:t>симпатичных узорах</a:t>
            </a:r>
            <a:r>
              <a:rPr lang="ru" sz="1400">
                <a:solidFill>
                  <a:srgbClr val="222222"/>
                </a:solidFill>
                <a:highlight>
                  <a:srgbClr val="FCFCFC"/>
                </a:highlight>
              </a:rPr>
              <a:t>.</a:t>
            </a:r>
            <a:endParaRPr sz="1400">
              <a:solidFill>
                <a:srgbClr val="222222"/>
              </a:solidFill>
              <a:highlight>
                <a:srgbClr val="FCFCFC"/>
              </a:highlight>
            </a:endParaRPr>
          </a:p>
          <a:p>
            <a:pPr indent="0" lvl="0" marL="0" rtl="0" algn="l">
              <a:spcBef>
                <a:spcPts val="1600"/>
              </a:spcBef>
              <a:spcAft>
                <a:spcPts val="0"/>
              </a:spcAft>
              <a:buNone/>
            </a:pPr>
            <a:r>
              <a:rPr lang="ru" sz="1400">
                <a:solidFill>
                  <a:srgbClr val="222222"/>
                </a:solidFill>
                <a:highlight>
                  <a:srgbClr val="FCFCFC"/>
                </a:highlight>
              </a:rPr>
              <a:t>Так как имеется всего 2 варианта плиток, то всего вариантов заместить поверхность в таком случае 2</a:t>
            </a:r>
            <a:r>
              <a:rPr baseline="30000" lang="ru" sz="1400">
                <a:solidFill>
                  <a:srgbClr val="222222"/>
                </a:solidFill>
                <a:highlight>
                  <a:srgbClr val="FCFCFC"/>
                </a:highlight>
              </a:rPr>
              <a:t>mn </a:t>
            </a:r>
            <a:r>
              <a:rPr lang="ru" sz="1400">
                <a:solidFill>
                  <a:srgbClr val="222222"/>
                </a:solidFill>
                <a:highlight>
                  <a:srgbClr val="FCFCFC"/>
                </a:highlight>
              </a:rPr>
              <a:t>, а проверить каждый вариант на наличие квадратов будет еще стоить нам n*m операций. Итоговая асимптотика по времени - O(n*m*2</a:t>
            </a:r>
            <a:r>
              <a:rPr baseline="30000" lang="ru" sz="1400">
                <a:solidFill>
                  <a:srgbClr val="222222"/>
                </a:solidFill>
                <a:highlight>
                  <a:srgbClr val="FCFCFC"/>
                </a:highlight>
              </a:rPr>
              <a:t>mn</a:t>
            </a:r>
            <a:r>
              <a:rPr lang="ru" sz="1400">
                <a:solidFill>
                  <a:srgbClr val="222222"/>
                </a:solidFill>
                <a:highlight>
                  <a:srgbClr val="FCFCFC"/>
                </a:highlight>
              </a:rPr>
              <a:t>). Даже при наших ограничениях в 1 &lt;= n * m &lt;= 30 данный алгоритм является слишком медленным.</a:t>
            </a:r>
            <a:endParaRPr sz="1400">
              <a:solidFill>
                <a:srgbClr val="222222"/>
              </a:solidFill>
              <a:highlight>
                <a:srgbClr val="FCFCFC"/>
              </a:highlight>
            </a:endParaRPr>
          </a:p>
          <a:p>
            <a:pPr indent="0" lvl="0" marL="0" rtl="0" algn="l">
              <a:spcBef>
                <a:spcPts val="1600"/>
              </a:spcBef>
              <a:spcAft>
                <a:spcPts val="1600"/>
              </a:spcAft>
              <a:buNone/>
            </a:pPr>
            <a:r>
              <a:rPr lang="ru" sz="1400">
                <a:solidFill>
                  <a:srgbClr val="222222"/>
                </a:solidFill>
                <a:highlight>
                  <a:srgbClr val="FCFCFC"/>
                </a:highlight>
              </a:rPr>
              <a:t>Однако есть и хорошие стороны - наш алгоритм будет всего лишь O(n*m) дополнительной памяти для хранения таблицы в нынешнем состоянии.                              (А при использовании битовых масок асимптотика сократится до O(n + m)). </a:t>
            </a:r>
            <a:endParaRPr sz="1400">
              <a:solidFill>
                <a:srgbClr val="222222"/>
              </a:solidFill>
              <a:highlight>
                <a:srgbClr val="FCFCF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0000"/>
                </a:solidFill>
                <a:highlight>
                  <a:srgbClr val="FFFFFF"/>
                </a:highlight>
              </a:rPr>
              <a:t>Симпатичные узоры</a:t>
            </a:r>
            <a:endParaRPr/>
          </a:p>
        </p:txBody>
      </p:sp>
      <p:sp>
        <p:nvSpPr>
          <p:cNvPr id="296" name="Google Shape;296;p16"/>
          <p:cNvSpPr txBox="1"/>
          <p:nvPr>
            <p:ph idx="1" type="body"/>
          </p:nvPr>
        </p:nvSpPr>
        <p:spPr>
          <a:xfrm>
            <a:off x="1303800" y="1212975"/>
            <a:ext cx="7643700" cy="38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solidFill>
                  <a:srgbClr val="000000"/>
                </a:solidFill>
                <a:highlight>
                  <a:srgbClr val="FFFFFF"/>
                </a:highlight>
              </a:rPr>
              <a:t>Компания BrokenTiles планирует заняться выкладыванием во дворах у состоятельных клиентов узоров из черных и белых плиток, каждая из которых имеет размер 1 х 1 метр. Известно, что дворы всех состоятельных людей имеют наиболее модную на сегодня форму прямоугольника </a:t>
            </a:r>
            <a:r>
              <a:rPr i="1" lang="ru" sz="1100">
                <a:solidFill>
                  <a:srgbClr val="000000"/>
                </a:solidFill>
                <a:highlight>
                  <a:srgbClr val="FFFFFF"/>
                </a:highlight>
              </a:rPr>
              <a:t>N</a:t>
            </a:r>
            <a:r>
              <a:rPr lang="ru" sz="1100">
                <a:solidFill>
                  <a:srgbClr val="000000"/>
                </a:solidFill>
                <a:highlight>
                  <a:srgbClr val="FFFFFF"/>
                </a:highlight>
              </a:rPr>
              <a:t> х </a:t>
            </a:r>
            <a:r>
              <a:rPr i="1" lang="ru" sz="1100">
                <a:solidFill>
                  <a:srgbClr val="000000"/>
                </a:solidFill>
                <a:highlight>
                  <a:srgbClr val="FFFFFF"/>
                </a:highlight>
              </a:rPr>
              <a:t>M</a:t>
            </a:r>
            <a:r>
              <a:rPr lang="ru" sz="1100">
                <a:solidFill>
                  <a:srgbClr val="000000"/>
                </a:solidFill>
                <a:highlight>
                  <a:srgbClr val="FFFFFF"/>
                </a:highlight>
              </a:rPr>
              <a:t> метров. Однако при составлении финансового плана у директора этой организации появилось целых две серьезных проблемы: во-первых, каждый новый клиент, очевидно, захочет, чтобы узор, выложенный у него во дворе, отличался от узоров всех остальных клиентов этой фирмы, а во-вторых, этот узор должен быть симпатичным.</a:t>
            </a:r>
            <a:endParaRPr sz="1100">
              <a:solidFill>
                <a:srgbClr val="000000"/>
              </a:solidFill>
              <a:highlight>
                <a:srgbClr val="FFFFFF"/>
              </a:highlight>
            </a:endParaRPr>
          </a:p>
          <a:p>
            <a:pPr indent="0" lvl="0" marL="0" rtl="0" algn="l">
              <a:spcBef>
                <a:spcPts val="2200"/>
              </a:spcBef>
              <a:spcAft>
                <a:spcPts val="0"/>
              </a:spcAft>
              <a:buNone/>
            </a:pPr>
            <a:r>
              <a:rPr lang="ru" sz="1100">
                <a:solidFill>
                  <a:srgbClr val="000000"/>
                </a:solidFill>
                <a:highlight>
                  <a:srgbClr val="FFFFFF"/>
                </a:highlight>
              </a:rPr>
              <a:t>Как показало исследование, узор является симпатичным, если в нем нигде не встречается квадрата 2 х 2 метра, полностью покрытого плитками одного цвета. Для составления финансового плана директору Васе необходимо узнать, сколько клиентов он сможет обслужить, прежде чем симпатичные узоры данного размера закончатся. Помогите ему!</a:t>
            </a:r>
            <a:endParaRPr sz="1100">
              <a:solidFill>
                <a:srgbClr val="000000"/>
              </a:solidFill>
              <a:highlight>
                <a:srgbClr val="FFFFFF"/>
              </a:highlight>
            </a:endParaRPr>
          </a:p>
          <a:p>
            <a:pPr indent="0" lvl="0" marL="0" rtl="0" algn="l">
              <a:spcBef>
                <a:spcPts val="2200"/>
              </a:spcBef>
              <a:spcAft>
                <a:spcPts val="0"/>
              </a:spcAft>
              <a:buNone/>
            </a:pPr>
            <a:r>
              <a:rPr b="1" lang="ru" sz="1100">
                <a:solidFill>
                  <a:srgbClr val="000000"/>
                </a:solidFill>
                <a:highlight>
                  <a:srgbClr val="FFFFFF"/>
                </a:highlight>
              </a:rPr>
              <a:t>Входные данные</a:t>
            </a:r>
            <a:endParaRPr b="1" sz="1100">
              <a:solidFill>
                <a:srgbClr val="000000"/>
              </a:solidFill>
              <a:highlight>
                <a:srgbClr val="FFFFFF"/>
              </a:highlight>
            </a:endParaRPr>
          </a:p>
          <a:p>
            <a:pPr indent="0" lvl="0" marL="0" rtl="0" algn="l">
              <a:spcBef>
                <a:spcPts val="0"/>
              </a:spcBef>
              <a:spcAft>
                <a:spcPts val="0"/>
              </a:spcAft>
              <a:buNone/>
            </a:pPr>
            <a:r>
              <a:rPr lang="ru" sz="1100">
                <a:solidFill>
                  <a:srgbClr val="000000"/>
                </a:solidFill>
                <a:highlight>
                  <a:srgbClr val="FFFFFF"/>
                </a:highlight>
              </a:rPr>
              <a:t>Вводятся два положительных целых числа </a:t>
            </a:r>
            <a:r>
              <a:rPr i="1" lang="ru" sz="1100">
                <a:solidFill>
                  <a:srgbClr val="000000"/>
                </a:solidFill>
                <a:highlight>
                  <a:srgbClr val="FFFFFF"/>
                </a:highlight>
              </a:rPr>
              <a:t>N</a:t>
            </a:r>
            <a:r>
              <a:rPr lang="ru" sz="1100">
                <a:solidFill>
                  <a:srgbClr val="000000"/>
                </a:solidFill>
                <a:highlight>
                  <a:srgbClr val="FFFFFF"/>
                </a:highlight>
              </a:rPr>
              <a:t> и </a:t>
            </a:r>
            <a:r>
              <a:rPr i="1" lang="ru" sz="1100">
                <a:solidFill>
                  <a:srgbClr val="000000"/>
                </a:solidFill>
                <a:highlight>
                  <a:srgbClr val="FFFFFF"/>
                </a:highlight>
              </a:rPr>
              <a:t>M</a:t>
            </a:r>
            <a:r>
              <a:rPr lang="ru" sz="1100">
                <a:solidFill>
                  <a:srgbClr val="000000"/>
                </a:solidFill>
                <a:highlight>
                  <a:srgbClr val="FFFFFF"/>
                </a:highlight>
              </a:rPr>
              <a:t> (1 ≤ </a:t>
            </a:r>
            <a:r>
              <a:rPr i="1" lang="ru" sz="1100">
                <a:solidFill>
                  <a:srgbClr val="000000"/>
                </a:solidFill>
                <a:highlight>
                  <a:srgbClr val="FFFFFF"/>
                </a:highlight>
              </a:rPr>
              <a:t>N*M</a:t>
            </a:r>
            <a:r>
              <a:rPr lang="ru" sz="1100">
                <a:solidFill>
                  <a:srgbClr val="000000"/>
                </a:solidFill>
                <a:highlight>
                  <a:srgbClr val="FFFFFF"/>
                </a:highlight>
              </a:rPr>
              <a:t> ≤ 30).</a:t>
            </a:r>
            <a:endParaRPr sz="1100">
              <a:solidFill>
                <a:srgbClr val="000000"/>
              </a:solidFill>
              <a:highlight>
                <a:srgbClr val="FFFFFF"/>
              </a:highlight>
            </a:endParaRPr>
          </a:p>
          <a:p>
            <a:pPr indent="0" lvl="0" marL="0" rtl="0" algn="l">
              <a:spcBef>
                <a:spcPts val="1100"/>
              </a:spcBef>
              <a:spcAft>
                <a:spcPts val="0"/>
              </a:spcAft>
              <a:buNone/>
            </a:pPr>
            <a:r>
              <a:rPr b="1" lang="ru" sz="1100">
                <a:solidFill>
                  <a:srgbClr val="000000"/>
                </a:solidFill>
                <a:highlight>
                  <a:srgbClr val="FFFFFF"/>
                </a:highlight>
              </a:rPr>
              <a:t>Выходные данные                                                                                                                                                                   </a:t>
            </a:r>
            <a:r>
              <a:rPr lang="ru" sz="1100">
                <a:solidFill>
                  <a:srgbClr val="000000"/>
                </a:solidFill>
                <a:highlight>
                  <a:srgbClr val="FFFFFF"/>
                </a:highlight>
              </a:rPr>
              <a:t>N х </a:t>
            </a:r>
            <a:r>
              <a:rPr i="1" lang="ru" sz="1100">
                <a:solidFill>
                  <a:srgbClr val="000000"/>
                </a:solidFill>
                <a:highlight>
                  <a:srgbClr val="FFFFFF"/>
                </a:highlight>
              </a:rPr>
              <a:t>M.</a:t>
            </a:r>
            <a:r>
              <a:rPr lang="ru" sz="1100">
                <a:solidFill>
                  <a:srgbClr val="000000"/>
                </a:solidFill>
                <a:highlight>
                  <a:srgbClr val="FFFFFF"/>
                </a:highlight>
              </a:rPr>
              <a:t> Узоры, получающиеся друг из друга сдвигом, поворотом или отражением, считаются различными.</a:t>
            </a:r>
            <a:endParaRPr sz="1100">
              <a:solidFill>
                <a:srgbClr val="000000"/>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Основная идея</a:t>
            </a:r>
            <a:endParaRPr/>
          </a:p>
        </p:txBody>
      </p:sp>
      <p:sp>
        <p:nvSpPr>
          <p:cNvPr id="302" name="Google Shape;302;p17"/>
          <p:cNvSpPr txBox="1"/>
          <p:nvPr>
            <p:ph idx="1" type="body"/>
          </p:nvPr>
        </p:nvSpPr>
        <p:spPr>
          <a:xfrm>
            <a:off x="1303800" y="1300950"/>
            <a:ext cx="70305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Оптимизация перебора состоит в том, что по одному измерению асимптотика остается экспоненциальной, а по другому - линейной(или даже лучше). Происходит это посредством того, что мы перебираем все возможные варианты столбцов в замощении таблицы (коих 2</a:t>
            </a:r>
            <a:r>
              <a:rPr baseline="30000" lang="ru" sz="1400"/>
              <a:t>n</a:t>
            </a:r>
            <a:r>
              <a:rPr lang="ru" sz="1400"/>
              <a:t>) и для любой пары столбцов проверяем их на наличие “Однородного” квадрата 2х2, при условии, что они стоят рядом. После этого последовательно считаем сколько способов правильно замостить таблицу для каждого варианта последнего столбца.</a:t>
            </a:r>
            <a:endParaRPr sz="1400"/>
          </a:p>
          <a:p>
            <a:pPr indent="0" lvl="0" marL="0" rtl="0" algn="l">
              <a:spcBef>
                <a:spcPts val="1600"/>
              </a:spcBef>
              <a:spcAft>
                <a:spcPts val="0"/>
              </a:spcAft>
              <a:buNone/>
            </a:pPr>
            <a:r>
              <a:rPr lang="ru" sz="1400"/>
              <a:t>При этом ширину таблицы берём изначально равную 1, считаем количество замощений для каждого столбца, увеличиваем ширину на 1, и проделываем тоже самое. После того, как мы посчитали наши данные на длине m - цикл прекращается.</a:t>
            </a:r>
            <a:endParaRPr sz="1400"/>
          </a:p>
          <a:p>
            <a:pPr indent="0" lvl="0" marL="0" rtl="0" algn="l">
              <a:spcBef>
                <a:spcPts val="1600"/>
              </a:spcBef>
              <a:spcAft>
                <a:spcPts val="1600"/>
              </a:spcAft>
              <a:buNone/>
            </a:pPr>
            <a:r>
              <a:rPr lang="ru"/>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252000" y="605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Примеры узоров</a:t>
            </a:r>
            <a:endParaRPr/>
          </a:p>
        </p:txBody>
      </p:sp>
      <p:sp>
        <p:nvSpPr>
          <p:cNvPr id="308" name="Google Shape;308;p18"/>
          <p:cNvSpPr txBox="1"/>
          <p:nvPr>
            <p:ph idx="1" type="body"/>
          </p:nvPr>
        </p:nvSpPr>
        <p:spPr>
          <a:xfrm>
            <a:off x="1303800" y="1332125"/>
            <a:ext cx="7030500" cy="319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Правильный узор						      Неправильный узор						</a:t>
            </a:r>
            <a:endParaRPr/>
          </a:p>
        </p:txBody>
      </p:sp>
      <p:pic>
        <p:nvPicPr>
          <p:cNvPr id="309" name="Google Shape;309;p18"/>
          <p:cNvPicPr preferRelativeResize="0"/>
          <p:nvPr/>
        </p:nvPicPr>
        <p:blipFill rotWithShape="1">
          <a:blip r:embed="rId3">
            <a:alphaModFix/>
          </a:blip>
          <a:srcRect b="31452" l="12040" r="41380" t="6339"/>
          <a:stretch/>
        </p:blipFill>
        <p:spPr>
          <a:xfrm>
            <a:off x="1303800" y="1924175"/>
            <a:ext cx="3189726" cy="2567950"/>
          </a:xfrm>
          <a:prstGeom prst="rect">
            <a:avLst/>
          </a:prstGeom>
          <a:noFill/>
          <a:ln>
            <a:noFill/>
          </a:ln>
        </p:spPr>
      </p:pic>
      <p:pic>
        <p:nvPicPr>
          <p:cNvPr id="310" name="Google Shape;310;p18"/>
          <p:cNvPicPr preferRelativeResize="0"/>
          <p:nvPr/>
        </p:nvPicPr>
        <p:blipFill rotWithShape="1">
          <a:blip r:embed="rId4">
            <a:alphaModFix/>
          </a:blip>
          <a:srcRect b="31701" l="11517" r="40790" t="5472"/>
          <a:stretch/>
        </p:blipFill>
        <p:spPr>
          <a:xfrm>
            <a:off x="5247125" y="1878275"/>
            <a:ext cx="3291623" cy="261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Профиль</a:t>
            </a:r>
            <a:endParaRPr/>
          </a:p>
        </p:txBody>
      </p:sp>
      <p:sp>
        <p:nvSpPr>
          <p:cNvPr id="316" name="Google Shape;316;p19"/>
          <p:cNvSpPr txBox="1"/>
          <p:nvPr>
            <p:ph idx="1" type="body"/>
          </p:nvPr>
        </p:nvSpPr>
        <p:spPr>
          <a:xfrm>
            <a:off x="1303800" y="1457200"/>
            <a:ext cx="39804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Профиль - это вариант столбца в замощении таблицы. В подавляющем большинстве случаев задача легко сводится к тому, что в каждой ячейке столбца могут содержаться 2 значения - 0, или 1. В нашем случае 0 - значит в данной ячейке находится белая плитка, 1 - чёрная.</a:t>
            </a:r>
            <a:endParaRPr sz="1400"/>
          </a:p>
          <a:p>
            <a:pPr indent="0" lvl="0" marL="0" rtl="0" algn="l">
              <a:spcBef>
                <a:spcPts val="1600"/>
              </a:spcBef>
              <a:spcAft>
                <a:spcPts val="1600"/>
              </a:spcAft>
              <a:buNone/>
            </a:pPr>
            <a:r>
              <a:t/>
            </a:r>
            <a:endParaRPr/>
          </a:p>
        </p:txBody>
      </p:sp>
      <p:pic>
        <p:nvPicPr>
          <p:cNvPr id="317" name="Google Shape;317;p19"/>
          <p:cNvPicPr preferRelativeResize="0"/>
          <p:nvPr/>
        </p:nvPicPr>
        <p:blipFill rotWithShape="1">
          <a:blip r:embed="rId3">
            <a:alphaModFix/>
          </a:blip>
          <a:srcRect b="30180" l="35535" r="18060" t="7229"/>
          <a:stretch/>
        </p:blipFill>
        <p:spPr>
          <a:xfrm>
            <a:off x="5395125" y="598575"/>
            <a:ext cx="3086102" cy="2509251"/>
          </a:xfrm>
          <a:prstGeom prst="rect">
            <a:avLst/>
          </a:prstGeom>
          <a:noFill/>
          <a:ln>
            <a:noFill/>
          </a:ln>
        </p:spPr>
      </p:pic>
      <p:sp>
        <p:nvSpPr>
          <p:cNvPr id="318" name="Google Shape;318;p19"/>
          <p:cNvSpPr txBox="1"/>
          <p:nvPr/>
        </p:nvSpPr>
        <p:spPr>
          <a:xfrm>
            <a:off x="1303800" y="3297475"/>
            <a:ext cx="7177500" cy="15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a:solidFill>
                  <a:schemeClr val="dk2"/>
                </a:solidFill>
                <a:latin typeface="Nunito"/>
                <a:ea typeface="Nunito"/>
                <a:cs typeface="Nunito"/>
                <a:sym typeface="Nunito"/>
              </a:rPr>
              <a:t>Так как каждая ячейка - это бит, а высота столбца точно &lt;= 30, то двоичное представление профиля легко помещается в тип int, таким образом профиля можно хранить не в виде булевских векторов, а в виде двоичного представления определённого числа</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Stage 1: Предподсчет совместимости профилей</a:t>
            </a:r>
            <a:endParaRPr/>
          </a:p>
        </p:txBody>
      </p:sp>
      <p:sp>
        <p:nvSpPr>
          <p:cNvPr id="324" name="Google Shape;324;p20"/>
          <p:cNvSpPr txBox="1"/>
          <p:nvPr>
            <p:ph idx="1" type="body"/>
          </p:nvPr>
        </p:nvSpPr>
        <p:spPr>
          <a:xfrm>
            <a:off x="1303800" y="1753975"/>
            <a:ext cx="7030500" cy="27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Для перебора всех возможных профилей нам достаточно перебрать все числа от 0 до    2</a:t>
            </a:r>
            <a:r>
              <a:rPr baseline="30000" lang="ru"/>
              <a:t>n</a:t>
            </a:r>
            <a:r>
              <a:rPr lang="ru"/>
              <a:t>-1. Соответственно для перебора всех возможных пар нам для каждого выбранного профиля нужно перебрать такое же количество профилей, то есть в итоге 2</a:t>
            </a:r>
            <a:r>
              <a:rPr baseline="30000" lang="ru"/>
              <a:t>2n</a:t>
            </a:r>
            <a:r>
              <a:rPr lang="ru"/>
              <a:t> пар (это количество можно сократить в 2 раза, ведь нам не важен порядок). Для каждой пары чисел мы сравниваем соответствующие последующие пары битов в 1 и 2 профиле. В случае, если мы находим квадрат, где все 4 бита одинаковые - значит эти профили не могут находиться рядом. Если такой квадрат не нашелся, значит они располагаться рядом. </a:t>
            </a:r>
            <a:endParaRPr/>
          </a:p>
          <a:p>
            <a:pPr indent="0" lvl="0" marL="0" rtl="0" algn="l">
              <a:spcBef>
                <a:spcPts val="1600"/>
              </a:spcBef>
              <a:spcAft>
                <a:spcPts val="1600"/>
              </a:spcAft>
              <a:buNone/>
            </a:pPr>
            <a:r>
              <a:rPr lang="ru"/>
              <a:t>Результат данного сравнения записывается в булеву матрицу B размером </a:t>
            </a:r>
            <a:r>
              <a:rPr lang="ru"/>
              <a:t>2</a:t>
            </a:r>
            <a:r>
              <a:rPr baseline="30000" lang="ru"/>
              <a:t>n</a:t>
            </a:r>
            <a:r>
              <a:rPr lang="ru"/>
              <a:t>х</a:t>
            </a:r>
            <a:r>
              <a:rPr lang="ru"/>
              <a:t>2</a:t>
            </a:r>
            <a:r>
              <a:rPr baseline="30000" lang="ru"/>
              <a:t>n</a:t>
            </a:r>
            <a:r>
              <a:rPr lang="ru"/>
              <a:t>, где номер строки соответствует значению первого профиля, а номер строки - значению второго.</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3691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Сравнение </a:t>
            </a:r>
            <a:endParaRPr/>
          </a:p>
          <a:p>
            <a:pPr indent="0" lvl="0" marL="0" rtl="0" algn="l">
              <a:spcBef>
                <a:spcPts val="0"/>
              </a:spcBef>
              <a:spcAft>
                <a:spcPts val="0"/>
              </a:spcAft>
              <a:buNone/>
            </a:pPr>
            <a:r>
              <a:rPr lang="ru"/>
              <a:t>профилей</a:t>
            </a:r>
            <a:endParaRPr/>
          </a:p>
        </p:txBody>
      </p:sp>
      <p:sp>
        <p:nvSpPr>
          <p:cNvPr id="330" name="Google Shape;330;p21"/>
          <p:cNvSpPr txBox="1"/>
          <p:nvPr>
            <p:ph type="title"/>
          </p:nvPr>
        </p:nvSpPr>
        <p:spPr>
          <a:xfrm>
            <a:off x="631105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Матрица B</a:t>
            </a:r>
            <a:endParaRPr/>
          </a:p>
          <a:p>
            <a:pPr indent="0" lvl="0" marL="0" rtl="0" algn="l">
              <a:spcBef>
                <a:spcPts val="0"/>
              </a:spcBef>
              <a:spcAft>
                <a:spcPts val="0"/>
              </a:spcAft>
              <a:buNone/>
            </a:pPr>
            <a:r>
              <a:rPr lang="ru"/>
              <a:t>для n = 3</a:t>
            </a:r>
            <a:endParaRPr/>
          </a:p>
        </p:txBody>
      </p:sp>
      <p:pic>
        <p:nvPicPr>
          <p:cNvPr id="331" name="Google Shape;331;p21"/>
          <p:cNvPicPr preferRelativeResize="0"/>
          <p:nvPr/>
        </p:nvPicPr>
        <p:blipFill rotWithShape="1">
          <a:blip r:embed="rId3">
            <a:alphaModFix/>
          </a:blip>
          <a:srcRect b="44851" l="12769" r="60769" t="6508"/>
          <a:stretch/>
        </p:blipFill>
        <p:spPr>
          <a:xfrm>
            <a:off x="5802150" y="1642275"/>
            <a:ext cx="3108326" cy="3213926"/>
          </a:xfrm>
          <a:prstGeom prst="rect">
            <a:avLst/>
          </a:prstGeom>
          <a:noFill/>
          <a:ln>
            <a:noFill/>
          </a:ln>
        </p:spPr>
      </p:pic>
      <p:pic>
        <p:nvPicPr>
          <p:cNvPr id="332" name="Google Shape;332;p21"/>
          <p:cNvPicPr preferRelativeResize="0"/>
          <p:nvPr/>
        </p:nvPicPr>
        <p:blipFill rotWithShape="1">
          <a:blip r:embed="rId4">
            <a:alphaModFix/>
          </a:blip>
          <a:srcRect b="21099" l="3495" r="52590" t="6739"/>
          <a:stretch/>
        </p:blipFill>
        <p:spPr>
          <a:xfrm>
            <a:off x="1303800" y="1731775"/>
            <a:ext cx="3154118" cy="312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