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51206400" cy="37490400"/>
  <p:notesSz cx="9359900" cy="14859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80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302"/>
    <a:srgbClr val="33CC33"/>
    <a:srgbClr val="CCFFCC"/>
    <a:srgbClr val="006600"/>
    <a:srgbClr val="009900"/>
    <a:srgbClr val="E9FFE9"/>
    <a:srgbClr val="0000FF"/>
    <a:srgbClr val="6600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911" autoAdjust="0"/>
    <p:restoredTop sz="99821" autoAdjust="0"/>
  </p:normalViewPr>
  <p:slideViewPr>
    <p:cSldViewPr>
      <p:cViewPr varScale="1">
        <p:scale>
          <a:sx n="12" d="100"/>
          <a:sy n="12" d="100"/>
        </p:scale>
        <p:origin x="-1483" y="-139"/>
      </p:cViewPr>
      <p:guideLst>
        <p:guide orient="horz" pos="11808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1953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han_000\Dropbox\Work\Fat_Study_Revis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han_000\Dropbox\Work\Fat_Study_Revise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bohan_000\Dropbox\Work\Fat_Study_Revise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bohan_000\Dropbox\Work\Fat_Study_Revised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bohan_000\Dropbox\Work\Fat_Study_Revis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aseline="0"/>
            </a:pPr>
            <a:r>
              <a:rPr lang="en-US" sz="2000" baseline="0" dirty="0"/>
              <a:t>Female </a:t>
            </a:r>
            <a:r>
              <a:rPr lang="en-US" sz="2000" baseline="0" dirty="0" smtClean="0"/>
              <a:t>Weight (g) </a:t>
            </a:r>
            <a:r>
              <a:rPr lang="en-US" sz="2000" baseline="0" dirty="0"/>
              <a:t>v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Control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'Weight Tables'!$Y$2:$Y$11</c:f>
                <c:numCache>
                  <c:formatCode>General</c:formatCode>
                  <c:ptCount val="10"/>
                  <c:pt idx="0">
                    <c:v>0.34603468034288098</c:v>
                  </c:pt>
                  <c:pt idx="1">
                    <c:v>0.66776076887194002</c:v>
                  </c:pt>
                  <c:pt idx="2">
                    <c:v>0.93647714571389595</c:v>
                  </c:pt>
                  <c:pt idx="3">
                    <c:v>1.23515023827513</c:v>
                  </c:pt>
                  <c:pt idx="4">
                    <c:v>1.05600715485792</c:v>
                  </c:pt>
                  <c:pt idx="5">
                    <c:v>1.0487664711989599</c:v>
                  </c:pt>
                  <c:pt idx="6">
                    <c:v>1.09700729259199</c:v>
                  </c:pt>
                  <c:pt idx="7">
                    <c:v>1.43587700649386</c:v>
                  </c:pt>
                  <c:pt idx="8">
                    <c:v>1.2568788503449499</c:v>
                  </c:pt>
                  <c:pt idx="9">
                    <c:v>1.42523857651974</c:v>
                  </c:pt>
                </c:numCache>
              </c:numRef>
            </c:plus>
            <c:minus>
              <c:numRef>
                <c:f>'Weight Tables'!$Y$2:$Y$11</c:f>
                <c:numCache>
                  <c:formatCode>General</c:formatCode>
                  <c:ptCount val="10"/>
                  <c:pt idx="0">
                    <c:v>0.34603468034288098</c:v>
                  </c:pt>
                  <c:pt idx="1">
                    <c:v>0.66776076887194002</c:v>
                  </c:pt>
                  <c:pt idx="2">
                    <c:v>0.93647714571389595</c:v>
                  </c:pt>
                  <c:pt idx="3">
                    <c:v>1.23515023827513</c:v>
                  </c:pt>
                  <c:pt idx="4">
                    <c:v>1.05600715485792</c:v>
                  </c:pt>
                  <c:pt idx="5">
                    <c:v>1.0487664711989599</c:v>
                  </c:pt>
                  <c:pt idx="6">
                    <c:v>1.09700729259199</c:v>
                  </c:pt>
                  <c:pt idx="7">
                    <c:v>1.43587700649386</c:v>
                  </c:pt>
                  <c:pt idx="8">
                    <c:v>1.2568788503449499</c:v>
                  </c:pt>
                  <c:pt idx="9">
                    <c:v>1.42523857651974</c:v>
                  </c:pt>
                </c:numCache>
              </c:numRef>
            </c:minus>
          </c:errBars>
          <c:cat>
            <c:strRef>
              <c:f>'Weight Tables'!$A$2:$A$11</c:f>
              <c:strCache>
                <c:ptCount val="10"/>
                <c:pt idx="0">
                  <c:v>Wean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  <c:pt idx="7">
                  <c:v>Week 7</c:v>
                </c:pt>
                <c:pt idx="8">
                  <c:v>Week 8</c:v>
                </c:pt>
                <c:pt idx="9">
                  <c:v>Week 9</c:v>
                </c:pt>
              </c:strCache>
            </c:strRef>
          </c:cat>
          <c:val>
            <c:numRef>
              <c:f>'Weight Tables'!$F$2:$F$11</c:f>
              <c:numCache>
                <c:formatCode>General</c:formatCode>
                <c:ptCount val="10"/>
                <c:pt idx="0">
                  <c:v>11.89</c:v>
                </c:pt>
                <c:pt idx="1">
                  <c:v>14.8</c:v>
                </c:pt>
                <c:pt idx="2">
                  <c:v>15.22</c:v>
                </c:pt>
                <c:pt idx="3">
                  <c:v>15.467499999999999</c:v>
                </c:pt>
                <c:pt idx="4">
                  <c:v>15.36</c:v>
                </c:pt>
                <c:pt idx="5">
                  <c:v>15.935</c:v>
                </c:pt>
                <c:pt idx="6">
                  <c:v>16.21</c:v>
                </c:pt>
                <c:pt idx="7">
                  <c:v>16.704999999999998</c:v>
                </c:pt>
                <c:pt idx="8">
                  <c:v>17.2075</c:v>
                </c:pt>
                <c:pt idx="9">
                  <c:v>17.317499999999999</c:v>
                </c:pt>
              </c:numCache>
            </c:numRef>
          </c:val>
          <c:smooth val="0"/>
        </c:ser>
        <c:ser>
          <c:idx val="1"/>
          <c:order val="1"/>
          <c:tx>
            <c:v>HF-&gt;HF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'Weight Tables'!$P$2:$P$11</c:f>
                <c:numCache>
                  <c:formatCode>General</c:formatCode>
                  <c:ptCount val="10"/>
                  <c:pt idx="0">
                    <c:v>0.42287303642851398</c:v>
                  </c:pt>
                  <c:pt idx="1">
                    <c:v>0.90630831017177604</c:v>
                  </c:pt>
                  <c:pt idx="2">
                    <c:v>0.55520016410500295</c:v>
                  </c:pt>
                  <c:pt idx="3">
                    <c:v>0.56276543805710499</c:v>
                  </c:pt>
                  <c:pt idx="4">
                    <c:v>0.53064368087199798</c:v>
                  </c:pt>
                  <c:pt idx="5">
                    <c:v>0.689228858763971</c:v>
                  </c:pt>
                  <c:pt idx="6">
                    <c:v>0.597234625194206</c:v>
                  </c:pt>
                  <c:pt idx="7">
                    <c:v>0.68600853934144501</c:v>
                  </c:pt>
                  <c:pt idx="8">
                    <c:v>0.74374262108591904</c:v>
                  </c:pt>
                  <c:pt idx="9">
                    <c:v>0.88008645057961599</c:v>
                  </c:pt>
                </c:numCache>
              </c:numRef>
            </c:plus>
            <c:minus>
              <c:numRef>
                <c:f>'Weight Tables'!$P$2:$P$11</c:f>
                <c:numCache>
                  <c:formatCode>General</c:formatCode>
                  <c:ptCount val="10"/>
                  <c:pt idx="0">
                    <c:v>0.42287303642851398</c:v>
                  </c:pt>
                  <c:pt idx="1">
                    <c:v>0.90630831017177604</c:v>
                  </c:pt>
                  <c:pt idx="2">
                    <c:v>0.55520016410500295</c:v>
                  </c:pt>
                  <c:pt idx="3">
                    <c:v>0.56276543805710499</c:v>
                  </c:pt>
                  <c:pt idx="4">
                    <c:v>0.53064368087199798</c:v>
                  </c:pt>
                  <c:pt idx="5">
                    <c:v>0.689228858763971</c:v>
                  </c:pt>
                  <c:pt idx="6">
                    <c:v>0.597234625194206</c:v>
                  </c:pt>
                  <c:pt idx="7">
                    <c:v>0.68600853934144501</c:v>
                  </c:pt>
                  <c:pt idx="8">
                    <c:v>0.74374262108591904</c:v>
                  </c:pt>
                  <c:pt idx="9">
                    <c:v>0.88008645057961599</c:v>
                  </c:pt>
                </c:numCache>
              </c:numRef>
            </c:minus>
          </c:errBars>
          <c:cat>
            <c:strRef>
              <c:f>'Weight Tables'!$A$2:$A$11</c:f>
              <c:strCache>
                <c:ptCount val="10"/>
                <c:pt idx="0">
                  <c:v>Wean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  <c:pt idx="7">
                  <c:v>Week 7</c:v>
                </c:pt>
                <c:pt idx="8">
                  <c:v>Week 8</c:v>
                </c:pt>
                <c:pt idx="9">
                  <c:v>Week 9</c:v>
                </c:pt>
              </c:strCache>
            </c:strRef>
          </c:cat>
          <c:val>
            <c:numRef>
              <c:f>'Weight Tables'!$O$2:$O$11</c:f>
              <c:numCache>
                <c:formatCode>General</c:formatCode>
                <c:ptCount val="10"/>
                <c:pt idx="0">
                  <c:v>13.217777777777799</c:v>
                </c:pt>
                <c:pt idx="1">
                  <c:v>16.1255555555556</c:v>
                </c:pt>
                <c:pt idx="2">
                  <c:v>17.933333333333302</c:v>
                </c:pt>
                <c:pt idx="3">
                  <c:v>18.4022222222222</c:v>
                </c:pt>
                <c:pt idx="4">
                  <c:v>18.907777777777799</c:v>
                </c:pt>
                <c:pt idx="5">
                  <c:v>19.384444444444402</c:v>
                </c:pt>
                <c:pt idx="6">
                  <c:v>20.6244444444444</c:v>
                </c:pt>
                <c:pt idx="7">
                  <c:v>22.0977777777778</c:v>
                </c:pt>
                <c:pt idx="8">
                  <c:v>23.005555555555599</c:v>
                </c:pt>
                <c:pt idx="9">
                  <c:v>23.852222222222199</c:v>
                </c:pt>
              </c:numCache>
            </c:numRef>
          </c:val>
          <c:smooth val="0"/>
        </c:ser>
        <c:ser>
          <c:idx val="2"/>
          <c:order val="2"/>
          <c:tx>
            <c:v>HF-ND1w-&gt;HF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strRef>
              <c:f>'Weight Tables'!$A$2:$A$11</c:f>
              <c:strCache>
                <c:ptCount val="10"/>
                <c:pt idx="0">
                  <c:v>Wean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  <c:pt idx="7">
                  <c:v>Week 7</c:v>
                </c:pt>
                <c:pt idx="8">
                  <c:v>Week 8</c:v>
                </c:pt>
                <c:pt idx="9">
                  <c:v>Week 9</c:v>
                </c:pt>
              </c:strCache>
            </c:strRef>
          </c:cat>
          <c:val>
            <c:numRef>
              <c:f>'Weight Tables'!$X$2:$X$11</c:f>
              <c:numCache>
                <c:formatCode>General</c:formatCode>
                <c:ptCount val="10"/>
                <c:pt idx="0">
                  <c:v>13.29</c:v>
                </c:pt>
                <c:pt idx="1">
                  <c:v>15.8366666666667</c:v>
                </c:pt>
                <c:pt idx="2">
                  <c:v>18.078333333333301</c:v>
                </c:pt>
                <c:pt idx="3">
                  <c:v>19.3883333333333</c:v>
                </c:pt>
                <c:pt idx="4">
                  <c:v>19.526666666666699</c:v>
                </c:pt>
                <c:pt idx="5">
                  <c:v>20.0966666666667</c:v>
                </c:pt>
                <c:pt idx="6">
                  <c:v>20.844999999999999</c:v>
                </c:pt>
                <c:pt idx="7">
                  <c:v>21.688333333333301</c:v>
                </c:pt>
                <c:pt idx="8">
                  <c:v>21.996666666666702</c:v>
                </c:pt>
                <c:pt idx="9">
                  <c:v>22.445</c:v>
                </c:pt>
              </c:numCache>
            </c:numRef>
          </c:val>
          <c:smooth val="0"/>
        </c:ser>
        <c:ser>
          <c:idx val="3"/>
          <c:order val="3"/>
          <c:tx>
            <c:v>ND-&gt;HF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'Weight Tables'!$AH$2:$AH$11</c:f>
                <c:numCache>
                  <c:formatCode>General</c:formatCode>
                  <c:ptCount val="10"/>
                  <c:pt idx="0">
                    <c:v>0.36009875188774398</c:v>
                  </c:pt>
                  <c:pt idx="1">
                    <c:v>0.36262622323513499</c:v>
                  </c:pt>
                  <c:pt idx="2">
                    <c:v>0.48327183516802102</c:v>
                  </c:pt>
                  <c:pt idx="3">
                    <c:v>0.49388257713752198</c:v>
                  </c:pt>
                  <c:pt idx="4">
                    <c:v>0.54802676333673095</c:v>
                  </c:pt>
                  <c:pt idx="5">
                    <c:v>0.69025478387814698</c:v>
                  </c:pt>
                  <c:pt idx="6">
                    <c:v>0.53248108990940801</c:v>
                  </c:pt>
                  <c:pt idx="7">
                    <c:v>0.61072088551154002</c:v>
                  </c:pt>
                  <c:pt idx="8">
                    <c:v>0.71286589045750903</c:v>
                  </c:pt>
                  <c:pt idx="9">
                    <c:v>0.55214581407450702</c:v>
                  </c:pt>
                </c:numCache>
              </c:numRef>
            </c:plus>
            <c:minus>
              <c:numRef>
                <c:f>'Weight Tables'!$AH$2:$AH$11</c:f>
                <c:numCache>
                  <c:formatCode>General</c:formatCode>
                  <c:ptCount val="10"/>
                  <c:pt idx="0">
                    <c:v>0.36009875188774398</c:v>
                  </c:pt>
                  <c:pt idx="1">
                    <c:v>0.36262622323513499</c:v>
                  </c:pt>
                  <c:pt idx="2">
                    <c:v>0.48327183516802102</c:v>
                  </c:pt>
                  <c:pt idx="3">
                    <c:v>0.49388257713752198</c:v>
                  </c:pt>
                  <c:pt idx="4">
                    <c:v>0.54802676333673095</c:v>
                  </c:pt>
                  <c:pt idx="5">
                    <c:v>0.69025478387814698</c:v>
                  </c:pt>
                  <c:pt idx="6">
                    <c:v>0.53248108990940801</c:v>
                  </c:pt>
                  <c:pt idx="7">
                    <c:v>0.61072088551154002</c:v>
                  </c:pt>
                  <c:pt idx="8">
                    <c:v>0.71286589045750903</c:v>
                  </c:pt>
                  <c:pt idx="9">
                    <c:v>0.55214581407450702</c:v>
                  </c:pt>
                </c:numCache>
              </c:numRef>
            </c:minus>
          </c:errBars>
          <c:cat>
            <c:strRef>
              <c:f>'Weight Tables'!$A$2:$A$11</c:f>
              <c:strCache>
                <c:ptCount val="10"/>
                <c:pt idx="0">
                  <c:v>Wean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  <c:pt idx="7">
                  <c:v>Week 7</c:v>
                </c:pt>
                <c:pt idx="8">
                  <c:v>Week 8</c:v>
                </c:pt>
                <c:pt idx="9">
                  <c:v>Week 9</c:v>
                </c:pt>
              </c:strCache>
            </c:strRef>
          </c:cat>
          <c:val>
            <c:numRef>
              <c:f>'Weight Tables'!$AG$2:$AG$11</c:f>
              <c:numCache>
                <c:formatCode>General</c:formatCode>
                <c:ptCount val="10"/>
                <c:pt idx="0">
                  <c:v>12.966666666666701</c:v>
                </c:pt>
                <c:pt idx="1">
                  <c:v>14.8866666666667</c:v>
                </c:pt>
                <c:pt idx="2">
                  <c:v>16.065000000000001</c:v>
                </c:pt>
                <c:pt idx="3">
                  <c:v>16.23</c:v>
                </c:pt>
                <c:pt idx="4">
                  <c:v>16.93</c:v>
                </c:pt>
                <c:pt idx="5">
                  <c:v>17.265000000000001</c:v>
                </c:pt>
                <c:pt idx="6">
                  <c:v>17.841666666666701</c:v>
                </c:pt>
                <c:pt idx="7">
                  <c:v>18.600000000000001</c:v>
                </c:pt>
                <c:pt idx="8">
                  <c:v>18.623333333333299</c:v>
                </c:pt>
                <c:pt idx="9">
                  <c:v>19.004999999999999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00832"/>
        <c:axId val="88166336"/>
      </c:lineChart>
      <c:catAx>
        <c:axId val="91000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88166336"/>
        <c:crosses val="autoZero"/>
        <c:auto val="1"/>
        <c:lblAlgn val="ctr"/>
        <c:lblOffset val="100"/>
        <c:noMultiLvlLbl val="0"/>
      </c:catAx>
      <c:valAx>
        <c:axId val="88166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910008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aseline="0"/>
            </a:pPr>
            <a:r>
              <a:rPr lang="en-US" sz="2000" baseline="0" dirty="0"/>
              <a:t>Female </a:t>
            </a:r>
            <a:r>
              <a:rPr lang="en-US" sz="2000" baseline="0" dirty="0" smtClean="0"/>
              <a:t>Glucose (mg/dl) </a:t>
            </a:r>
            <a:r>
              <a:rPr lang="en-US" sz="2000" baseline="0" dirty="0"/>
              <a:t>v Time 9w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9w Control</c:v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'Glucose Tables'!$C$14:$C$17</c:f>
                <c:numCache>
                  <c:formatCode>General</c:formatCode>
                  <c:ptCount val="4"/>
                  <c:pt idx="0">
                    <c:v>3.03118602151324</c:v>
                  </c:pt>
                  <c:pt idx="1">
                    <c:v>13.2236082351479</c:v>
                  </c:pt>
                  <c:pt idx="2">
                    <c:v>9.0803365451914999</c:v>
                  </c:pt>
                  <c:pt idx="3">
                    <c:v>6.9596561112466704</c:v>
                  </c:pt>
                </c:numCache>
              </c:numRef>
            </c:plus>
            <c:minus>
              <c:numRef>
                <c:f>'Glucose Tables'!$C$14:$C$17</c:f>
                <c:numCache>
                  <c:formatCode>General</c:formatCode>
                  <c:ptCount val="4"/>
                  <c:pt idx="0">
                    <c:v>3.03118602151324</c:v>
                  </c:pt>
                  <c:pt idx="1">
                    <c:v>13.2236082351479</c:v>
                  </c:pt>
                  <c:pt idx="2">
                    <c:v>9.0803365451914999</c:v>
                  </c:pt>
                  <c:pt idx="3">
                    <c:v>6.9596561112466704</c:v>
                  </c:pt>
                </c:numCache>
              </c:numRef>
            </c:minus>
          </c:errBars>
          <c:cat>
            <c:strRef>
              <c:f>'Glucose Tables'!$A$2:$A$5</c:f>
              <c:strCache>
                <c:ptCount val="4"/>
                <c:pt idx="0">
                  <c:v>0 min</c:v>
                </c:pt>
                <c:pt idx="1">
                  <c:v>30 min</c:v>
                </c:pt>
                <c:pt idx="2">
                  <c:v>60 min</c:v>
                </c:pt>
                <c:pt idx="3">
                  <c:v>120 min</c:v>
                </c:pt>
              </c:strCache>
            </c:strRef>
          </c:cat>
          <c:val>
            <c:numRef>
              <c:f>'Glucose Tables'!$B$14:$B$17</c:f>
              <c:numCache>
                <c:formatCode>General</c:formatCode>
                <c:ptCount val="4"/>
                <c:pt idx="0">
                  <c:v>62.464285714285701</c:v>
                </c:pt>
                <c:pt idx="1">
                  <c:v>167.357142857143</c:v>
                </c:pt>
                <c:pt idx="2">
                  <c:v>115.21428571428601</c:v>
                </c:pt>
                <c:pt idx="3">
                  <c:v>74.5</c:v>
                </c:pt>
              </c:numCache>
            </c:numRef>
          </c:val>
          <c:smooth val="0"/>
        </c:ser>
        <c:ser>
          <c:idx val="3"/>
          <c:order val="1"/>
          <c:tx>
            <c:v>9w HF-&gt;HF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'Glucose Tables'!$F$14:$F$17</c:f>
                <c:numCache>
                  <c:formatCode>General</c:formatCode>
                  <c:ptCount val="4"/>
                  <c:pt idx="0">
                    <c:v>2.29902018850651</c:v>
                  </c:pt>
                  <c:pt idx="1">
                    <c:v>27.539870087646499</c:v>
                  </c:pt>
                  <c:pt idx="2">
                    <c:v>21.7539552243089</c:v>
                  </c:pt>
                  <c:pt idx="3">
                    <c:v>4.9469406932186102</c:v>
                  </c:pt>
                </c:numCache>
              </c:numRef>
            </c:plus>
            <c:minus>
              <c:numRef>
                <c:f>'Glucose Tables'!$F$14:$F$17</c:f>
                <c:numCache>
                  <c:formatCode>General</c:formatCode>
                  <c:ptCount val="4"/>
                  <c:pt idx="0">
                    <c:v>2.29902018850651</c:v>
                  </c:pt>
                  <c:pt idx="1">
                    <c:v>27.539870087646499</c:v>
                  </c:pt>
                  <c:pt idx="2">
                    <c:v>21.7539552243089</c:v>
                  </c:pt>
                  <c:pt idx="3">
                    <c:v>4.9469406932186102</c:v>
                  </c:pt>
                </c:numCache>
              </c:numRef>
            </c:minus>
          </c:errBars>
          <c:cat>
            <c:strRef>
              <c:f>'Glucose Tables'!$A$2:$A$5</c:f>
              <c:strCache>
                <c:ptCount val="4"/>
                <c:pt idx="0">
                  <c:v>0 min</c:v>
                </c:pt>
                <c:pt idx="1">
                  <c:v>30 min</c:v>
                </c:pt>
                <c:pt idx="2">
                  <c:v>60 min</c:v>
                </c:pt>
                <c:pt idx="3">
                  <c:v>120 min</c:v>
                </c:pt>
              </c:strCache>
            </c:strRef>
          </c:cat>
          <c:val>
            <c:numRef>
              <c:f>'Glucose Tables'!$E$14:$E$17</c:f>
              <c:numCache>
                <c:formatCode>General</c:formatCode>
                <c:ptCount val="4"/>
                <c:pt idx="0">
                  <c:v>56.2777777777778</c:v>
                </c:pt>
                <c:pt idx="1">
                  <c:v>236.333333333333</c:v>
                </c:pt>
                <c:pt idx="2">
                  <c:v>143.888888888889</c:v>
                </c:pt>
                <c:pt idx="3">
                  <c:v>70</c:v>
                </c:pt>
              </c:numCache>
            </c:numRef>
          </c:val>
          <c:smooth val="0"/>
        </c:ser>
        <c:ser>
          <c:idx val="6"/>
          <c:order val="2"/>
          <c:tx>
            <c:v>9w HF-ND1w-&gt;HF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'Glucose Tables'!$I$14:$I$17</c:f>
                <c:numCache>
                  <c:formatCode>General</c:formatCode>
                  <c:ptCount val="4"/>
                  <c:pt idx="0">
                    <c:v>16.888728983161101</c:v>
                  </c:pt>
                  <c:pt idx="1">
                    <c:v>28.0386637817615</c:v>
                  </c:pt>
                  <c:pt idx="2">
                    <c:v>16.367523738590801</c:v>
                  </c:pt>
                  <c:pt idx="3">
                    <c:v>10.9962114688045</c:v>
                  </c:pt>
                </c:numCache>
              </c:numRef>
            </c:plus>
            <c:minus>
              <c:numRef>
                <c:f>'Glucose Tables'!$I$14:$I$17</c:f>
                <c:numCache>
                  <c:formatCode>General</c:formatCode>
                  <c:ptCount val="4"/>
                  <c:pt idx="0">
                    <c:v>16.888728983161101</c:v>
                  </c:pt>
                  <c:pt idx="1">
                    <c:v>28.0386637817615</c:v>
                  </c:pt>
                  <c:pt idx="2">
                    <c:v>16.367523738590801</c:v>
                  </c:pt>
                  <c:pt idx="3">
                    <c:v>10.9962114688045</c:v>
                  </c:pt>
                </c:numCache>
              </c:numRef>
            </c:minus>
          </c:errBars>
          <c:cat>
            <c:strRef>
              <c:f>'Glucose Tables'!$A$2:$A$5</c:f>
              <c:strCache>
                <c:ptCount val="4"/>
                <c:pt idx="0">
                  <c:v>0 min</c:v>
                </c:pt>
                <c:pt idx="1">
                  <c:v>30 min</c:v>
                </c:pt>
                <c:pt idx="2">
                  <c:v>60 min</c:v>
                </c:pt>
                <c:pt idx="3">
                  <c:v>120 min</c:v>
                </c:pt>
              </c:strCache>
            </c:strRef>
          </c:cat>
          <c:val>
            <c:numRef>
              <c:f>'Glucose Tables'!$H$14:$H$17</c:f>
              <c:numCache>
                <c:formatCode>General</c:formatCode>
                <c:ptCount val="4"/>
                <c:pt idx="0">
                  <c:v>95.25</c:v>
                </c:pt>
                <c:pt idx="1">
                  <c:v>238</c:v>
                </c:pt>
                <c:pt idx="2">
                  <c:v>172.25</c:v>
                </c:pt>
                <c:pt idx="3">
                  <c:v>111.5</c:v>
                </c:pt>
              </c:numCache>
            </c:numRef>
          </c:val>
          <c:smooth val="0"/>
        </c:ser>
        <c:ser>
          <c:idx val="9"/>
          <c:order val="3"/>
          <c:tx>
            <c:v>9w ND-&gt;HF</c:v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'Glucose Tables'!$L$14:$L$17</c:f>
                <c:numCache>
                  <c:formatCode>General</c:formatCode>
                  <c:ptCount val="4"/>
                  <c:pt idx="0">
                    <c:v>2.2912878474779199</c:v>
                  </c:pt>
                  <c:pt idx="1">
                    <c:v>31.236374807443799</c:v>
                  </c:pt>
                  <c:pt idx="2">
                    <c:v>19.436506316151</c:v>
                  </c:pt>
                  <c:pt idx="3">
                    <c:v>8.3705834125625103</c:v>
                  </c:pt>
                </c:numCache>
              </c:numRef>
            </c:plus>
            <c:minus>
              <c:numRef>
                <c:f>'Glucose Tables'!$L$14:$L$17</c:f>
                <c:numCache>
                  <c:formatCode>General</c:formatCode>
                  <c:ptCount val="4"/>
                  <c:pt idx="0">
                    <c:v>2.2912878474779199</c:v>
                  </c:pt>
                  <c:pt idx="1">
                    <c:v>31.236374807443799</c:v>
                  </c:pt>
                  <c:pt idx="2">
                    <c:v>19.436506316151</c:v>
                  </c:pt>
                  <c:pt idx="3">
                    <c:v>8.3705834125625103</c:v>
                  </c:pt>
                </c:numCache>
              </c:numRef>
            </c:minus>
          </c:errBars>
          <c:cat>
            <c:strRef>
              <c:f>'Glucose Tables'!$A$2:$A$5</c:f>
              <c:strCache>
                <c:ptCount val="4"/>
                <c:pt idx="0">
                  <c:v>0 min</c:v>
                </c:pt>
                <c:pt idx="1">
                  <c:v>30 min</c:v>
                </c:pt>
                <c:pt idx="2">
                  <c:v>60 min</c:v>
                </c:pt>
                <c:pt idx="3">
                  <c:v>120 min</c:v>
                </c:pt>
              </c:strCache>
            </c:strRef>
          </c:cat>
          <c:val>
            <c:numRef>
              <c:f>'Glucose Tables'!$K$14:$K$17</c:f>
              <c:numCache>
                <c:formatCode>General</c:formatCode>
                <c:ptCount val="4"/>
                <c:pt idx="0">
                  <c:v>59.5</c:v>
                </c:pt>
                <c:pt idx="1">
                  <c:v>150.666666666667</c:v>
                </c:pt>
                <c:pt idx="2">
                  <c:v>112.333333333333</c:v>
                </c:pt>
                <c:pt idx="3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04416"/>
        <c:axId val="88167488"/>
      </c:lineChart>
      <c:catAx>
        <c:axId val="91004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88167488"/>
        <c:crosses val="autoZero"/>
        <c:auto val="1"/>
        <c:lblAlgn val="ctr"/>
        <c:lblOffset val="100"/>
        <c:noMultiLvlLbl val="0"/>
      </c:catAx>
      <c:valAx>
        <c:axId val="8816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910044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aseline="0"/>
            </a:pPr>
            <a:r>
              <a:rPr lang="en-US" sz="2000" baseline="0" dirty="0"/>
              <a:t>Female </a:t>
            </a:r>
            <a:r>
              <a:rPr lang="en-US" sz="2000" baseline="0" dirty="0" smtClean="0"/>
              <a:t>Glucose (mg/dl) </a:t>
            </a:r>
            <a:r>
              <a:rPr lang="en-US" sz="2000" baseline="0" dirty="0"/>
              <a:t>v Time 12w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1"/>
          <c:order val="0"/>
          <c:tx>
            <c:v>12w Control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'Glucose Tables'!$N$14:$N$17</c:f>
                <c:numCache>
                  <c:formatCode>General</c:formatCode>
                  <c:ptCount val="4"/>
                  <c:pt idx="0">
                    <c:v>5.6090542784849102</c:v>
                  </c:pt>
                  <c:pt idx="1">
                    <c:v>12.677427645905601</c:v>
                  </c:pt>
                  <c:pt idx="2">
                    <c:v>6.8491594264175797</c:v>
                  </c:pt>
                  <c:pt idx="3">
                    <c:v>2.81727935019993</c:v>
                  </c:pt>
                </c:numCache>
              </c:numRef>
            </c:plus>
            <c:minus>
              <c:numRef>
                <c:f>'Glucose Tables'!$N$14:$N$17</c:f>
                <c:numCache>
                  <c:formatCode>General</c:formatCode>
                  <c:ptCount val="4"/>
                  <c:pt idx="0">
                    <c:v>5.6090542784849102</c:v>
                  </c:pt>
                  <c:pt idx="1">
                    <c:v>12.677427645905601</c:v>
                  </c:pt>
                  <c:pt idx="2">
                    <c:v>6.8491594264175797</c:v>
                  </c:pt>
                  <c:pt idx="3">
                    <c:v>2.81727935019993</c:v>
                  </c:pt>
                </c:numCache>
              </c:numRef>
            </c:minus>
          </c:errBars>
          <c:cat>
            <c:strRef>
              <c:f>'Glucose Tables'!$A$2:$A$5</c:f>
              <c:strCache>
                <c:ptCount val="4"/>
                <c:pt idx="0">
                  <c:v>0 min</c:v>
                </c:pt>
                <c:pt idx="1">
                  <c:v>30 min</c:v>
                </c:pt>
                <c:pt idx="2">
                  <c:v>60 min</c:v>
                </c:pt>
                <c:pt idx="3">
                  <c:v>120 min</c:v>
                </c:pt>
              </c:strCache>
            </c:strRef>
          </c:cat>
          <c:val>
            <c:numRef>
              <c:f>'Glucose Tables'!$M$14:$M$17</c:f>
              <c:numCache>
                <c:formatCode>General</c:formatCode>
                <c:ptCount val="4"/>
                <c:pt idx="0">
                  <c:v>65.4166666666667</c:v>
                </c:pt>
                <c:pt idx="1">
                  <c:v>130.333333333333</c:v>
                </c:pt>
                <c:pt idx="2">
                  <c:v>90.25</c:v>
                </c:pt>
                <c:pt idx="3">
                  <c:v>62</c:v>
                </c:pt>
              </c:numCache>
            </c:numRef>
          </c:val>
          <c:smooth val="0"/>
        </c:ser>
        <c:ser>
          <c:idx val="14"/>
          <c:order val="1"/>
          <c:tx>
            <c:v>12w HF-&gt;HF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'Glucose Tables'!$Q$14:$Q$17</c:f>
                <c:numCache>
                  <c:formatCode>General</c:formatCode>
                  <c:ptCount val="4"/>
                  <c:pt idx="0">
                    <c:v>5.82380173655205</c:v>
                  </c:pt>
                  <c:pt idx="1">
                    <c:v>28.051429839660301</c:v>
                  </c:pt>
                  <c:pt idx="2">
                    <c:v>20.071938522459199</c:v>
                  </c:pt>
                  <c:pt idx="3">
                    <c:v>8.5387641861782608</c:v>
                  </c:pt>
                </c:numCache>
              </c:numRef>
            </c:plus>
            <c:minus>
              <c:numRef>
                <c:f>'Glucose Tables'!$Q$14:$Q$17</c:f>
                <c:numCache>
                  <c:formatCode>General</c:formatCode>
                  <c:ptCount val="4"/>
                  <c:pt idx="0">
                    <c:v>5.82380173655205</c:v>
                  </c:pt>
                  <c:pt idx="1">
                    <c:v>28.051429839660301</c:v>
                  </c:pt>
                  <c:pt idx="2">
                    <c:v>20.071938522459199</c:v>
                  </c:pt>
                  <c:pt idx="3">
                    <c:v>8.5387641861782608</c:v>
                  </c:pt>
                </c:numCache>
              </c:numRef>
            </c:minus>
          </c:errBars>
          <c:cat>
            <c:strRef>
              <c:f>'Glucose Tables'!$A$2:$A$5</c:f>
              <c:strCache>
                <c:ptCount val="4"/>
                <c:pt idx="0">
                  <c:v>0 min</c:v>
                </c:pt>
                <c:pt idx="1">
                  <c:v>30 min</c:v>
                </c:pt>
                <c:pt idx="2">
                  <c:v>60 min</c:v>
                </c:pt>
                <c:pt idx="3">
                  <c:v>120 min</c:v>
                </c:pt>
              </c:strCache>
            </c:strRef>
          </c:cat>
          <c:val>
            <c:numRef>
              <c:f>'Glucose Tables'!$P$14:$P$17</c:f>
              <c:numCache>
                <c:formatCode>General</c:formatCode>
                <c:ptCount val="4"/>
                <c:pt idx="0">
                  <c:v>73.1666666666667</c:v>
                </c:pt>
                <c:pt idx="1">
                  <c:v>247.777777777778</c:v>
                </c:pt>
                <c:pt idx="2">
                  <c:v>176.222222222222</c:v>
                </c:pt>
                <c:pt idx="3">
                  <c:v>87.2222222222222</c:v>
                </c:pt>
              </c:numCache>
            </c:numRef>
          </c:val>
          <c:smooth val="0"/>
        </c:ser>
        <c:ser>
          <c:idx val="17"/>
          <c:order val="2"/>
          <c:tx>
            <c:v>12w HF-ND1w-&gt;HF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'Glucose Tables'!$T$14:$T$17</c:f>
                <c:numCache>
                  <c:formatCode>General</c:formatCode>
                  <c:ptCount val="4"/>
                  <c:pt idx="0">
                    <c:v>0.5</c:v>
                  </c:pt>
                  <c:pt idx="1">
                    <c:v>8</c:v>
                  </c:pt>
                  <c:pt idx="2">
                    <c:v>94.5</c:v>
                  </c:pt>
                  <c:pt idx="3">
                    <c:v>13.0814754519511</c:v>
                  </c:pt>
                </c:numCache>
              </c:numRef>
            </c:plus>
            <c:minus>
              <c:numRef>
                <c:f>'Glucose Tables'!$T$14:$T$17</c:f>
                <c:numCache>
                  <c:formatCode>General</c:formatCode>
                  <c:ptCount val="4"/>
                  <c:pt idx="0">
                    <c:v>0.5</c:v>
                  </c:pt>
                  <c:pt idx="1">
                    <c:v>8</c:v>
                  </c:pt>
                  <c:pt idx="2">
                    <c:v>94.5</c:v>
                  </c:pt>
                  <c:pt idx="3">
                    <c:v>13.0814754519511</c:v>
                  </c:pt>
                </c:numCache>
              </c:numRef>
            </c:minus>
          </c:errBars>
          <c:cat>
            <c:strRef>
              <c:f>'Glucose Tables'!$A$2:$A$5</c:f>
              <c:strCache>
                <c:ptCount val="4"/>
                <c:pt idx="0">
                  <c:v>0 min</c:v>
                </c:pt>
                <c:pt idx="1">
                  <c:v>30 min</c:v>
                </c:pt>
                <c:pt idx="2">
                  <c:v>60 min</c:v>
                </c:pt>
                <c:pt idx="3">
                  <c:v>120 min</c:v>
                </c:pt>
              </c:strCache>
            </c:strRef>
          </c:cat>
          <c:val>
            <c:numRef>
              <c:f>'Glucose Tables'!$S$14:$S$17</c:f>
              <c:numCache>
                <c:formatCode>General</c:formatCode>
                <c:ptCount val="4"/>
                <c:pt idx="0">
                  <c:v>59.5</c:v>
                </c:pt>
                <c:pt idx="1">
                  <c:v>240</c:v>
                </c:pt>
                <c:pt idx="2">
                  <c:v>207.5</c:v>
                </c:pt>
                <c:pt idx="3">
                  <c:v>84.5</c:v>
                </c:pt>
              </c:numCache>
            </c:numRef>
          </c:val>
          <c:smooth val="0"/>
        </c:ser>
        <c:ser>
          <c:idx val="20"/>
          <c:order val="3"/>
          <c:tx>
            <c:v>12w ND-&gt;HF</c:v>
          </c:tx>
          <c:spPr>
            <a:ln>
              <a:solidFill>
                <a:srgbClr val="1E4686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'Glucose Tables'!$W$14:$W$17</c:f>
                <c:numCache>
                  <c:formatCode>General</c:formatCode>
                  <c:ptCount val="4"/>
                  <c:pt idx="0">
                    <c:v>5.1419840528729797</c:v>
                  </c:pt>
                  <c:pt idx="1">
                    <c:v>29.5235499220537</c:v>
                  </c:pt>
                  <c:pt idx="2">
                    <c:v>15.9028299368383</c:v>
                  </c:pt>
                  <c:pt idx="3">
                    <c:v>8.0083289975707999</c:v>
                  </c:pt>
                </c:numCache>
              </c:numRef>
            </c:plus>
            <c:minus>
              <c:numRef>
                <c:f>'Glucose Tables'!$W$14:$W$17</c:f>
                <c:numCache>
                  <c:formatCode>General</c:formatCode>
                  <c:ptCount val="4"/>
                  <c:pt idx="0">
                    <c:v>5.1419840528729797</c:v>
                  </c:pt>
                  <c:pt idx="1">
                    <c:v>29.5235499220537</c:v>
                  </c:pt>
                  <c:pt idx="2">
                    <c:v>15.9028299368383</c:v>
                  </c:pt>
                  <c:pt idx="3">
                    <c:v>8.0083289975707999</c:v>
                  </c:pt>
                </c:numCache>
              </c:numRef>
            </c:minus>
          </c:errBars>
          <c:cat>
            <c:strRef>
              <c:f>'Glucose Tables'!$A$2:$A$5</c:f>
              <c:strCache>
                <c:ptCount val="4"/>
                <c:pt idx="0">
                  <c:v>0 min</c:v>
                </c:pt>
                <c:pt idx="1">
                  <c:v>30 min</c:v>
                </c:pt>
                <c:pt idx="2">
                  <c:v>60 min</c:v>
                </c:pt>
                <c:pt idx="3">
                  <c:v>120 min</c:v>
                </c:pt>
              </c:strCache>
            </c:strRef>
          </c:cat>
          <c:val>
            <c:numRef>
              <c:f>'Glucose Tables'!$V$14:$V$17</c:f>
              <c:numCache>
                <c:formatCode>General</c:formatCode>
                <c:ptCount val="4"/>
                <c:pt idx="0">
                  <c:v>78.7</c:v>
                </c:pt>
                <c:pt idx="1">
                  <c:v>183.2</c:v>
                </c:pt>
                <c:pt idx="2">
                  <c:v>124</c:v>
                </c:pt>
                <c:pt idx="3">
                  <c:v>74.599999999999994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087552"/>
        <c:axId val="88168640"/>
      </c:lineChart>
      <c:catAx>
        <c:axId val="8808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88168640"/>
        <c:crosses val="autoZero"/>
        <c:auto val="1"/>
        <c:lblAlgn val="ctr"/>
        <c:lblOffset val="100"/>
        <c:noMultiLvlLbl val="0"/>
      </c:catAx>
      <c:valAx>
        <c:axId val="88168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880875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Subcutaneous (g)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'Organ Weight Tables'!$A$2</c:f>
              <c:strCache>
                <c:ptCount val="1"/>
                <c:pt idx="0">
                  <c:v>Subcutaneous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('Organ Weight Tables'!$C$12,'Organ Weight Tables'!$F$12,'Organ Weight Tables'!$I$12,'Organ Weight Tables'!$L$12)</c:f>
                <c:numCache>
                  <c:formatCode>General</c:formatCode>
                  <c:ptCount val="4"/>
                  <c:pt idx="0">
                    <c:v>0.11585731166683701</c:v>
                  </c:pt>
                  <c:pt idx="1">
                    <c:v>9.1082380293885601E-2</c:v>
                  </c:pt>
                  <c:pt idx="2">
                    <c:v>1.70171482138851E-2</c:v>
                  </c:pt>
                  <c:pt idx="3">
                    <c:v>0.16544762514665101</c:v>
                  </c:pt>
                </c:numCache>
              </c:numRef>
            </c:plus>
            <c:minus>
              <c:numRef>
                <c:f>('Organ Weight Tables'!$C$12,'Organ Weight Tables'!$F$12,'Organ Weight Tables'!$I$12,'Organ Weight Tables'!$L$12)</c:f>
                <c:numCache>
                  <c:formatCode>General</c:formatCode>
                  <c:ptCount val="4"/>
                  <c:pt idx="0">
                    <c:v>0.11585731166683701</c:v>
                  </c:pt>
                  <c:pt idx="1">
                    <c:v>9.1082380293885601E-2</c:v>
                  </c:pt>
                  <c:pt idx="2">
                    <c:v>1.70171482138851E-2</c:v>
                  </c:pt>
                  <c:pt idx="3">
                    <c:v>0.16544762514665101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'Organ Weight Tables'!$P$3:$S$3</c:f>
              <c:strCache>
                <c:ptCount val="4"/>
                <c:pt idx="0">
                  <c:v>Control</c:v>
                </c:pt>
                <c:pt idx="1">
                  <c:v>HF-&gt;HF</c:v>
                </c:pt>
                <c:pt idx="2">
                  <c:v>HF-ND1w-&gt;HF</c:v>
                </c:pt>
                <c:pt idx="3">
                  <c:v>ND-&gt;HF</c:v>
                </c:pt>
              </c:strCache>
            </c:strRef>
          </c:cat>
          <c:val>
            <c:numRef>
              <c:f>('Organ Weight Tables'!$B$12,'Organ Weight Tables'!$E$12,'Organ Weight Tables'!$H$12,'Organ Weight Tables'!$K$12)</c:f>
              <c:numCache>
                <c:formatCode>General</c:formatCode>
                <c:ptCount val="4"/>
                <c:pt idx="0">
                  <c:v>0.97750000000000004</c:v>
                </c:pt>
                <c:pt idx="1">
                  <c:v>0.46400000000000002</c:v>
                </c:pt>
                <c:pt idx="2">
                  <c:v>0.25750000000000001</c:v>
                </c:pt>
                <c:pt idx="3">
                  <c:v>1.1125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1001856"/>
        <c:axId val="93348416"/>
      </c:barChart>
      <c:catAx>
        <c:axId val="910018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48416"/>
        <c:crosses val="autoZero"/>
        <c:auto val="1"/>
        <c:lblAlgn val="ctr"/>
        <c:lblOffset val="100"/>
        <c:noMultiLvlLbl val="0"/>
      </c:catAx>
      <c:valAx>
        <c:axId val="9334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0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Visceral (g)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'Organ Weight Tables'!$A$3</c:f>
              <c:strCache>
                <c:ptCount val="1"/>
                <c:pt idx="0">
                  <c:v>Visceral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('Organ Weight Tables'!$C$13,'Organ Weight Tables'!$F$13,'Organ Weight Tables'!$I$13,'Organ Weight Tables'!$L$13)</c:f>
                <c:numCache>
                  <c:formatCode>General</c:formatCode>
                  <c:ptCount val="4"/>
                  <c:pt idx="0">
                    <c:v>0.129059094991403</c:v>
                  </c:pt>
                  <c:pt idx="1">
                    <c:v>0.25005199459312499</c:v>
                  </c:pt>
                  <c:pt idx="2">
                    <c:v>0.11592921690985999</c:v>
                  </c:pt>
                  <c:pt idx="3">
                    <c:v>0.153650035253277</c:v>
                  </c:pt>
                </c:numCache>
              </c:numRef>
            </c:plus>
            <c:minus>
              <c:numRef>
                <c:f>('Organ Weight Tables'!$C$13,'Organ Weight Tables'!$F$13,'Organ Weight Tables'!$I$13,'Organ Weight Tables'!$L$13)</c:f>
                <c:numCache>
                  <c:formatCode>General</c:formatCode>
                  <c:ptCount val="4"/>
                  <c:pt idx="0">
                    <c:v>0.129059094991403</c:v>
                  </c:pt>
                  <c:pt idx="1">
                    <c:v>0.25005199459312499</c:v>
                  </c:pt>
                  <c:pt idx="2">
                    <c:v>0.11592921690985999</c:v>
                  </c:pt>
                  <c:pt idx="3">
                    <c:v>0.153650035253277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'Organ Weight Tables'!$P$3:$S$3</c:f>
              <c:strCache>
                <c:ptCount val="4"/>
                <c:pt idx="0">
                  <c:v>Control</c:v>
                </c:pt>
                <c:pt idx="1">
                  <c:v>HF-&gt;HF</c:v>
                </c:pt>
                <c:pt idx="2">
                  <c:v>HF-ND1w-&gt;HF</c:v>
                </c:pt>
                <c:pt idx="3">
                  <c:v>ND-&gt;HF</c:v>
                </c:pt>
              </c:strCache>
            </c:strRef>
          </c:cat>
          <c:val>
            <c:numRef>
              <c:f>('Organ Weight Tables'!$B$13,'Organ Weight Tables'!$E$13,'Organ Weight Tables'!$H$13,'Organ Weight Tables'!$K$13)</c:f>
              <c:numCache>
                <c:formatCode>General</c:formatCode>
                <c:ptCount val="4"/>
                <c:pt idx="0">
                  <c:v>1.0874999999999999</c:v>
                </c:pt>
                <c:pt idx="1">
                  <c:v>1.294</c:v>
                </c:pt>
                <c:pt idx="2">
                  <c:v>0.62749999999999995</c:v>
                </c:pt>
                <c:pt idx="3">
                  <c:v>1.1950000000000001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1003904"/>
        <c:axId val="93350144"/>
      </c:barChart>
      <c:catAx>
        <c:axId val="91003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50144"/>
        <c:crosses val="autoZero"/>
        <c:auto val="1"/>
        <c:lblAlgn val="ctr"/>
        <c:lblOffset val="100"/>
        <c:noMultiLvlLbl val="0"/>
      </c:catAx>
      <c:valAx>
        <c:axId val="9335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0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Liver (g)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'Organ Weight Tables'!$A$4</c:f>
              <c:strCache>
                <c:ptCount val="1"/>
                <c:pt idx="0">
                  <c:v>Liver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('Organ Weight Tables'!$C$14,'Organ Weight Tables'!$F$14,'Organ Weight Tables'!$I$14,'Organ Weight Tables'!$L$14)</c:f>
                <c:numCache>
                  <c:formatCode>General</c:formatCode>
                  <c:ptCount val="4"/>
                  <c:pt idx="0">
                    <c:v>3.7499999999999999E-2</c:v>
                  </c:pt>
                  <c:pt idx="1">
                    <c:v>5.6356011214421499E-2</c:v>
                  </c:pt>
                  <c:pt idx="2">
                    <c:v>8.15858443604036E-2</c:v>
                  </c:pt>
                  <c:pt idx="3">
                    <c:v>8.5391256382996699E-3</c:v>
                  </c:pt>
                </c:numCache>
              </c:numRef>
            </c:plus>
            <c:minus>
              <c:numRef>
                <c:f>('Organ Weight Tables'!$C$14,'Organ Weight Tables'!$F$14,'Organ Weight Tables'!$I$14,'Organ Weight Tables'!$L$14)</c:f>
                <c:numCache>
                  <c:formatCode>General</c:formatCode>
                  <c:ptCount val="4"/>
                  <c:pt idx="0">
                    <c:v>3.7499999999999999E-2</c:v>
                  </c:pt>
                  <c:pt idx="1">
                    <c:v>5.6356011214421499E-2</c:v>
                  </c:pt>
                  <c:pt idx="2">
                    <c:v>8.15858443604036E-2</c:v>
                  </c:pt>
                  <c:pt idx="3">
                    <c:v>8.5391256382996699E-3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'Organ Weight Tables'!$P$3:$S$3</c:f>
              <c:strCache>
                <c:ptCount val="4"/>
                <c:pt idx="0">
                  <c:v>Control</c:v>
                </c:pt>
                <c:pt idx="1">
                  <c:v>HF-&gt;HF</c:v>
                </c:pt>
                <c:pt idx="2">
                  <c:v>HF-ND1w-&gt;HF</c:v>
                </c:pt>
                <c:pt idx="3">
                  <c:v>ND-&gt;HF</c:v>
                </c:pt>
              </c:strCache>
            </c:strRef>
          </c:cat>
          <c:val>
            <c:numRef>
              <c:f>('Organ Weight Tables'!$B$14,'Organ Weight Tables'!$E$14,'Organ Weight Tables'!$H$14,'Organ Weight Tables'!$K$14)</c:f>
              <c:numCache>
                <c:formatCode>General</c:formatCode>
                <c:ptCount val="4"/>
                <c:pt idx="0">
                  <c:v>1.3574999999999999</c:v>
                </c:pt>
                <c:pt idx="1">
                  <c:v>0.76400000000000001</c:v>
                </c:pt>
                <c:pt idx="2">
                  <c:v>0.62250000000000005</c:v>
                </c:pt>
                <c:pt idx="3">
                  <c:v>1.3174999999999999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3270016"/>
        <c:axId val="93351872"/>
      </c:barChart>
      <c:catAx>
        <c:axId val="93270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51872"/>
        <c:crosses val="autoZero"/>
        <c:auto val="1"/>
        <c:lblAlgn val="ctr"/>
        <c:lblOffset val="100"/>
        <c:noMultiLvlLbl val="0"/>
      </c:catAx>
      <c:valAx>
        <c:axId val="9335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744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2250" y="0"/>
            <a:ext cx="4056063" cy="744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40F-47C9-4673-8771-FDB4CFFCA42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1857375"/>
            <a:ext cx="6848475" cy="5014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625" y="7151688"/>
            <a:ext cx="7486650" cy="5849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114463"/>
            <a:ext cx="4056063" cy="744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2250" y="14114463"/>
            <a:ext cx="4056063" cy="744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D373-775C-48DC-9E7E-36CF9E2D1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D373-775C-48DC-9E7E-36CF9E2D10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135585"/>
            <a:ext cx="43525440" cy="13052213"/>
          </a:xfrm>
        </p:spPr>
        <p:txBody>
          <a:bodyPr anchor="b"/>
          <a:lstStyle>
            <a:lvl1pPr algn="ctr">
              <a:defRPr sz="3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9691141"/>
            <a:ext cx="38404800" cy="9051499"/>
          </a:xfrm>
        </p:spPr>
        <p:txBody>
          <a:bodyPr/>
          <a:lstStyle>
            <a:lvl1pPr marL="0" indent="0" algn="ctr">
              <a:buNone/>
              <a:defRPr sz="13120"/>
            </a:lvl1pPr>
            <a:lvl2pPr marL="2499375" indent="0" algn="ctr">
              <a:buNone/>
              <a:defRPr sz="10933"/>
            </a:lvl2pPr>
            <a:lvl3pPr marL="4998750" indent="0" algn="ctr">
              <a:buNone/>
              <a:defRPr sz="9840"/>
            </a:lvl3pPr>
            <a:lvl4pPr marL="7498126" indent="0" algn="ctr">
              <a:buNone/>
              <a:defRPr sz="8747"/>
            </a:lvl4pPr>
            <a:lvl5pPr marL="9997501" indent="0" algn="ctr">
              <a:buNone/>
              <a:defRPr sz="8747"/>
            </a:lvl5pPr>
            <a:lvl6pPr marL="12496876" indent="0" algn="ctr">
              <a:buNone/>
              <a:defRPr sz="8747"/>
            </a:lvl6pPr>
            <a:lvl7pPr marL="14996251" indent="0" algn="ctr">
              <a:buNone/>
              <a:defRPr sz="8747"/>
            </a:lvl7pPr>
            <a:lvl8pPr marL="17495627" indent="0" algn="ctr">
              <a:buNone/>
              <a:defRPr sz="8747"/>
            </a:lvl8pPr>
            <a:lvl9pPr marL="19995002" indent="0" algn="ctr">
              <a:buNone/>
              <a:defRPr sz="8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3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96017"/>
            <a:ext cx="11041380" cy="317713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96017"/>
            <a:ext cx="32484060" cy="317713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346576"/>
            <a:ext cx="44165520" cy="15594962"/>
          </a:xfrm>
        </p:spPr>
        <p:txBody>
          <a:bodyPr anchor="b"/>
          <a:lstStyle>
            <a:lvl1pPr>
              <a:defRPr sz="3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089073"/>
            <a:ext cx="44165520" cy="8201022"/>
          </a:xfrm>
        </p:spPr>
        <p:txBody>
          <a:bodyPr/>
          <a:lstStyle>
            <a:lvl1pPr marL="0" indent="0">
              <a:buNone/>
              <a:defRPr sz="13120">
                <a:solidFill>
                  <a:schemeClr val="tx1"/>
                </a:solidFill>
              </a:defRPr>
            </a:lvl1pPr>
            <a:lvl2pPr marL="2499375" indent="0">
              <a:buNone/>
              <a:defRPr sz="10933">
                <a:solidFill>
                  <a:schemeClr val="tx1">
                    <a:tint val="75000"/>
                  </a:schemeClr>
                </a:solidFill>
              </a:defRPr>
            </a:lvl2pPr>
            <a:lvl3pPr marL="4998750" indent="0">
              <a:buNone/>
              <a:defRPr sz="9840">
                <a:solidFill>
                  <a:schemeClr val="tx1">
                    <a:tint val="75000"/>
                  </a:schemeClr>
                </a:solidFill>
              </a:defRPr>
            </a:lvl3pPr>
            <a:lvl4pPr marL="7498126" indent="0">
              <a:buNone/>
              <a:defRPr sz="8747">
                <a:solidFill>
                  <a:schemeClr val="tx1">
                    <a:tint val="75000"/>
                  </a:schemeClr>
                </a:solidFill>
              </a:defRPr>
            </a:lvl4pPr>
            <a:lvl5pPr marL="9997501" indent="0">
              <a:buNone/>
              <a:defRPr sz="8747">
                <a:solidFill>
                  <a:schemeClr val="tx1">
                    <a:tint val="75000"/>
                  </a:schemeClr>
                </a:solidFill>
              </a:defRPr>
            </a:lvl5pPr>
            <a:lvl6pPr marL="12496876" indent="0">
              <a:buNone/>
              <a:defRPr sz="8747">
                <a:solidFill>
                  <a:schemeClr val="tx1">
                    <a:tint val="75000"/>
                  </a:schemeClr>
                </a:solidFill>
              </a:defRPr>
            </a:lvl6pPr>
            <a:lvl7pPr marL="14996251" indent="0">
              <a:buNone/>
              <a:defRPr sz="8747">
                <a:solidFill>
                  <a:schemeClr val="tx1">
                    <a:tint val="75000"/>
                  </a:schemeClr>
                </a:solidFill>
              </a:defRPr>
            </a:lvl7pPr>
            <a:lvl8pPr marL="17495627" indent="0">
              <a:buNone/>
              <a:defRPr sz="8747">
                <a:solidFill>
                  <a:schemeClr val="tx1">
                    <a:tint val="75000"/>
                  </a:schemeClr>
                </a:solidFill>
              </a:defRPr>
            </a:lvl8pPr>
            <a:lvl9pPr marL="19995002" indent="0">
              <a:buNone/>
              <a:defRPr sz="8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980084"/>
            <a:ext cx="21762720" cy="23787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980084"/>
            <a:ext cx="21762720" cy="23787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96025"/>
            <a:ext cx="44165520" cy="72464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190358"/>
            <a:ext cx="21662704" cy="4504052"/>
          </a:xfrm>
        </p:spPr>
        <p:txBody>
          <a:bodyPr anchor="b"/>
          <a:lstStyle>
            <a:lvl1pPr marL="0" indent="0">
              <a:buNone/>
              <a:defRPr sz="13120" b="1"/>
            </a:lvl1pPr>
            <a:lvl2pPr marL="2499375" indent="0">
              <a:buNone/>
              <a:defRPr sz="10933" b="1"/>
            </a:lvl2pPr>
            <a:lvl3pPr marL="4998750" indent="0">
              <a:buNone/>
              <a:defRPr sz="9840" b="1"/>
            </a:lvl3pPr>
            <a:lvl4pPr marL="7498126" indent="0">
              <a:buNone/>
              <a:defRPr sz="8747" b="1"/>
            </a:lvl4pPr>
            <a:lvl5pPr marL="9997501" indent="0">
              <a:buNone/>
              <a:defRPr sz="8747" b="1"/>
            </a:lvl5pPr>
            <a:lvl6pPr marL="12496876" indent="0">
              <a:buNone/>
              <a:defRPr sz="8747" b="1"/>
            </a:lvl6pPr>
            <a:lvl7pPr marL="14996251" indent="0">
              <a:buNone/>
              <a:defRPr sz="8747" b="1"/>
            </a:lvl7pPr>
            <a:lvl8pPr marL="17495627" indent="0">
              <a:buNone/>
              <a:defRPr sz="8747" b="1"/>
            </a:lvl8pPr>
            <a:lvl9pPr marL="19995002" indent="0">
              <a:buNone/>
              <a:defRPr sz="8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694410"/>
            <a:ext cx="21662704" cy="20142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190358"/>
            <a:ext cx="21769390" cy="4504052"/>
          </a:xfrm>
        </p:spPr>
        <p:txBody>
          <a:bodyPr anchor="b"/>
          <a:lstStyle>
            <a:lvl1pPr marL="0" indent="0">
              <a:buNone/>
              <a:defRPr sz="13120" b="1"/>
            </a:lvl1pPr>
            <a:lvl2pPr marL="2499375" indent="0">
              <a:buNone/>
              <a:defRPr sz="10933" b="1"/>
            </a:lvl2pPr>
            <a:lvl3pPr marL="4998750" indent="0">
              <a:buNone/>
              <a:defRPr sz="9840" b="1"/>
            </a:lvl3pPr>
            <a:lvl4pPr marL="7498126" indent="0">
              <a:buNone/>
              <a:defRPr sz="8747" b="1"/>
            </a:lvl4pPr>
            <a:lvl5pPr marL="9997501" indent="0">
              <a:buNone/>
              <a:defRPr sz="8747" b="1"/>
            </a:lvl5pPr>
            <a:lvl6pPr marL="12496876" indent="0">
              <a:buNone/>
              <a:defRPr sz="8747" b="1"/>
            </a:lvl6pPr>
            <a:lvl7pPr marL="14996251" indent="0">
              <a:buNone/>
              <a:defRPr sz="8747" b="1"/>
            </a:lvl7pPr>
            <a:lvl8pPr marL="17495627" indent="0">
              <a:buNone/>
              <a:defRPr sz="8747" b="1"/>
            </a:lvl8pPr>
            <a:lvl9pPr marL="19995002" indent="0">
              <a:buNone/>
              <a:defRPr sz="8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694410"/>
            <a:ext cx="21769390" cy="20142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0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99360"/>
            <a:ext cx="16515397" cy="8747760"/>
          </a:xfrm>
        </p:spPr>
        <p:txBody>
          <a:bodyPr anchor="b"/>
          <a:lstStyle>
            <a:lvl1pPr>
              <a:defRPr sz="17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397932"/>
            <a:ext cx="25923240" cy="26642483"/>
          </a:xfrm>
        </p:spPr>
        <p:txBody>
          <a:bodyPr/>
          <a:lstStyle>
            <a:lvl1pPr>
              <a:defRPr sz="17493"/>
            </a:lvl1pPr>
            <a:lvl2pPr>
              <a:defRPr sz="15307"/>
            </a:lvl2pPr>
            <a:lvl3pPr>
              <a:defRPr sz="13120"/>
            </a:lvl3pPr>
            <a:lvl4pPr>
              <a:defRPr sz="10933"/>
            </a:lvl4pPr>
            <a:lvl5pPr>
              <a:defRPr sz="10933"/>
            </a:lvl5pPr>
            <a:lvl6pPr>
              <a:defRPr sz="10933"/>
            </a:lvl6pPr>
            <a:lvl7pPr>
              <a:defRPr sz="10933"/>
            </a:lvl7pPr>
            <a:lvl8pPr>
              <a:defRPr sz="10933"/>
            </a:lvl8pPr>
            <a:lvl9pPr>
              <a:defRPr sz="10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247120"/>
            <a:ext cx="16515397" cy="20836681"/>
          </a:xfrm>
        </p:spPr>
        <p:txBody>
          <a:bodyPr/>
          <a:lstStyle>
            <a:lvl1pPr marL="0" indent="0">
              <a:buNone/>
              <a:defRPr sz="8747"/>
            </a:lvl1pPr>
            <a:lvl2pPr marL="2499375" indent="0">
              <a:buNone/>
              <a:defRPr sz="7653"/>
            </a:lvl2pPr>
            <a:lvl3pPr marL="4998750" indent="0">
              <a:buNone/>
              <a:defRPr sz="6560"/>
            </a:lvl3pPr>
            <a:lvl4pPr marL="7498126" indent="0">
              <a:buNone/>
              <a:defRPr sz="5467"/>
            </a:lvl4pPr>
            <a:lvl5pPr marL="9997501" indent="0">
              <a:buNone/>
              <a:defRPr sz="5467"/>
            </a:lvl5pPr>
            <a:lvl6pPr marL="12496876" indent="0">
              <a:buNone/>
              <a:defRPr sz="5467"/>
            </a:lvl6pPr>
            <a:lvl7pPr marL="14996251" indent="0">
              <a:buNone/>
              <a:defRPr sz="5467"/>
            </a:lvl7pPr>
            <a:lvl8pPr marL="17495627" indent="0">
              <a:buNone/>
              <a:defRPr sz="5467"/>
            </a:lvl8pPr>
            <a:lvl9pPr marL="19995002" indent="0">
              <a:buNone/>
              <a:defRPr sz="5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99360"/>
            <a:ext cx="16515397" cy="8747760"/>
          </a:xfrm>
        </p:spPr>
        <p:txBody>
          <a:bodyPr anchor="b"/>
          <a:lstStyle>
            <a:lvl1pPr>
              <a:defRPr sz="17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397932"/>
            <a:ext cx="25923240" cy="26642483"/>
          </a:xfrm>
        </p:spPr>
        <p:txBody>
          <a:bodyPr anchor="t"/>
          <a:lstStyle>
            <a:lvl1pPr marL="0" indent="0">
              <a:buNone/>
              <a:defRPr sz="17493"/>
            </a:lvl1pPr>
            <a:lvl2pPr marL="2499375" indent="0">
              <a:buNone/>
              <a:defRPr sz="15307"/>
            </a:lvl2pPr>
            <a:lvl3pPr marL="4998750" indent="0">
              <a:buNone/>
              <a:defRPr sz="13120"/>
            </a:lvl3pPr>
            <a:lvl4pPr marL="7498126" indent="0">
              <a:buNone/>
              <a:defRPr sz="10933"/>
            </a:lvl4pPr>
            <a:lvl5pPr marL="9997501" indent="0">
              <a:buNone/>
              <a:defRPr sz="10933"/>
            </a:lvl5pPr>
            <a:lvl6pPr marL="12496876" indent="0">
              <a:buNone/>
              <a:defRPr sz="10933"/>
            </a:lvl6pPr>
            <a:lvl7pPr marL="14996251" indent="0">
              <a:buNone/>
              <a:defRPr sz="10933"/>
            </a:lvl7pPr>
            <a:lvl8pPr marL="17495627" indent="0">
              <a:buNone/>
              <a:defRPr sz="10933"/>
            </a:lvl8pPr>
            <a:lvl9pPr marL="19995002" indent="0">
              <a:buNone/>
              <a:defRPr sz="10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247120"/>
            <a:ext cx="16515397" cy="20836681"/>
          </a:xfrm>
        </p:spPr>
        <p:txBody>
          <a:bodyPr/>
          <a:lstStyle>
            <a:lvl1pPr marL="0" indent="0">
              <a:buNone/>
              <a:defRPr sz="8747"/>
            </a:lvl1pPr>
            <a:lvl2pPr marL="2499375" indent="0">
              <a:buNone/>
              <a:defRPr sz="7653"/>
            </a:lvl2pPr>
            <a:lvl3pPr marL="4998750" indent="0">
              <a:buNone/>
              <a:defRPr sz="6560"/>
            </a:lvl3pPr>
            <a:lvl4pPr marL="7498126" indent="0">
              <a:buNone/>
              <a:defRPr sz="5467"/>
            </a:lvl4pPr>
            <a:lvl5pPr marL="9997501" indent="0">
              <a:buNone/>
              <a:defRPr sz="5467"/>
            </a:lvl5pPr>
            <a:lvl6pPr marL="12496876" indent="0">
              <a:buNone/>
              <a:defRPr sz="5467"/>
            </a:lvl6pPr>
            <a:lvl7pPr marL="14996251" indent="0">
              <a:buNone/>
              <a:defRPr sz="5467"/>
            </a:lvl7pPr>
            <a:lvl8pPr marL="17495627" indent="0">
              <a:buNone/>
              <a:defRPr sz="5467"/>
            </a:lvl8pPr>
            <a:lvl9pPr marL="19995002" indent="0">
              <a:buNone/>
              <a:defRPr sz="5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96025"/>
            <a:ext cx="44165520" cy="724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980084"/>
            <a:ext cx="44165520" cy="23787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4748055"/>
            <a:ext cx="1152144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75F7-C484-461F-87F9-2871D85AD63A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4748055"/>
            <a:ext cx="1728216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4748055"/>
            <a:ext cx="1152144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CD29-F358-4EAA-8DA0-54314C8AE0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998750" rtl="0" eaLnBrk="1" latinLnBrk="0" hangingPunct="1">
        <a:lnSpc>
          <a:spcPct val="90000"/>
        </a:lnSpc>
        <a:spcBef>
          <a:spcPct val="0"/>
        </a:spcBef>
        <a:buNone/>
        <a:defRPr sz="24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9688" indent="-1249688" algn="l" defTabSz="4998750" rtl="0" eaLnBrk="1" latinLnBrk="0" hangingPunct="1">
        <a:lnSpc>
          <a:spcPct val="90000"/>
        </a:lnSpc>
        <a:spcBef>
          <a:spcPts val="5467"/>
        </a:spcBef>
        <a:buFont typeface="Arial" panose="020B0604020202020204" pitchFamily="34" charset="0"/>
        <a:buChar char="•"/>
        <a:defRPr sz="15307" kern="1200">
          <a:solidFill>
            <a:schemeClr val="tx1"/>
          </a:solidFill>
          <a:latin typeface="+mn-lt"/>
          <a:ea typeface="+mn-ea"/>
          <a:cs typeface="+mn-cs"/>
        </a:defRPr>
      </a:lvl1pPr>
      <a:lvl2pPr marL="3749063" indent="-1249688" algn="l" defTabSz="499875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13120" kern="1200">
          <a:solidFill>
            <a:schemeClr val="tx1"/>
          </a:solidFill>
          <a:latin typeface="+mn-lt"/>
          <a:ea typeface="+mn-ea"/>
          <a:cs typeface="+mn-cs"/>
        </a:defRPr>
      </a:lvl2pPr>
      <a:lvl3pPr marL="6248438" indent="-1249688" algn="l" defTabSz="499875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10933" kern="1200">
          <a:solidFill>
            <a:schemeClr val="tx1"/>
          </a:solidFill>
          <a:latin typeface="+mn-lt"/>
          <a:ea typeface="+mn-ea"/>
          <a:cs typeface="+mn-cs"/>
        </a:defRPr>
      </a:lvl3pPr>
      <a:lvl4pPr marL="8747813" indent="-1249688" algn="l" defTabSz="499875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4pPr>
      <a:lvl5pPr marL="11247189" indent="-1249688" algn="l" defTabSz="499875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5pPr>
      <a:lvl6pPr marL="13746564" indent="-1249688" algn="l" defTabSz="499875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6pPr>
      <a:lvl7pPr marL="16245939" indent="-1249688" algn="l" defTabSz="499875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314" indent="-1249688" algn="l" defTabSz="499875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8pPr>
      <a:lvl9pPr marL="21244690" indent="-1249688" algn="l" defTabSz="499875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1pPr>
      <a:lvl2pPr marL="2499375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2pPr>
      <a:lvl3pPr marL="4998750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3pPr>
      <a:lvl4pPr marL="7498126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4pPr>
      <a:lvl5pPr marL="9997501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5pPr>
      <a:lvl6pPr marL="12496876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6pPr>
      <a:lvl7pPr marL="14996251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7pPr>
      <a:lvl8pPr marL="17495627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8pPr>
      <a:lvl9pPr marL="19995002" algn="l" defTabSz="4998750" rtl="0" eaLnBrk="1" latinLnBrk="0" hangingPunct="1">
        <a:defRPr sz="9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10" Type="http://schemas.openxmlformats.org/officeDocument/2006/relationships/chart" Target="../charts/chart6.xml"/><Relationship Id="rId4" Type="http://schemas.openxmlformats.org/officeDocument/2006/relationships/image" Target="../media/image2.jpe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9" descr="SolidGreenHeader"/>
          <p:cNvPicPr>
            <a:picLocks noChangeAspect="1" noChangeArrowheads="1"/>
          </p:cNvPicPr>
          <p:nvPr/>
        </p:nvPicPr>
        <p:blipFill>
          <a:blip r:embed="rId3" cstate="print"/>
          <a:srcRect b="33167"/>
          <a:stretch>
            <a:fillRect/>
          </a:stretch>
        </p:blipFill>
        <p:spPr bwMode="auto">
          <a:xfrm>
            <a:off x="822838" y="4091836"/>
            <a:ext cx="13714071" cy="1597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71" descr="SolidGreenHeader"/>
          <p:cNvPicPr preferRelativeResize="0">
            <a:picLocks noChangeArrowheads="1"/>
          </p:cNvPicPr>
          <p:nvPr/>
        </p:nvPicPr>
        <p:blipFill>
          <a:blip r:embed="rId3" cstate="print"/>
          <a:srcRect b="33167"/>
          <a:stretch>
            <a:fillRect/>
          </a:stretch>
        </p:blipFill>
        <p:spPr bwMode="auto">
          <a:xfrm>
            <a:off x="15392400" y="4133215"/>
            <a:ext cx="34671000" cy="15307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4" name="Picture 73" descr="SolidGreenHeader"/>
          <p:cNvPicPr>
            <a:picLocks noChangeAspect="1" noChangeArrowheads="1"/>
          </p:cNvPicPr>
          <p:nvPr/>
        </p:nvPicPr>
        <p:blipFill>
          <a:blip r:embed="rId3" cstate="print"/>
          <a:srcRect b="33167"/>
          <a:stretch>
            <a:fillRect/>
          </a:stretch>
        </p:blipFill>
        <p:spPr bwMode="auto">
          <a:xfrm>
            <a:off x="32237082" y="18771668"/>
            <a:ext cx="17678400" cy="152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55" name="Rectangle 74"/>
          <p:cNvSpPr>
            <a:spLocks noChangeArrowheads="1"/>
          </p:cNvSpPr>
          <p:nvPr/>
        </p:nvSpPr>
        <p:spPr bwMode="auto">
          <a:xfrm>
            <a:off x="5638800" y="0"/>
            <a:ext cx="455676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1650" tIns="255830" rIns="511650" bIns="255830"/>
          <a:lstStyle/>
          <a:p>
            <a:pPr algn="ctr"/>
            <a:r>
              <a:rPr lang="en-US" sz="7200" b="1" dirty="0" smtClean="0">
                <a:solidFill>
                  <a:srgbClr val="006600"/>
                </a:solidFill>
              </a:rPr>
              <a:t>Diet Changes In Mother Increases The Risk Of Obesity In The Offspring</a:t>
            </a:r>
          </a:p>
          <a:p>
            <a:pPr algn="ctr"/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6000" dirty="0" err="1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Bohan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Zhang</a:t>
            </a:r>
            <a:r>
              <a:rPr lang="en-US" sz="6000" baseline="30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6000" dirty="0" err="1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Qiang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Fu</a:t>
            </a:r>
            <a:r>
              <a:rPr lang="en-US" sz="6000" baseline="30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, Kaitlin Clarke</a:t>
            </a:r>
            <a:r>
              <a:rPr lang="en-US" sz="6000" baseline="30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, Christian Hansen</a:t>
            </a:r>
            <a:r>
              <a:rPr lang="en-US" sz="6000" baseline="30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, Kurt Zhang</a:t>
            </a:r>
            <a:r>
              <a:rPr lang="en-US" sz="6000" baseline="30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6000" dirty="0" err="1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Linglin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Xie</a:t>
            </a:r>
            <a:r>
              <a:rPr lang="en-US" sz="6000" baseline="30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6000" baseline="30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Department of Pathology, ND INBRE Bioinformatics Core, University of North Dakota, Grand Forks, ND</a:t>
            </a:r>
          </a:p>
          <a:p>
            <a:pPr algn="ctr"/>
            <a:r>
              <a:rPr lang="en-US" sz="6000" baseline="30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6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Department of Basic Sciences University of North Dakota, Grand Forks, ND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75"/>
          <p:cNvSpPr>
            <a:spLocks noChangeArrowheads="1"/>
          </p:cNvSpPr>
          <p:nvPr/>
        </p:nvSpPr>
        <p:spPr bwMode="auto">
          <a:xfrm>
            <a:off x="1968826" y="4267644"/>
            <a:ext cx="114300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/>
          <a:lstStyle/>
          <a:p>
            <a:pPr algn="ctr" defTabSz="5068888"/>
            <a:r>
              <a:rPr lang="en-US" sz="6000" b="1" dirty="0" smtClean="0">
                <a:solidFill>
                  <a:srgbClr val="FFFFFF"/>
                </a:solidFill>
                <a:latin typeface="Goudy Old Style" pitchFamily="18" charset="0"/>
              </a:rPr>
              <a:t>Introduction</a:t>
            </a:r>
            <a:endParaRPr lang="en-US" sz="6000" b="1" dirty="0">
              <a:solidFill>
                <a:srgbClr val="FFFFFF"/>
              </a:solidFill>
              <a:latin typeface="Goudy Old Style" pitchFamily="18" charset="0"/>
            </a:endParaRPr>
          </a:p>
        </p:txBody>
      </p:sp>
      <p:grpSp>
        <p:nvGrpSpPr>
          <p:cNvPr id="2057" name="Group 76"/>
          <p:cNvGrpSpPr>
            <a:grpSpLocks/>
          </p:cNvGrpSpPr>
          <p:nvPr/>
        </p:nvGrpSpPr>
        <p:grpSpPr bwMode="auto">
          <a:xfrm>
            <a:off x="820909" y="16154400"/>
            <a:ext cx="13888883" cy="1977682"/>
            <a:chOff x="863" y="13531"/>
            <a:chExt cx="7201" cy="958"/>
          </a:xfrm>
        </p:grpSpPr>
        <p:pic>
          <p:nvPicPr>
            <p:cNvPr id="2076" name="Picture 77" descr="SolidGreenHeader"/>
            <p:cNvPicPr>
              <a:picLocks noChangeAspect="1" noChangeArrowheads="1"/>
            </p:cNvPicPr>
            <p:nvPr/>
          </p:nvPicPr>
          <p:blipFill>
            <a:blip r:embed="rId3" cstate="print"/>
            <a:srcRect b="33167"/>
            <a:stretch>
              <a:fillRect/>
            </a:stretch>
          </p:blipFill>
          <p:spPr bwMode="auto">
            <a:xfrm>
              <a:off x="863" y="13531"/>
              <a:ext cx="720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077" name="Rectangle 78"/>
            <p:cNvSpPr>
              <a:spLocks noChangeArrowheads="1"/>
            </p:cNvSpPr>
            <p:nvPr/>
          </p:nvSpPr>
          <p:spPr bwMode="auto">
            <a:xfrm>
              <a:off x="864" y="13675"/>
              <a:ext cx="7200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5068888"/>
              <a:r>
                <a:rPr lang="en-US" sz="6000" b="1" dirty="0">
                  <a:solidFill>
                    <a:srgbClr val="FFFFFF"/>
                  </a:solidFill>
                  <a:latin typeface="Goudy Old Style" pitchFamily="18" charset="0"/>
                </a:rPr>
                <a:t>Methods</a:t>
              </a:r>
            </a:p>
          </p:txBody>
        </p:sp>
      </p:grpSp>
      <p:sp>
        <p:nvSpPr>
          <p:cNvPr id="2058" name="Rectangle 79"/>
          <p:cNvSpPr>
            <a:spLocks noChangeArrowheads="1"/>
          </p:cNvSpPr>
          <p:nvPr/>
        </p:nvSpPr>
        <p:spPr bwMode="auto">
          <a:xfrm>
            <a:off x="935209" y="18995652"/>
            <a:ext cx="13487400" cy="96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Mice were randomly assigned to four treatment groups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Control</a:t>
            </a:r>
          </a:p>
          <a:p>
            <a:pPr lvl="2"/>
            <a:r>
              <a:rPr lang="en-US" sz="3600" dirty="0" smtClean="0"/>
              <a:t>Mother – Normal diet</a:t>
            </a:r>
          </a:p>
          <a:p>
            <a:pPr lvl="2"/>
            <a:r>
              <a:rPr lang="en-US" sz="3600" dirty="0" smtClean="0"/>
              <a:t>Offspring – Normal diet</a:t>
            </a:r>
          </a:p>
          <a:p>
            <a:pPr marL="1200150" lvl="1" indent="-742950">
              <a:buFont typeface="+mj-lt"/>
              <a:buAutoNum type="arabicPeriod"/>
            </a:pPr>
            <a:endParaRPr lang="en-US" sz="3600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HF -&gt; HF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Mother – High fat diet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Offspring </a:t>
            </a:r>
            <a:r>
              <a:rPr lang="en-US" sz="3600" dirty="0"/>
              <a:t>– </a:t>
            </a:r>
            <a:r>
              <a:rPr lang="en-US" sz="3600" dirty="0" smtClean="0"/>
              <a:t>High fat diet</a:t>
            </a:r>
          </a:p>
          <a:p>
            <a:pPr marL="1200150" lvl="1" indent="-742950">
              <a:buFont typeface="+mj-lt"/>
              <a:buAutoNum type="arabicPeriod"/>
            </a:pPr>
            <a:endParaRPr lang="en-US" sz="3600" dirty="0" smtClean="0"/>
          </a:p>
          <a:p>
            <a:pPr marL="1200150" lvl="1" indent="-742950">
              <a:buFont typeface="+mj-lt"/>
              <a:buAutoNum type="arabicPeriod" startAt="3"/>
            </a:pPr>
            <a:r>
              <a:rPr lang="en-US" sz="3600" dirty="0" smtClean="0"/>
              <a:t>HF-ND </a:t>
            </a:r>
            <a:r>
              <a:rPr lang="en-US" sz="3600" dirty="0"/>
              <a:t>1w -&gt; </a:t>
            </a:r>
            <a:r>
              <a:rPr lang="en-US" sz="3600" dirty="0" smtClean="0"/>
              <a:t>HF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Mother </a:t>
            </a:r>
            <a:r>
              <a:rPr lang="en-US" sz="3600" dirty="0"/>
              <a:t>– </a:t>
            </a:r>
            <a:r>
              <a:rPr lang="en-US" sz="3600" dirty="0" smtClean="0"/>
              <a:t>Switch from high </a:t>
            </a:r>
            <a:r>
              <a:rPr lang="en-US" sz="3600" dirty="0"/>
              <a:t>fat </a:t>
            </a:r>
            <a:r>
              <a:rPr lang="en-US" sz="3600" dirty="0" smtClean="0"/>
              <a:t>diet to normal diet one week prior to pregnancy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Offspring </a:t>
            </a:r>
            <a:r>
              <a:rPr lang="en-US" sz="3600" dirty="0"/>
              <a:t>– High fat </a:t>
            </a:r>
            <a:r>
              <a:rPr lang="en-US" sz="3600" dirty="0" smtClean="0"/>
              <a:t>diet</a:t>
            </a:r>
          </a:p>
          <a:p>
            <a:pPr marL="1200150" lvl="1" indent="-742950">
              <a:buFont typeface="+mj-lt"/>
              <a:buAutoNum type="arabicPeriod" startAt="3"/>
            </a:pPr>
            <a:endParaRPr lang="en-US" sz="3600" dirty="0" smtClean="0"/>
          </a:p>
          <a:p>
            <a:pPr marL="1200150" lvl="1" indent="-742950">
              <a:buFont typeface="+mj-lt"/>
              <a:buAutoNum type="arabicPeriod" startAt="4"/>
            </a:pPr>
            <a:r>
              <a:rPr lang="en-US" sz="3600" dirty="0" smtClean="0"/>
              <a:t>ND -&gt; HF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Mother </a:t>
            </a:r>
            <a:r>
              <a:rPr lang="en-US" sz="3600" dirty="0"/>
              <a:t>– </a:t>
            </a:r>
            <a:r>
              <a:rPr lang="en-US" sz="3600" dirty="0" smtClean="0"/>
              <a:t>Normal diet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Offspring </a:t>
            </a:r>
            <a:r>
              <a:rPr lang="en-US" sz="3600" dirty="0"/>
              <a:t>– High fat diet</a:t>
            </a:r>
          </a:p>
          <a:p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Data collection</a:t>
            </a:r>
          </a:p>
          <a:p>
            <a:pPr lvl="1">
              <a:buFont typeface="Wingdings" pitchFamily="2" charset="2"/>
              <a:buChar char="Ø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Body weight: measured from wean week to week 9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Organ weight: weights of liver, subcutaneous and visceral fat tissues were measured at week 9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Glucose tolerance: performed at week 9 and week 12; data were collected at 0, 30, 60, 120 minutes.</a:t>
            </a:r>
          </a:p>
        </p:txBody>
      </p:sp>
      <p:sp>
        <p:nvSpPr>
          <p:cNvPr id="2064" name="Rectangle 87"/>
          <p:cNvSpPr>
            <a:spLocks noChangeArrowheads="1"/>
          </p:cNvSpPr>
          <p:nvPr/>
        </p:nvSpPr>
        <p:spPr bwMode="auto">
          <a:xfrm>
            <a:off x="27395488" y="4307681"/>
            <a:ext cx="11426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5068888"/>
            <a:r>
              <a:rPr lang="en-US" sz="6000" b="1" dirty="0" smtClean="0">
                <a:solidFill>
                  <a:srgbClr val="FFFFFF"/>
                </a:solidFill>
                <a:latin typeface="Goudy Old Style" pitchFamily="18" charset="0"/>
              </a:rPr>
              <a:t>Results</a:t>
            </a:r>
            <a:endParaRPr lang="en-US" sz="6000" b="1" dirty="0">
              <a:solidFill>
                <a:srgbClr val="FFFFFF"/>
              </a:solidFill>
              <a:latin typeface="Goudy Old Style" pitchFamily="18" charset="0"/>
            </a:endParaRPr>
          </a:p>
        </p:txBody>
      </p:sp>
      <p:sp>
        <p:nvSpPr>
          <p:cNvPr id="2067" name="Rectangle 90"/>
          <p:cNvSpPr>
            <a:spLocks noChangeArrowheads="1"/>
          </p:cNvSpPr>
          <p:nvPr/>
        </p:nvSpPr>
        <p:spPr bwMode="auto">
          <a:xfrm>
            <a:off x="820909" y="5986902"/>
            <a:ext cx="13716000" cy="1016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High fat diet (HFD) is known to be a major risk factor </a:t>
            </a:r>
            <a:r>
              <a:rPr lang="en-US" sz="3600" dirty="0" smtClean="0"/>
              <a:t>for obesity</a:t>
            </a:r>
            <a:r>
              <a:rPr lang="en-US" sz="3600" dirty="0"/>
              <a:t>.  </a:t>
            </a:r>
            <a:endParaRPr lang="en-US" sz="36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Pregnant woman with high fat diet is more likely to have obesity children.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Prospective mother often experience diet change during pregnancy. It </a:t>
            </a:r>
            <a:r>
              <a:rPr lang="en-US" sz="3600" dirty="0"/>
              <a:t>is not clear </a:t>
            </a:r>
            <a:r>
              <a:rPr lang="en-US" sz="3600" dirty="0" smtClean="0"/>
              <a:t>what is the </a:t>
            </a:r>
            <a:r>
              <a:rPr lang="en-US" sz="3600" dirty="0"/>
              <a:t>effect of the </a:t>
            </a:r>
            <a:r>
              <a:rPr lang="en-US" sz="3600" dirty="0" smtClean="0"/>
              <a:t>diet change on offspring.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I</a:t>
            </a:r>
            <a:r>
              <a:rPr lang="en-US" sz="3600" dirty="0" smtClean="0"/>
              <a:t>n this study, </a:t>
            </a:r>
            <a:r>
              <a:rPr lang="en-US" sz="3600" dirty="0"/>
              <a:t>we chose to investigate the effect of different diet strategies in the pregnant mice on female offspring. </a:t>
            </a:r>
            <a:endParaRPr lang="en-US" sz="36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We monitored the body weights, organ weights and glucose tolerance of </a:t>
            </a:r>
            <a:r>
              <a:rPr lang="en-US" sz="3600" dirty="0" smtClean="0"/>
              <a:t>the female </a:t>
            </a:r>
            <a:r>
              <a:rPr lang="en-US" sz="3600" dirty="0"/>
              <a:t>offspring mice up to 12 weeks.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/>
          </a:p>
        </p:txBody>
      </p:sp>
      <p:sp>
        <p:nvSpPr>
          <p:cNvPr id="2071" name="Rectangle 94"/>
          <p:cNvSpPr>
            <a:spLocks noChangeArrowheads="1"/>
          </p:cNvSpPr>
          <p:nvPr/>
        </p:nvSpPr>
        <p:spPr bwMode="auto">
          <a:xfrm>
            <a:off x="32084682" y="20936837"/>
            <a:ext cx="17983200" cy="73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change of diet from HFD to ND for pregnant mother has the most significant effect on the risk of obesity for the offspring. </a:t>
            </a:r>
            <a:endParaRPr lang="en-US" sz="3600" dirty="0" smtClean="0"/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endParaRPr 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HFD </a:t>
            </a: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 pregnant mother and HFD for the children also increase the chance of obesity for the offspring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endParaRPr lang="en-US" sz="3600" dirty="0" smtClean="0"/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ND for the pregnant mother and HFD for the children appeared to have no significant effect on the obesity of the offspring</a:t>
            </a:r>
            <a:r>
              <a:rPr lang="en-US" sz="3600" dirty="0" smtClean="0"/>
              <a:t>. </a:t>
            </a:r>
            <a:endParaRPr lang="en-US" sz="3600" dirty="0" smtClean="0"/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endParaRPr lang="en-US" sz="3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72" name="Picture 2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87089"/>
            <a:ext cx="10515600" cy="203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39084390" y="18990371"/>
            <a:ext cx="39837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itchFamily="18" charset="0"/>
              </a:rPr>
              <a:t>Conclusions</a:t>
            </a:r>
            <a:endParaRPr lang="en-US" sz="6000" dirty="0">
              <a:solidFill>
                <a:schemeClr val="bg1"/>
              </a:solidFill>
              <a:latin typeface="Goudy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90429" y="11153491"/>
            <a:ext cx="1813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These tables were made using the data collected from 90 mice in week 9 and week 12 for </a:t>
            </a:r>
            <a:r>
              <a:rPr lang="en-US" sz="3600" dirty="0" smtClean="0"/>
              <a:t>at 0 </a:t>
            </a:r>
            <a:r>
              <a:rPr lang="en-US" sz="3600" dirty="0" smtClean="0"/>
              <a:t>minutes, 30 minutes, 60 minutes and 120 minutes after being </a:t>
            </a:r>
            <a:r>
              <a:rPr lang="en-US" sz="3600" dirty="0" smtClean="0"/>
              <a:t>fed with glucose. </a:t>
            </a:r>
            <a:endParaRPr lang="en-US" sz="3600" dirty="0" smtClean="0"/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P-value</a:t>
            </a:r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endParaRPr lang="en-US" sz="3600" dirty="0" smtClean="0"/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The </a:t>
            </a:r>
            <a:r>
              <a:rPr lang="en-US" sz="3600" dirty="0"/>
              <a:t>glucose tolerance was also </a:t>
            </a:r>
            <a:r>
              <a:rPr lang="en-US" sz="3600" dirty="0" smtClean="0"/>
              <a:t>damaged </a:t>
            </a:r>
            <a:r>
              <a:rPr lang="en-US" sz="3600" dirty="0" smtClean="0"/>
              <a:t>for the groups HF-&gt;HF and HF-ND-&gt;HF.</a:t>
            </a:r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57" name="Picture 2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76600" y="34689867"/>
            <a:ext cx="8686800" cy="203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23103841" y="30868379"/>
            <a:ext cx="89960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 smtClean="0"/>
              <a:t>The organs were collected f</a:t>
            </a:r>
            <a:r>
              <a:rPr lang="en-US" sz="3600" dirty="0" smtClean="0"/>
              <a:t>rom </a:t>
            </a:r>
            <a:r>
              <a:rPr lang="en-US" sz="3600" dirty="0"/>
              <a:t>25 female offspring mice </a:t>
            </a:r>
            <a:r>
              <a:rPr lang="en-US" sz="3600" dirty="0" smtClean="0"/>
              <a:t>at</a:t>
            </a:r>
            <a:r>
              <a:rPr lang="en-US" sz="3600" dirty="0" smtClean="0"/>
              <a:t> </a:t>
            </a:r>
            <a:r>
              <a:rPr lang="en-US" sz="3600" dirty="0"/>
              <a:t>week 9. </a:t>
            </a:r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weights of liver and subcutaneous fat tissue in the groups of HF-&gt;HF and HF-ND-&gt;HF were significantly decreased when compared with the control group.</a:t>
            </a:r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weight of visceral fat tissue in HF-ND-&gt; HF group was significantly lower than other groups.</a:t>
            </a:r>
            <a:endParaRPr lang="en-US" sz="3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90"/>
          <p:cNvSpPr>
            <a:spLocks noChangeArrowheads="1"/>
          </p:cNvSpPr>
          <p:nvPr/>
        </p:nvSpPr>
        <p:spPr bwMode="auto">
          <a:xfrm>
            <a:off x="504577" y="6117841"/>
            <a:ext cx="13792200" cy="871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/>
            <a:r>
              <a:rPr lang="en-US" sz="3600" dirty="0" smtClean="0"/>
              <a:t>	</a:t>
            </a:r>
            <a:endParaRPr lang="en-US" sz="36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36" name="Picture 73" descr="SolidGreenHeader"/>
          <p:cNvPicPr>
            <a:picLocks noChangeAspect="1" noChangeArrowheads="1"/>
          </p:cNvPicPr>
          <p:nvPr/>
        </p:nvPicPr>
        <p:blipFill>
          <a:blip r:embed="rId3" cstate="print"/>
          <a:srcRect b="33167"/>
          <a:stretch>
            <a:fillRect/>
          </a:stretch>
        </p:blipFill>
        <p:spPr bwMode="auto">
          <a:xfrm>
            <a:off x="32237081" y="28929074"/>
            <a:ext cx="17678400" cy="152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38826795" y="29082773"/>
            <a:ext cx="6052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itchFamily="18" charset="0"/>
              </a:rPr>
              <a:t>Acknowledgements</a:t>
            </a:r>
            <a:endParaRPr lang="en-US" sz="6000" dirty="0">
              <a:solidFill>
                <a:schemeClr val="bg1"/>
              </a:solidFill>
              <a:latin typeface="Goudy Old Style" pitchFamily="18" charset="0"/>
            </a:endParaRPr>
          </a:p>
        </p:txBody>
      </p:sp>
      <p:sp>
        <p:nvSpPr>
          <p:cNvPr id="40" name="Rectangle 94"/>
          <p:cNvSpPr>
            <a:spLocks noChangeArrowheads="1"/>
          </p:cNvSpPr>
          <p:nvPr/>
        </p:nvSpPr>
        <p:spPr bwMode="auto">
          <a:xfrm>
            <a:off x="32084681" y="31165800"/>
            <a:ext cx="17983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Research reported in this poster was supported the UND School of Medicine &amp; Health Sciences and by an Institutional Development Award (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IDeA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from the National Institute of General Medical Sciences of the National Institutes of Health under grant number P20GM103442.</a:t>
            </a:r>
            <a:endParaRPr lang="en-US" sz="3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899291"/>
            <a:ext cx="5638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94"/>
          <p:cNvSpPr>
            <a:spLocks noChangeArrowheads="1"/>
          </p:cNvSpPr>
          <p:nvPr/>
        </p:nvSpPr>
        <p:spPr bwMode="auto">
          <a:xfrm>
            <a:off x="15903241" y="11847694"/>
            <a:ext cx="14630400" cy="267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41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female offspring </a:t>
            </a: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mice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were measured </a:t>
            </a:r>
            <a:r>
              <a:rPr lang="en-US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wean week to week 9</a:t>
            </a:r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/>
              <a:t>P-value</a:t>
            </a:r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endParaRPr lang="en-US" sz="3600" dirty="0" smtClean="0"/>
          </a:p>
          <a:p>
            <a:pPr defTabSz="5068888">
              <a:spcBef>
                <a:spcPct val="25000"/>
              </a:spcBef>
            </a:pPr>
            <a:endParaRPr 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5068888">
              <a:spcBef>
                <a:spcPct val="25000"/>
              </a:spcBef>
            </a:pPr>
            <a:endParaRPr 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5068888">
              <a:spcBef>
                <a:spcPct val="25000"/>
              </a:spcBef>
            </a:pPr>
            <a:endParaRPr lang="en-US" sz="3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5068888">
              <a:spcBef>
                <a:spcPct val="25000"/>
              </a:spcBef>
            </a:pPr>
            <a:endParaRPr 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endParaRPr 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endParaRPr 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5068888">
              <a:spcBef>
                <a:spcPct val="25000"/>
              </a:spcBef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graph shows</a:t>
            </a:r>
          </a:p>
          <a:p>
            <a:pPr marL="1028700" lvl="1" indent="-571500" defTabSz="5068888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HFD to the mother is more important than HFD to the children to affect the body weight of the children.</a:t>
            </a:r>
            <a:endParaRPr 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028700" lvl="1" indent="-571500" defTabSz="5068888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Switching HFD to ND for pregnant mother significantly increases the body weights of the offspring.</a:t>
            </a:r>
            <a:endParaRPr 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64620" y="22282657"/>
            <a:ext cx="51076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068888"/>
            <a:r>
              <a:rPr lang="en-US" sz="4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Organ Weight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64600" y="5993528"/>
            <a:ext cx="401394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068888"/>
            <a:r>
              <a:rPr lang="en-US" sz="4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Body </a:t>
            </a:r>
            <a:r>
              <a:rPr lang="en-US" sz="4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Weight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63844" y="5876918"/>
            <a:ext cx="51076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068888"/>
            <a:r>
              <a:rPr lang="en-US" sz="4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Glucose Tolerance</a:t>
            </a:r>
            <a:endParaRPr lang="en-US" sz="40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10895"/>
              </p:ext>
            </p:extLst>
          </p:nvPr>
        </p:nvGraphicFramePr>
        <p:xfrm>
          <a:off x="17602200" y="6666333"/>
          <a:ext cx="11832883" cy="521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886683"/>
              </p:ext>
            </p:extLst>
          </p:nvPr>
        </p:nvGraphicFramePr>
        <p:xfrm>
          <a:off x="31605071" y="6556361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68976"/>
              </p:ext>
            </p:extLst>
          </p:nvPr>
        </p:nvGraphicFramePr>
        <p:xfrm>
          <a:off x="40843200" y="6582582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953481"/>
              </p:ext>
            </p:extLst>
          </p:nvPr>
        </p:nvGraphicFramePr>
        <p:xfrm>
          <a:off x="15912353" y="23544952"/>
          <a:ext cx="685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75646"/>
              </p:ext>
            </p:extLst>
          </p:nvPr>
        </p:nvGraphicFramePr>
        <p:xfrm>
          <a:off x="23469600" y="23545800"/>
          <a:ext cx="685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6" name="Char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526222"/>
              </p:ext>
            </p:extLst>
          </p:nvPr>
        </p:nvGraphicFramePr>
        <p:xfrm>
          <a:off x="15925800" y="30556200"/>
          <a:ext cx="685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1422"/>
              </p:ext>
            </p:extLst>
          </p:nvPr>
        </p:nvGraphicFramePr>
        <p:xfrm>
          <a:off x="17983200" y="13030200"/>
          <a:ext cx="10439400" cy="481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5851"/>
                <a:gridCol w="2165851"/>
                <a:gridCol w="3811897"/>
                <a:gridCol w="2295801"/>
              </a:tblGrid>
              <a:tr h="437925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HF-&gt;HF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HF-ND1w-&gt;HF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ND-&gt;HF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0.017645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0.009407816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0.034712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Week 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0.188225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0.189049058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0.840595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Week 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0.001114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0.027302762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0.164357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Week 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0.000759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0.023729335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0.221731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Week 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0.000123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0.009639555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0.039286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Week 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0.001297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0.009031396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0.139651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Week 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4.97E-05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0.007045606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0.033181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Week 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2.44E-05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0.016882883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0.027886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Week 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2.89E-05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0.011066181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0.124801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43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Week 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5.92E-05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0.013996089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0.064842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36015"/>
              </p:ext>
            </p:extLst>
          </p:nvPr>
        </p:nvGraphicFramePr>
        <p:xfrm>
          <a:off x="32842200" y="13786153"/>
          <a:ext cx="16715628" cy="1868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963"/>
                <a:gridCol w="2148828"/>
                <a:gridCol w="3279791"/>
                <a:gridCol w="2623833"/>
                <a:gridCol w="2785800"/>
                <a:gridCol w="2461867"/>
                <a:gridCol w="2284546"/>
              </a:tblGrid>
              <a:tr h="4972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9w HF-&gt;HF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9w HF-ND1w-&gt;HF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9w ND-&gt;HF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12w HF-&gt;HF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12w HF-ND1w-&gt;HF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12w ND-&gt;HF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min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0.118849523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0.146361198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0.445821938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0.350322202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0.315612067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0.105065113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 min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0.043857013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0.078423961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0.638018402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0.002750728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9.18E-05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0.155062908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60 min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0.249676924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0.028361691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0.896806158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0.002370461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0.43105407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0.103056654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120 min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0.603755135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0.031315899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0.75331372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0.021237317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0.431279414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0.242706153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7229</TotalTime>
  <Words>623</Words>
  <Application>Microsoft Office PowerPoint</Application>
  <PresentationFormat>Custom</PresentationFormat>
  <Paragraphs>163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UND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Lee</dc:creator>
  <cp:lastModifiedBy>Zhang, Ke</cp:lastModifiedBy>
  <cp:revision>167</cp:revision>
  <dcterms:created xsi:type="dcterms:W3CDTF">2006-09-08T15:21:56Z</dcterms:created>
  <dcterms:modified xsi:type="dcterms:W3CDTF">2014-08-06T15:07:47Z</dcterms:modified>
</cp:coreProperties>
</file>