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58" r:id="rId5"/>
    <p:sldId id="276" r:id="rId6"/>
    <p:sldId id="278" r:id="rId7"/>
    <p:sldId id="259" r:id="rId8"/>
    <p:sldId id="260" r:id="rId9"/>
    <p:sldId id="279" r:id="rId10"/>
    <p:sldId id="280" r:id="rId11"/>
    <p:sldId id="281" r:id="rId12"/>
    <p:sldId id="282" r:id="rId13"/>
    <p:sldId id="267" r:id="rId14"/>
    <p:sldId id="274" r:id="rId15"/>
    <p:sldId id="273"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72"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942A5D-B24B-4503-93FE-D426DCAECC1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218780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942A5D-B24B-4503-93FE-D426DCAECC1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220700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942A5D-B24B-4503-93FE-D426DCAECC1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364670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942A5D-B24B-4503-93FE-D426DCAECC1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391336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942A5D-B24B-4503-93FE-D426DCAECC1B}"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148534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942A5D-B24B-4503-93FE-D426DCAECC1B}"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267917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942A5D-B24B-4503-93FE-D426DCAECC1B}"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2272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942A5D-B24B-4503-93FE-D426DCAECC1B}"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294278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42A5D-B24B-4503-93FE-D426DCAECC1B}"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338877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942A5D-B24B-4503-93FE-D426DCAECC1B}"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256615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942A5D-B24B-4503-93FE-D426DCAECC1B}"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89538-1EAC-4067-AD52-E1BAF3F6CA73}" type="slidenum">
              <a:rPr lang="en-US" smtClean="0"/>
              <a:t>‹#›</a:t>
            </a:fld>
            <a:endParaRPr lang="en-US"/>
          </a:p>
        </p:txBody>
      </p:sp>
    </p:spTree>
    <p:extLst>
      <p:ext uri="{BB962C8B-B14F-4D97-AF65-F5344CB8AC3E}">
        <p14:creationId xmlns:p14="http://schemas.microsoft.com/office/powerpoint/2010/main" val="190069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42A5D-B24B-4503-93FE-D426DCAECC1B}" type="datetimeFigureOut">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89538-1EAC-4067-AD52-E1BAF3F6CA73}" type="slidenum">
              <a:rPr lang="en-US" smtClean="0"/>
              <a:t>‹#›</a:t>
            </a:fld>
            <a:endParaRPr lang="en-US"/>
          </a:p>
        </p:txBody>
      </p:sp>
    </p:spTree>
    <p:extLst>
      <p:ext uri="{BB962C8B-B14F-4D97-AF65-F5344CB8AC3E}">
        <p14:creationId xmlns:p14="http://schemas.microsoft.com/office/powerpoint/2010/main" val="3671178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902"/>
          </a:xfrm>
        </p:spPr>
        <p:txBody>
          <a:bodyPr>
            <a:normAutofit/>
          </a:bodyPr>
          <a:lstStyle/>
          <a:p>
            <a:r>
              <a:rPr lang="en-US" dirty="0"/>
              <a:t>Cloud Hosting</a:t>
            </a:r>
            <a:br>
              <a:rPr lang="en-US" dirty="0"/>
            </a:br>
            <a:r>
              <a:rPr lang="en-US" dirty="0"/>
              <a:t>(LO1)</a:t>
            </a:r>
          </a:p>
        </p:txBody>
      </p:sp>
      <p:sp>
        <p:nvSpPr>
          <p:cNvPr id="3" name="Subtitle 2"/>
          <p:cNvSpPr>
            <a:spLocks noGrp="1"/>
          </p:cNvSpPr>
          <p:nvPr>
            <p:ph type="subTitle" idx="1"/>
          </p:nvPr>
        </p:nvSpPr>
        <p:spPr>
          <a:xfrm>
            <a:off x="1184788" y="6256748"/>
            <a:ext cx="10289458" cy="424272"/>
          </a:xfrm>
        </p:spPr>
        <p:txBody>
          <a:bodyPr>
            <a:normAutofit/>
          </a:bodyPr>
          <a:lstStyle/>
          <a:p>
            <a:r>
              <a:rPr lang="en-US" sz="2000" dirty="0"/>
              <a:t>Chao, Lee. </a:t>
            </a:r>
            <a:r>
              <a:rPr lang="en-US" sz="2000" i="1" dirty="0"/>
              <a:t>Cloud database development and management</a:t>
            </a:r>
            <a:r>
              <a:rPr lang="en-US" sz="2000" dirty="0"/>
              <a:t>. </a:t>
            </a:r>
            <a:r>
              <a:rPr lang="en-US" sz="2000" dirty="0" err="1"/>
              <a:t>Crc</a:t>
            </a:r>
            <a:r>
              <a:rPr lang="en-US" sz="2000" dirty="0"/>
              <a:t> Press, 2013.</a:t>
            </a:r>
          </a:p>
        </p:txBody>
      </p:sp>
    </p:spTree>
    <p:extLst>
      <p:ext uri="{BB962C8B-B14F-4D97-AF65-F5344CB8AC3E}">
        <p14:creationId xmlns:p14="http://schemas.microsoft.com/office/powerpoint/2010/main" val="122275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Software as a Service (SaaS)</a:t>
            </a:r>
          </a:p>
        </p:txBody>
      </p:sp>
      <p:sp>
        <p:nvSpPr>
          <p:cNvPr id="3" name="Content Placeholder 2"/>
          <p:cNvSpPr>
            <a:spLocks noGrp="1"/>
          </p:cNvSpPr>
          <p:nvPr>
            <p:ph idx="1"/>
          </p:nvPr>
        </p:nvSpPr>
        <p:spPr>
          <a:xfrm>
            <a:off x="838200" y="1076632"/>
            <a:ext cx="10515600" cy="5633884"/>
          </a:xfrm>
        </p:spPr>
        <p:txBody>
          <a:bodyPr>
            <a:normAutofit fontScale="85000" lnSpcReduction="20000"/>
          </a:bodyPr>
          <a:lstStyle/>
          <a:p>
            <a:r>
              <a:rPr lang="en-US" dirty="0"/>
              <a:t>This type of cloud service provides application software running on a cloud infrastructure to cloud subscribers. </a:t>
            </a:r>
          </a:p>
          <a:p>
            <a:r>
              <a:rPr lang="en-US" dirty="0"/>
              <a:t>It allows companies to use web-based application software and pay for the usage of the software. </a:t>
            </a:r>
          </a:p>
          <a:p>
            <a:r>
              <a:rPr lang="en-US" dirty="0"/>
              <a:t>Then companies do not need to manage the IT infrastructure, including networks, servers, operating systems, and databases, to support the application software. </a:t>
            </a:r>
          </a:p>
          <a:p>
            <a:r>
              <a:rPr lang="en-US" dirty="0"/>
              <a:t>Since the application software is running on a cloud-based server, the software is accessible through web browsers. </a:t>
            </a:r>
          </a:p>
          <a:p>
            <a:r>
              <a:rPr lang="en-US" dirty="0"/>
              <a:t>The personal computing devices such as notebook computers or even smart phones can be used to run a company’s daily business. </a:t>
            </a:r>
          </a:p>
          <a:p>
            <a:r>
              <a:rPr lang="en-US" dirty="0"/>
              <a:t>Commonly used application software provided by cloud providers are web-based e-mail, document processing software, multimedia software, web development software, application development software, and digital games.</a:t>
            </a:r>
          </a:p>
          <a:p>
            <a:r>
              <a:rPr lang="en-US" dirty="0"/>
              <a:t>For example:</a:t>
            </a:r>
          </a:p>
          <a:p>
            <a:pPr lvl="1"/>
            <a:r>
              <a:rPr lang="en-US" dirty="0"/>
              <a:t>Google is currently providing cloud-based application software such as Google Mail, Google Doc, Google Cloud Print, and Google Calendar. Google’s application software is supported by Google App Engine.</a:t>
            </a:r>
          </a:p>
          <a:p>
            <a:pPr lvl="1"/>
            <a:r>
              <a:rPr lang="en-US" dirty="0"/>
              <a:t>Microsoft also provides cloud-based applications such as Microsoft Office 365 ,  in addition to the web-based office software such as Word, Excel, PowerPoint, and OneNote </a:t>
            </a:r>
          </a:p>
        </p:txBody>
      </p:sp>
    </p:spTree>
    <p:extLst>
      <p:ext uri="{BB962C8B-B14F-4D97-AF65-F5344CB8AC3E}">
        <p14:creationId xmlns:p14="http://schemas.microsoft.com/office/powerpoint/2010/main" val="293529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idx="1"/>
          </p:nvPr>
        </p:nvSpPr>
        <p:spPr/>
        <p:txBody>
          <a:bodyPr>
            <a:normAutofit lnSpcReduction="10000"/>
          </a:bodyPr>
          <a:lstStyle/>
          <a:p>
            <a:r>
              <a:rPr lang="en-US" dirty="0"/>
              <a:t>This cloud service provides an IT infrastructure that consists of servers, network connections, and data storage. </a:t>
            </a:r>
          </a:p>
          <a:p>
            <a:r>
              <a:rPr lang="en-US" dirty="0"/>
              <a:t>Tools for managing the IT infrastructure are also provided by cloud providers. </a:t>
            </a:r>
          </a:p>
          <a:p>
            <a:r>
              <a:rPr lang="en-US" dirty="0"/>
              <a:t>subscribers can run their own operating systems and set up their own application development platforms. The cloud subscribers can decide how to construct their own databases for data storage and analysis.</a:t>
            </a:r>
          </a:p>
          <a:p>
            <a:r>
              <a:rPr lang="en-US" dirty="0"/>
              <a:t>Example:</a:t>
            </a:r>
          </a:p>
          <a:p>
            <a:pPr lvl="1"/>
            <a:r>
              <a:rPr lang="en-US" dirty="0"/>
              <a:t>Amazon Web Services provides virtual network servers, virtual desktop computers, data storage, and IP addresses. Subscribers can install their own existing software on the infrastructure provided by AWS .</a:t>
            </a:r>
          </a:p>
        </p:txBody>
      </p:sp>
    </p:spTree>
    <p:extLst>
      <p:ext uri="{BB962C8B-B14F-4D97-AF65-F5344CB8AC3E}">
        <p14:creationId xmlns:p14="http://schemas.microsoft.com/office/powerpoint/2010/main" val="237101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idx="1"/>
          </p:nvPr>
        </p:nvSpPr>
        <p:spPr>
          <a:xfrm>
            <a:off x="838200" y="1825625"/>
            <a:ext cx="10515600" cy="4825898"/>
          </a:xfrm>
        </p:spPr>
        <p:txBody>
          <a:bodyPr>
            <a:normAutofit fontScale="92500"/>
          </a:bodyPr>
          <a:lstStyle/>
          <a:p>
            <a:r>
              <a:rPr lang="en-US" dirty="0"/>
              <a:t>This service provides a web-based application development platform for cloud subscribers. A company can use this service to design, develop, test, deploy, upgrade, and host web-based application software. </a:t>
            </a:r>
          </a:p>
          <a:p>
            <a:r>
              <a:rPr lang="en-US" dirty="0"/>
              <a:t>To support application development, cloud providers provide the application development environments, which include the necessary IT infrastructure as well as the software such as server operating systems, databases, middleware, web servers, and project management tools.</a:t>
            </a:r>
          </a:p>
          <a:p>
            <a:r>
              <a:rPr lang="en-US" dirty="0"/>
              <a:t>Example:</a:t>
            </a:r>
          </a:p>
          <a:p>
            <a:pPr lvl="1"/>
            <a:r>
              <a:rPr lang="en-US" dirty="0"/>
              <a:t>Windows Azure provides a cloud computing environment that consists of a large number of virtual machines. It supports data storage and network infrastructure for application development. For applications that require relational data, Microsoft provides the cloud version of Microsoft SQL Server, </a:t>
            </a:r>
            <a:r>
              <a:rPr lang="en-US" b="1" dirty="0"/>
              <a:t>Windows Azure SQL Database</a:t>
            </a:r>
            <a:r>
              <a:rPr lang="en-US" dirty="0"/>
              <a:t>. </a:t>
            </a:r>
          </a:p>
        </p:txBody>
      </p:sp>
    </p:spTree>
    <p:extLst>
      <p:ext uri="{BB962C8B-B14F-4D97-AF65-F5344CB8AC3E}">
        <p14:creationId xmlns:p14="http://schemas.microsoft.com/office/powerpoint/2010/main" val="241754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provided</a:t>
            </a:r>
          </a:p>
        </p:txBody>
      </p:sp>
      <p:sp>
        <p:nvSpPr>
          <p:cNvPr id="3" name="Content Placeholder 2"/>
          <p:cNvSpPr>
            <a:spLocks noGrp="1"/>
          </p:cNvSpPr>
          <p:nvPr>
            <p:ph idx="1"/>
          </p:nvPr>
        </p:nvSpPr>
        <p:spPr/>
        <p:txBody>
          <a:bodyPr>
            <a:normAutofit/>
          </a:bodyPr>
          <a:lstStyle/>
          <a:p>
            <a:r>
              <a:rPr lang="en-US" dirty="0"/>
              <a:t>Microsoft Windows Azure.</a:t>
            </a:r>
          </a:p>
          <a:p>
            <a:r>
              <a:rPr lang="en-US" dirty="0"/>
              <a:t>Amazon Web Service (AWS)</a:t>
            </a:r>
          </a:p>
          <a:p>
            <a:r>
              <a:rPr lang="en-US" dirty="0" err="1"/>
              <a:t>ServerSpace</a:t>
            </a:r>
            <a:r>
              <a:rPr lang="en-US" dirty="0"/>
              <a:t>.</a:t>
            </a:r>
          </a:p>
          <a:p>
            <a:r>
              <a:rPr lang="en-US" dirty="0"/>
              <a:t>Google Cloud Platform.</a:t>
            </a:r>
          </a:p>
          <a:p>
            <a:r>
              <a:rPr lang="en-US" dirty="0"/>
              <a:t>IBM Blue Cloud </a:t>
            </a:r>
          </a:p>
          <a:p>
            <a:r>
              <a:rPr lang="en-US" dirty="0"/>
              <a:t>Adobe Creative Cloud.</a:t>
            </a:r>
          </a:p>
          <a:p>
            <a:r>
              <a:rPr lang="en-US" dirty="0" err="1"/>
              <a:t>Kamatera</a:t>
            </a:r>
            <a:r>
              <a:rPr lang="en-US" dirty="0"/>
              <a:t>.</a:t>
            </a:r>
          </a:p>
          <a:p>
            <a:r>
              <a:rPr lang="en-US" dirty="0"/>
              <a:t>VMware.</a:t>
            </a:r>
          </a:p>
        </p:txBody>
      </p:sp>
    </p:spTree>
    <p:extLst>
      <p:ext uri="{BB962C8B-B14F-4D97-AF65-F5344CB8AC3E}">
        <p14:creationId xmlns:p14="http://schemas.microsoft.com/office/powerpoint/2010/main" val="142738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3394"/>
          </a:xfrm>
        </p:spPr>
        <p:txBody>
          <a:bodyPr/>
          <a:lstStyle/>
          <a:p>
            <a:r>
              <a:rPr lang="en-US" dirty="0"/>
              <a:t>Windows Azure SQL Database</a:t>
            </a:r>
          </a:p>
        </p:txBody>
      </p:sp>
      <p:sp>
        <p:nvSpPr>
          <p:cNvPr id="3" name="Content Placeholder 2"/>
          <p:cNvSpPr>
            <a:spLocks noGrp="1"/>
          </p:cNvSpPr>
          <p:nvPr>
            <p:ph idx="1"/>
          </p:nvPr>
        </p:nvSpPr>
        <p:spPr>
          <a:xfrm>
            <a:off x="838200" y="973394"/>
            <a:ext cx="10515600" cy="5884606"/>
          </a:xfrm>
        </p:spPr>
        <p:txBody>
          <a:bodyPr>
            <a:normAutofit fontScale="92500"/>
          </a:bodyPr>
          <a:lstStyle/>
          <a:p>
            <a:r>
              <a:rPr lang="en-US" dirty="0"/>
              <a:t>Microsoft Windows Azure SQL Database extends the capabilities of Microsoft SQL Server to the cloud. </a:t>
            </a:r>
          </a:p>
          <a:p>
            <a:r>
              <a:rPr lang="en-US" dirty="0"/>
              <a:t>The choice of Microsoft Windows Azure SQL Database is because:</a:t>
            </a:r>
          </a:p>
          <a:p>
            <a:pPr lvl="1"/>
            <a:r>
              <a:rPr lang="en-US" dirty="0"/>
              <a:t>it is very similar to Microsoft SQL Server, that is widely available. </a:t>
            </a:r>
          </a:p>
          <a:p>
            <a:pPr lvl="1"/>
            <a:r>
              <a:rPr lang="en-US" dirty="0"/>
              <a:t>Users can create and test the databases locally and then migrate the database objects to the Microsoft cloud platform, Windows Azure. </a:t>
            </a:r>
          </a:p>
          <a:p>
            <a:pPr lvl="1"/>
            <a:r>
              <a:rPr lang="en-US" dirty="0"/>
              <a:t>SQL Server is included in the Windows Azure Software Development Kit (SDK), which can be downloaded for free. With the Windows Azure SDK, users can develop and test database applications locally in an emulated cloud environment. Once tested, these applications can be uploaded to Windows Azure. </a:t>
            </a:r>
          </a:p>
          <a:p>
            <a:pPr lvl="1"/>
            <a:r>
              <a:rPr lang="en-US" dirty="0"/>
              <a:t>Another advantage of SQL Server is that it can be seamlessly integrated with other Microsoft products. For example, it can be integrated with Microsoft Visual Studio for application development. By being integrated with Microsoft Visio, it can be used to accomplish tasks in database design. </a:t>
            </a:r>
          </a:p>
          <a:p>
            <a:pPr lvl="1"/>
            <a:r>
              <a:rPr lang="en-US" dirty="0"/>
              <a:t>Microsoft Windows Azure SQL Database is a user-friendly product. This feature is important for users who do not have previous experience with DBMS products. so, users will not be overwhelmed by the complexity of a DBMS.</a:t>
            </a:r>
          </a:p>
        </p:txBody>
      </p:sp>
    </p:spTree>
    <p:extLst>
      <p:ext uri="{BB962C8B-B14F-4D97-AF65-F5344CB8AC3E}">
        <p14:creationId xmlns:p14="http://schemas.microsoft.com/office/powerpoint/2010/main" val="275335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Azure Databases</a:t>
            </a:r>
          </a:p>
        </p:txBody>
      </p:sp>
      <p:sp>
        <p:nvSpPr>
          <p:cNvPr id="3" name="Content Placeholder 2"/>
          <p:cNvSpPr>
            <a:spLocks noGrp="1"/>
          </p:cNvSpPr>
          <p:nvPr>
            <p:ph idx="1"/>
          </p:nvPr>
        </p:nvSpPr>
        <p:spPr/>
        <p:txBody>
          <a:bodyPr/>
          <a:lstStyle/>
          <a:p>
            <a:r>
              <a:rPr lang="en-US" dirty="0"/>
              <a:t>Azure cosmos DB: fast NoSQL database with open APIs for any scale</a:t>
            </a:r>
          </a:p>
          <a:p>
            <a:r>
              <a:rPr lang="en-US" dirty="0"/>
              <a:t>Azure Database for MySQL: fully managed, scalable MySQL database</a:t>
            </a:r>
          </a:p>
          <a:p>
            <a:r>
              <a:rPr lang="en-US" dirty="0"/>
              <a:t>Azure DB for PostgreSQL: fully managed, intelligent, and scalable PostgreSQL</a:t>
            </a:r>
          </a:p>
          <a:p>
            <a:r>
              <a:rPr lang="en-US" dirty="0"/>
              <a:t>Azure DB Migration Service: simply on-premises DB migration on the cloud</a:t>
            </a:r>
          </a:p>
          <a:p>
            <a:r>
              <a:rPr lang="en-US" dirty="0"/>
              <a:t>Azure SQL DB: managed, intelligent SQL in the cloud.</a:t>
            </a:r>
          </a:p>
          <a:p>
            <a:r>
              <a:rPr lang="en-US" dirty="0"/>
              <a:t>Azure Managed Instance for Apache Cassandra: cloud Cassandra with flexibility, control, and scale</a:t>
            </a:r>
          </a:p>
        </p:txBody>
      </p:sp>
    </p:spTree>
    <p:extLst>
      <p:ext uri="{BB962C8B-B14F-4D97-AF65-F5344CB8AC3E}">
        <p14:creationId xmlns:p14="http://schemas.microsoft.com/office/powerpoint/2010/main" val="410694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44"/>
            <a:ext cx="10515600" cy="1253614"/>
          </a:xfrm>
        </p:spPr>
        <p:txBody>
          <a:bodyPr>
            <a:normAutofit/>
          </a:bodyPr>
          <a:lstStyle/>
          <a:p>
            <a:r>
              <a:rPr lang="en-US" dirty="0"/>
              <a:t>Some AWS Database Services</a:t>
            </a:r>
            <a:endParaRPr lang="en-US" sz="3600" dirty="0"/>
          </a:p>
        </p:txBody>
      </p:sp>
      <p:sp>
        <p:nvSpPr>
          <p:cNvPr id="3" name="Content Placeholder 2"/>
          <p:cNvSpPr>
            <a:spLocks noGrp="1"/>
          </p:cNvSpPr>
          <p:nvPr>
            <p:ph idx="1"/>
          </p:nvPr>
        </p:nvSpPr>
        <p:spPr>
          <a:xfrm>
            <a:off x="838200" y="1297858"/>
            <a:ext cx="10515600" cy="5233066"/>
          </a:xfrm>
        </p:spPr>
        <p:txBody>
          <a:bodyPr>
            <a:normAutofit fontScale="85000" lnSpcReduction="20000"/>
          </a:bodyPr>
          <a:lstStyle/>
          <a:p>
            <a:r>
              <a:rPr lang="en-US" b="1" dirty="0"/>
              <a:t>Relational DB:</a:t>
            </a:r>
          </a:p>
          <a:p>
            <a:pPr lvl="1"/>
            <a:r>
              <a:rPr lang="en-US" b="1" dirty="0"/>
              <a:t>Amazon Aurora: </a:t>
            </a:r>
            <a:r>
              <a:rPr lang="en-US" dirty="0"/>
              <a:t>MySQL and PostgreSQL-compatible relational database built for the cloud. Performance and availability of commercial-grade databases at 1/10th the cost </a:t>
            </a:r>
          </a:p>
          <a:p>
            <a:pPr lvl="1"/>
            <a:r>
              <a:rPr lang="en-US" b="1" dirty="0"/>
              <a:t>Amazon Relational Database Service (RDS): </a:t>
            </a:r>
            <a:r>
              <a:rPr lang="en-US" dirty="0"/>
              <a:t>Set up, operate, and scale a relational database in the cloud with just a few clicks</a:t>
            </a:r>
          </a:p>
          <a:p>
            <a:pPr lvl="1"/>
            <a:r>
              <a:rPr lang="en-US" b="1" dirty="0"/>
              <a:t>Amazon Redshift: </a:t>
            </a:r>
            <a:r>
              <a:rPr lang="en-US" dirty="0"/>
              <a:t>Analyze all of your data with the fastest and most widely used cloud data warehouse</a:t>
            </a:r>
          </a:p>
          <a:p>
            <a:r>
              <a:rPr lang="en-US" b="1" dirty="0"/>
              <a:t>Key-value DB:</a:t>
            </a:r>
          </a:p>
          <a:p>
            <a:pPr lvl="1"/>
            <a:r>
              <a:rPr lang="en-US" b="1" dirty="0"/>
              <a:t>Amazon DynamoDB: </a:t>
            </a:r>
            <a:r>
              <a:rPr lang="en-US" dirty="0"/>
              <a:t>Get a fast, flexible, and serverless NoSQL database for any scale, to support key-value and document workloads.</a:t>
            </a:r>
          </a:p>
          <a:p>
            <a:r>
              <a:rPr lang="en-US" b="1" dirty="0"/>
              <a:t>In-memory DB:</a:t>
            </a:r>
          </a:p>
          <a:p>
            <a:pPr lvl="1"/>
            <a:r>
              <a:rPr lang="en-US" b="1" dirty="0"/>
              <a:t>Amazon </a:t>
            </a:r>
            <a:r>
              <a:rPr lang="en-US" b="1" dirty="0" err="1"/>
              <a:t>ElastiCache</a:t>
            </a:r>
            <a:r>
              <a:rPr lang="en-US" b="1" dirty="0"/>
              <a:t>: </a:t>
            </a:r>
            <a:r>
              <a:rPr lang="en-US" dirty="0"/>
              <a:t>Unlock microsecond latency with a scalable caching service, compatible with </a:t>
            </a:r>
            <a:r>
              <a:rPr lang="en-US" dirty="0" err="1"/>
              <a:t>Redis</a:t>
            </a:r>
            <a:r>
              <a:rPr lang="en-US" dirty="0"/>
              <a:t> or </a:t>
            </a:r>
            <a:r>
              <a:rPr lang="en-US" dirty="0" err="1"/>
              <a:t>Memcached</a:t>
            </a:r>
            <a:r>
              <a:rPr lang="en-US" dirty="0"/>
              <a:t>.</a:t>
            </a:r>
          </a:p>
          <a:p>
            <a:pPr lvl="1"/>
            <a:r>
              <a:rPr lang="en-US" b="1" dirty="0"/>
              <a:t>Amazon </a:t>
            </a:r>
            <a:r>
              <a:rPr lang="en-US" b="1" dirty="0" err="1"/>
              <a:t>MemoryDB</a:t>
            </a:r>
            <a:r>
              <a:rPr lang="en-US" b="1" dirty="0"/>
              <a:t> for </a:t>
            </a:r>
            <a:r>
              <a:rPr lang="en-US" b="1" dirty="0" err="1"/>
              <a:t>Redis</a:t>
            </a:r>
            <a:r>
              <a:rPr lang="en-US" b="1" dirty="0"/>
              <a:t>: </a:t>
            </a:r>
            <a:r>
              <a:rPr lang="en-US" dirty="0"/>
              <a:t>Compatible, durable, in-memory database service for ultra-fast performance.</a:t>
            </a:r>
          </a:p>
          <a:p>
            <a:r>
              <a:rPr lang="en-US" b="1" dirty="0"/>
              <a:t>Graph DB:</a:t>
            </a:r>
          </a:p>
          <a:p>
            <a:pPr lvl="1"/>
            <a:r>
              <a:rPr lang="en-US" b="1" dirty="0"/>
              <a:t>Amazon Neptune: </a:t>
            </a:r>
            <a:r>
              <a:rPr lang="en-US" dirty="0"/>
              <a:t>Build applications that work with highly connected datasets using a fast, reliable graph database service.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285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Pricing:</a:t>
            </a:r>
            <a:br>
              <a:rPr lang="en-US" dirty="0"/>
            </a:br>
            <a:r>
              <a:rPr lang="en-US" dirty="0"/>
              <a:t>How do you pay for AWS?</a:t>
            </a:r>
            <a:br>
              <a:rPr lang="en-US" dirty="0"/>
            </a:br>
            <a:r>
              <a:rPr lang="en-US" dirty="0"/>
              <a:t>https://aws.amazon.com/pricing/</a:t>
            </a:r>
          </a:p>
        </p:txBody>
      </p:sp>
      <p:sp>
        <p:nvSpPr>
          <p:cNvPr id="4" name="Text Placeholder 3"/>
          <p:cNvSpPr>
            <a:spLocks noGrp="1"/>
          </p:cNvSpPr>
          <p:nvPr>
            <p:ph type="body" idx="1"/>
          </p:nvPr>
        </p:nvSpPr>
        <p:spPr>
          <a:xfrm>
            <a:off x="839788" y="1681163"/>
            <a:ext cx="2080393" cy="823912"/>
          </a:xfrm>
        </p:spPr>
        <p:txBody>
          <a:bodyPr/>
          <a:lstStyle/>
          <a:p>
            <a:r>
              <a:rPr lang="en-US" b="0" dirty="0"/>
              <a:t>Pay-as-you-go</a:t>
            </a:r>
          </a:p>
        </p:txBody>
      </p:sp>
      <p:sp>
        <p:nvSpPr>
          <p:cNvPr id="5" name="Content Placeholder 4"/>
          <p:cNvSpPr>
            <a:spLocks noGrp="1"/>
          </p:cNvSpPr>
          <p:nvPr>
            <p:ph sz="half" idx="2"/>
          </p:nvPr>
        </p:nvSpPr>
        <p:spPr>
          <a:xfrm>
            <a:off x="146614" y="2505075"/>
            <a:ext cx="3378251" cy="3684588"/>
          </a:xfrm>
        </p:spPr>
        <p:txBody>
          <a:bodyPr>
            <a:normAutofit fontScale="77500" lnSpcReduction="20000"/>
          </a:bodyPr>
          <a:lstStyle/>
          <a:p>
            <a:r>
              <a:rPr lang="en-US" dirty="0"/>
              <a:t>Pay-as-you-go allows you to easily adapt to changing business needs without overcommitting budgets and improving your responsiveness to changes. With a pay-as-you-go model, you can adapt your business depending on need and not on forecasts, reducing the risk of overprovisioning or missing capacity</a:t>
            </a:r>
          </a:p>
        </p:txBody>
      </p:sp>
      <p:sp>
        <p:nvSpPr>
          <p:cNvPr id="6" name="Text Placeholder 5"/>
          <p:cNvSpPr>
            <a:spLocks noGrp="1"/>
          </p:cNvSpPr>
          <p:nvPr>
            <p:ph type="body" sz="quarter" idx="3"/>
          </p:nvPr>
        </p:nvSpPr>
        <p:spPr>
          <a:xfrm>
            <a:off x="3775587" y="1976284"/>
            <a:ext cx="3075039" cy="528791"/>
          </a:xfrm>
        </p:spPr>
        <p:txBody>
          <a:bodyPr/>
          <a:lstStyle/>
          <a:p>
            <a:r>
              <a:rPr lang="en-US" b="0" dirty="0"/>
              <a:t>Save when you commit</a:t>
            </a:r>
          </a:p>
        </p:txBody>
      </p:sp>
      <p:sp>
        <p:nvSpPr>
          <p:cNvPr id="7" name="Content Placeholder 6"/>
          <p:cNvSpPr>
            <a:spLocks noGrp="1"/>
          </p:cNvSpPr>
          <p:nvPr>
            <p:ph sz="quarter" idx="4"/>
          </p:nvPr>
        </p:nvSpPr>
        <p:spPr>
          <a:xfrm>
            <a:off x="3723968" y="2505075"/>
            <a:ext cx="2927555" cy="3684588"/>
          </a:xfrm>
        </p:spPr>
        <p:txBody>
          <a:bodyPr>
            <a:normAutofit fontScale="77500" lnSpcReduction="20000"/>
          </a:bodyPr>
          <a:lstStyle/>
          <a:p>
            <a:r>
              <a:rPr lang="en-US" dirty="0"/>
              <a:t>For AWS Compute and AWS Machine Learning, Savings Plans offer savings over On-Demand in exchange for a commitment to use a specific amount (measured in $/hour) of an AWS service or a category of services, for a one- or three-year period.</a:t>
            </a:r>
          </a:p>
        </p:txBody>
      </p:sp>
      <p:sp>
        <p:nvSpPr>
          <p:cNvPr id="8" name="Text Placeholder 5"/>
          <p:cNvSpPr txBox="1">
            <a:spLocks/>
          </p:cNvSpPr>
          <p:nvPr/>
        </p:nvSpPr>
        <p:spPr>
          <a:xfrm>
            <a:off x="7706032" y="1976283"/>
            <a:ext cx="3075039" cy="52879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t>Pay less by using more</a:t>
            </a:r>
          </a:p>
        </p:txBody>
      </p:sp>
      <p:sp>
        <p:nvSpPr>
          <p:cNvPr id="9" name="Content Placeholder 6"/>
          <p:cNvSpPr txBox="1">
            <a:spLocks/>
          </p:cNvSpPr>
          <p:nvPr/>
        </p:nvSpPr>
        <p:spPr>
          <a:xfrm>
            <a:off x="7706032" y="2672223"/>
            <a:ext cx="2927555" cy="368458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 AWS, you can get volume based discounts and realize important savings as your usage increases. For services such as S3, pricing is tiered, meaning the more you use, the less you pay per GB. AWS also gives you options to acquire services that help you address your business needs</a:t>
            </a:r>
          </a:p>
        </p:txBody>
      </p:sp>
    </p:spTree>
    <p:extLst>
      <p:ext uri="{BB962C8B-B14F-4D97-AF65-F5344CB8AC3E}">
        <p14:creationId xmlns:p14="http://schemas.microsoft.com/office/powerpoint/2010/main" val="2343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838200" y="1825624"/>
            <a:ext cx="10515600" cy="4796401"/>
          </a:xfrm>
        </p:spPr>
        <p:txBody>
          <a:bodyPr>
            <a:normAutofit fontScale="92500" lnSpcReduction="20000"/>
          </a:bodyPr>
          <a:lstStyle/>
          <a:p>
            <a:pPr marL="0" indent="0">
              <a:buNone/>
            </a:pPr>
            <a:r>
              <a:rPr lang="en-US" dirty="0"/>
              <a:t>The process of database development normally includes several major steps: </a:t>
            </a:r>
          </a:p>
          <a:p>
            <a:r>
              <a:rPr lang="en-US" dirty="0"/>
              <a:t>requirement analysis for the to-be-built database system</a:t>
            </a:r>
          </a:p>
          <a:p>
            <a:r>
              <a:rPr lang="en-US" dirty="0"/>
              <a:t>design of the database system based on the requirements</a:t>
            </a:r>
          </a:p>
          <a:p>
            <a:r>
              <a:rPr lang="en-US" dirty="0"/>
              <a:t>development of the database system according to the design</a:t>
            </a:r>
          </a:p>
          <a:p>
            <a:r>
              <a:rPr lang="en-US" dirty="0"/>
              <a:t>deployment of the database system</a:t>
            </a:r>
          </a:p>
          <a:p>
            <a:r>
              <a:rPr lang="en-US" dirty="0"/>
              <a:t>development of database applications</a:t>
            </a:r>
          </a:p>
          <a:p>
            <a:r>
              <a:rPr lang="en-US" dirty="0"/>
              <a:t>database management and maintenance</a:t>
            </a:r>
          </a:p>
          <a:p>
            <a:r>
              <a:rPr lang="en-US" dirty="0"/>
              <a:t>development of data analysis services. </a:t>
            </a:r>
          </a:p>
          <a:p>
            <a:pPr marL="0" indent="0">
              <a:buNone/>
            </a:pPr>
            <a:r>
              <a:rPr lang="en-US" dirty="0"/>
              <a:t>To allow the users to access the database remotely, the database should be hosted by a database server. The network infrastructure should be so built that the users can securely access the database through the Internet. Or, instead of developing the network infrastructure, we can deploy the database to a cloud environment. </a:t>
            </a:r>
          </a:p>
        </p:txBody>
      </p:sp>
    </p:spTree>
    <p:extLst>
      <p:ext uri="{BB962C8B-B14F-4D97-AF65-F5344CB8AC3E}">
        <p14:creationId xmlns:p14="http://schemas.microsoft.com/office/powerpoint/2010/main" val="304374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Cloud Computing</a:t>
            </a:r>
          </a:p>
        </p:txBody>
      </p:sp>
      <p:sp>
        <p:nvSpPr>
          <p:cNvPr id="3" name="Content Placeholder 2"/>
          <p:cNvSpPr>
            <a:spLocks noGrp="1"/>
          </p:cNvSpPr>
          <p:nvPr>
            <p:ph idx="1"/>
          </p:nvPr>
        </p:nvSpPr>
        <p:spPr>
          <a:xfrm>
            <a:off x="838200" y="1825625"/>
            <a:ext cx="10515600" cy="4707910"/>
          </a:xfrm>
        </p:spPr>
        <p:txBody>
          <a:bodyPr>
            <a:normAutofit/>
          </a:bodyPr>
          <a:lstStyle/>
          <a:p>
            <a:r>
              <a:rPr lang="en-US" dirty="0"/>
              <a:t>Cloud computing environment is ideal for developing a database system that is dynamically scalable depending on the needs. </a:t>
            </a:r>
          </a:p>
          <a:p>
            <a:r>
              <a:rPr lang="en-US" dirty="0"/>
              <a:t>Cloud computing has the potential to significantly reduce the cost for developing and managing a database as well. </a:t>
            </a:r>
          </a:p>
          <a:p>
            <a:r>
              <a:rPr lang="en-US" dirty="0"/>
              <a:t>The cloud computing technology can be a great solution for those small businesses that lack resources to support their own IT infrastructure.</a:t>
            </a:r>
          </a:p>
        </p:txBody>
      </p:sp>
    </p:spTree>
    <p:extLst>
      <p:ext uri="{BB962C8B-B14F-4D97-AF65-F5344CB8AC3E}">
        <p14:creationId xmlns:p14="http://schemas.microsoft.com/office/powerpoint/2010/main" val="354145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Overview of Cloud Computing</a:t>
            </a:r>
          </a:p>
        </p:txBody>
      </p:sp>
      <p:sp>
        <p:nvSpPr>
          <p:cNvPr id="3" name="Content Placeholder 2"/>
          <p:cNvSpPr>
            <a:spLocks noGrp="1"/>
          </p:cNvSpPr>
          <p:nvPr>
            <p:ph idx="1"/>
          </p:nvPr>
        </p:nvSpPr>
        <p:spPr>
          <a:xfrm>
            <a:off x="838200" y="1325563"/>
            <a:ext cx="10515600" cy="5207972"/>
          </a:xfrm>
        </p:spPr>
        <p:txBody>
          <a:bodyPr>
            <a:normAutofit fontScale="85000" lnSpcReduction="20000"/>
          </a:bodyPr>
          <a:lstStyle/>
          <a:p>
            <a:r>
              <a:rPr lang="en-US" dirty="0"/>
              <a:t>Cloud computing is an Internet-based computing platform that </a:t>
            </a:r>
            <a:r>
              <a:rPr lang="en-US" b="1" dirty="0"/>
              <a:t>provides services and computing resources </a:t>
            </a:r>
            <a:r>
              <a:rPr lang="en-US" dirty="0"/>
              <a:t>to subscribers who only pay for the services and computing resources they use. </a:t>
            </a:r>
          </a:p>
          <a:p>
            <a:r>
              <a:rPr lang="en-US" dirty="0"/>
              <a:t>In such a way, a small company does not have to develop its own IT infrastructure to support its e-commerce activities. </a:t>
            </a:r>
          </a:p>
          <a:p>
            <a:r>
              <a:rPr lang="en-US" dirty="0"/>
              <a:t>All the company needs to do is to subscribe some services and computing resources from a cloud provider to get a quick start. Instead of constructing a network and a server to host the DBMS package, the company can create database objects with the DBMS package right after the computing resources have been subscribed from the cloud provider. </a:t>
            </a:r>
          </a:p>
          <a:p>
            <a:r>
              <a:rPr lang="en-US" dirty="0"/>
              <a:t>There will be no upfront expenditure on IT infrastructure. As the business grows, the company can subscribe more services and computing resources. The daily IT infrastructure maintenance will be handled by the cloud provider. </a:t>
            </a:r>
          </a:p>
          <a:p>
            <a:r>
              <a:rPr lang="en-US" dirty="0"/>
              <a:t>This means that the cost for IT service personnel can be significantly reduced. </a:t>
            </a:r>
          </a:p>
          <a:p>
            <a:r>
              <a:rPr lang="en-US" dirty="0"/>
              <a:t>E-commerce can fully take advantage of cloud computing since the services and computing resources provided by the cloud provider can be accessed anywhere and anytime.</a:t>
            </a:r>
          </a:p>
        </p:txBody>
      </p:sp>
    </p:spTree>
    <p:extLst>
      <p:ext uri="{BB962C8B-B14F-4D97-AF65-F5344CB8AC3E}">
        <p14:creationId xmlns:p14="http://schemas.microsoft.com/office/powerpoint/2010/main" val="414361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80"/>
            <a:ext cx="10515600" cy="1001098"/>
          </a:xfrm>
        </p:spPr>
        <p:txBody>
          <a:bodyPr/>
          <a:lstStyle/>
          <a:p>
            <a:r>
              <a:rPr lang="en-US" dirty="0"/>
              <a:t>Cloud Computing Platforms</a:t>
            </a:r>
          </a:p>
        </p:txBody>
      </p:sp>
      <p:sp>
        <p:nvSpPr>
          <p:cNvPr id="3" name="Content Placeholder 2"/>
          <p:cNvSpPr>
            <a:spLocks noGrp="1"/>
          </p:cNvSpPr>
          <p:nvPr>
            <p:ph idx="1"/>
          </p:nvPr>
        </p:nvSpPr>
        <p:spPr>
          <a:xfrm>
            <a:off x="838200" y="1120878"/>
            <a:ext cx="10515600" cy="5604387"/>
          </a:xfrm>
        </p:spPr>
        <p:txBody>
          <a:bodyPr>
            <a:normAutofit/>
          </a:bodyPr>
          <a:lstStyle/>
          <a:p>
            <a:r>
              <a:rPr lang="en-US" dirty="0"/>
              <a:t>There are three types of cloud computing platforms: </a:t>
            </a:r>
          </a:p>
          <a:p>
            <a:pPr lvl="1"/>
            <a:r>
              <a:rPr lang="en-US" dirty="0"/>
              <a:t>private cloud</a:t>
            </a:r>
          </a:p>
          <a:p>
            <a:pPr lvl="1"/>
            <a:r>
              <a:rPr lang="en-US" dirty="0"/>
              <a:t>public cloud</a:t>
            </a:r>
          </a:p>
          <a:p>
            <a:pPr lvl="1"/>
            <a:r>
              <a:rPr lang="en-US" dirty="0"/>
              <a:t>hybrid cloud</a:t>
            </a:r>
          </a:p>
          <a:p>
            <a:r>
              <a:rPr lang="en-US" dirty="0"/>
              <a:t>Based on the business requirements, the company can create its own cloud services. </a:t>
            </a:r>
          </a:p>
        </p:txBody>
      </p:sp>
    </p:spTree>
    <p:extLst>
      <p:ext uri="{BB962C8B-B14F-4D97-AF65-F5344CB8AC3E}">
        <p14:creationId xmlns:p14="http://schemas.microsoft.com/office/powerpoint/2010/main" val="86394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80"/>
            <a:ext cx="10515600" cy="1001098"/>
          </a:xfrm>
        </p:spPr>
        <p:txBody>
          <a:bodyPr/>
          <a:lstStyle/>
          <a:p>
            <a:r>
              <a:rPr lang="en-US" dirty="0"/>
              <a:t>Cloud Computing Platforms: Private cloud</a:t>
            </a:r>
          </a:p>
        </p:txBody>
      </p:sp>
      <p:sp>
        <p:nvSpPr>
          <p:cNvPr id="3" name="Content Placeholder 2"/>
          <p:cNvSpPr>
            <a:spLocks noGrp="1"/>
          </p:cNvSpPr>
          <p:nvPr>
            <p:ph idx="1"/>
          </p:nvPr>
        </p:nvSpPr>
        <p:spPr>
          <a:xfrm>
            <a:off x="838200" y="1120878"/>
            <a:ext cx="10515600" cy="5604387"/>
          </a:xfrm>
        </p:spPr>
        <p:txBody>
          <a:bodyPr>
            <a:normAutofit fontScale="92500" lnSpcReduction="20000"/>
          </a:bodyPr>
          <a:lstStyle/>
          <a:p>
            <a:pPr marL="0" indent="0">
              <a:buNone/>
            </a:pPr>
            <a:r>
              <a:rPr lang="en-US" dirty="0"/>
              <a:t>A private cloud is constructed on the existing IT infrastructure owned by a company. </a:t>
            </a:r>
          </a:p>
          <a:p>
            <a:pPr lvl="1">
              <a:buFont typeface="Wingdings" panose="05000000000000000000" pitchFamily="2" charset="2"/>
              <a:buChar char="Ø"/>
            </a:pPr>
            <a:r>
              <a:rPr lang="en-US" dirty="0"/>
              <a:t>Both the cloud provider and subscribers are working within the company. </a:t>
            </a:r>
          </a:p>
          <a:p>
            <a:pPr lvl="1">
              <a:buFont typeface="Wingdings" panose="05000000000000000000" pitchFamily="2" charset="2"/>
              <a:buChar char="Ø"/>
            </a:pPr>
            <a:r>
              <a:rPr lang="en-US" dirty="0"/>
              <a:t>Cloud servers are built by the IT service department. </a:t>
            </a:r>
          </a:p>
          <a:p>
            <a:pPr lvl="1">
              <a:buFont typeface="Wingdings" panose="05000000000000000000" pitchFamily="2" charset="2"/>
              <a:buChar char="Ø"/>
            </a:pPr>
            <a:r>
              <a:rPr lang="en-US" dirty="0"/>
              <a:t>The services and computing resources are provided by the company’s IT department.</a:t>
            </a:r>
          </a:p>
          <a:p>
            <a:pPr lvl="1">
              <a:buFont typeface="Wingdings" panose="05000000000000000000" pitchFamily="2" charset="2"/>
              <a:buChar char="Ø"/>
            </a:pPr>
            <a:r>
              <a:rPr lang="en-US" dirty="0"/>
              <a:t>The data will be stored in the data center located on the company’s private network.</a:t>
            </a:r>
          </a:p>
          <a:p>
            <a:pPr lvl="1">
              <a:buFont typeface="Wingdings" panose="05000000000000000000" pitchFamily="2" charset="2"/>
              <a:buChar char="Ø"/>
            </a:pPr>
            <a:r>
              <a:rPr lang="en-US" dirty="0"/>
              <a:t>The private cloud allows the company to have a total control of the data. </a:t>
            </a:r>
          </a:p>
          <a:p>
            <a:pPr lvl="1">
              <a:buFont typeface="Wingdings" panose="05000000000000000000" pitchFamily="2" charset="2"/>
              <a:buChar char="Ø"/>
            </a:pPr>
            <a:r>
              <a:rPr lang="en-US" dirty="0"/>
              <a:t>The company can decide what security measures to be enforced on the private cloud. </a:t>
            </a:r>
          </a:p>
          <a:p>
            <a:pPr lvl="1">
              <a:buFont typeface="Wingdings" panose="05000000000000000000" pitchFamily="2" charset="2"/>
              <a:buChar char="Ø"/>
            </a:pPr>
            <a:r>
              <a:rPr lang="en-US" dirty="0"/>
              <a:t>The cloud subscribers are authenticated by the company.</a:t>
            </a:r>
          </a:p>
          <a:p>
            <a:pPr lvl="1">
              <a:buFont typeface="Wingdings" panose="05000000000000000000" pitchFamily="2" charset="2"/>
              <a:buChar char="Ø"/>
            </a:pPr>
            <a:r>
              <a:rPr lang="en-US" dirty="0"/>
              <a:t>By establishing a private cloud, a company can take advantage of the flexibility and availability provided by cloud computing </a:t>
            </a:r>
            <a:r>
              <a:rPr lang="en-US" b="1" dirty="0"/>
              <a:t>without paying subscription fees to a third-party cloud provider</a:t>
            </a:r>
            <a:r>
              <a:rPr lang="en-US" dirty="0"/>
              <a:t>. </a:t>
            </a:r>
          </a:p>
          <a:p>
            <a:pPr lvl="1">
              <a:buFont typeface="Wingdings" panose="05000000000000000000" pitchFamily="2" charset="2"/>
              <a:buChar char="Ø"/>
            </a:pPr>
            <a:r>
              <a:rPr lang="en-US" dirty="0"/>
              <a:t>Since the data are stored on a private network, the company is less worried about its private data being exposed to the public. </a:t>
            </a:r>
          </a:p>
          <a:p>
            <a:pPr lvl="1">
              <a:buFont typeface="Wingdings" panose="05000000000000000000" pitchFamily="2" charset="2"/>
              <a:buChar char="Ø"/>
            </a:pPr>
            <a:r>
              <a:rPr lang="en-US" dirty="0"/>
              <a:t>But, private cloud requires the company to have a group of skilled technical personnel and adequate computing resources to develop and manage the private cloud.</a:t>
            </a:r>
          </a:p>
        </p:txBody>
      </p:sp>
    </p:spTree>
    <p:extLst>
      <p:ext uri="{BB962C8B-B14F-4D97-AF65-F5344CB8AC3E}">
        <p14:creationId xmlns:p14="http://schemas.microsoft.com/office/powerpoint/2010/main" val="409299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900"/>
            <a:ext cx="10515600" cy="888488"/>
          </a:xfrm>
        </p:spPr>
        <p:txBody>
          <a:bodyPr/>
          <a:lstStyle/>
          <a:p>
            <a:r>
              <a:rPr lang="en-US" dirty="0"/>
              <a:t>Cloud Computing Platforms: Public cloud</a:t>
            </a:r>
          </a:p>
        </p:txBody>
      </p:sp>
      <p:sp>
        <p:nvSpPr>
          <p:cNvPr id="3" name="Content Placeholder 2"/>
          <p:cNvSpPr>
            <a:spLocks noGrp="1"/>
          </p:cNvSpPr>
          <p:nvPr>
            <p:ph idx="1"/>
          </p:nvPr>
        </p:nvSpPr>
        <p:spPr>
          <a:xfrm>
            <a:off x="838200" y="1194619"/>
            <a:ext cx="10515600" cy="4982344"/>
          </a:xfrm>
        </p:spPr>
        <p:txBody>
          <a:bodyPr>
            <a:normAutofit fontScale="85000" lnSpcReduction="20000"/>
          </a:bodyPr>
          <a:lstStyle/>
          <a:p>
            <a:pPr marL="0" indent="0">
              <a:buNone/>
            </a:pPr>
            <a:r>
              <a:rPr lang="en-US" dirty="0"/>
              <a:t> In a public cloud, the services and computing resources are provided by a third-party cloud provider. </a:t>
            </a:r>
          </a:p>
          <a:p>
            <a:pPr lvl="1">
              <a:buFont typeface="Wingdings" panose="05000000000000000000" pitchFamily="2" charset="2"/>
              <a:buChar char="Ø"/>
            </a:pPr>
            <a:r>
              <a:rPr lang="en-US" dirty="0"/>
              <a:t>The data center and IT infrastructure used to support cloud computing are developed and managed by the third-party cloud provider. </a:t>
            </a:r>
          </a:p>
          <a:p>
            <a:pPr lvl="1">
              <a:buFont typeface="Wingdings" panose="05000000000000000000" pitchFamily="2" charset="2"/>
              <a:buChar char="Ø"/>
            </a:pPr>
            <a:r>
              <a:rPr lang="en-US" dirty="0"/>
              <a:t>Based on the needs of a cloud subscriber, the third-party cloud provider dynamically provisions computing resources. </a:t>
            </a:r>
          </a:p>
          <a:p>
            <a:pPr lvl="1">
              <a:buFont typeface="Wingdings" panose="05000000000000000000" pitchFamily="2" charset="2"/>
              <a:buChar char="Ø"/>
            </a:pPr>
            <a:r>
              <a:rPr lang="en-US" dirty="0"/>
              <a:t>Companies or individuals subscribe and pay for cloud services and computing resources. </a:t>
            </a:r>
          </a:p>
          <a:p>
            <a:pPr lvl="1">
              <a:buFont typeface="Wingdings" panose="05000000000000000000" pitchFamily="2" charset="2"/>
              <a:buChar char="Ø"/>
            </a:pPr>
            <a:r>
              <a:rPr lang="en-US" dirty="0"/>
              <a:t>By subscribing to cloud services and computing resources, a company does not have to develop its own IT infrastructure to support its e-commerce. </a:t>
            </a:r>
          </a:p>
          <a:p>
            <a:pPr lvl="1">
              <a:buFont typeface="Wingdings" panose="05000000000000000000" pitchFamily="2" charset="2"/>
              <a:buChar char="Ø"/>
            </a:pPr>
            <a:r>
              <a:rPr lang="en-US" dirty="0"/>
              <a:t>Without investing in IT infrastructure, the company can significantly reduce the initial cost and can start its business right away. </a:t>
            </a:r>
          </a:p>
          <a:p>
            <a:pPr lvl="1">
              <a:buFont typeface="Wingdings" panose="05000000000000000000" pitchFamily="2" charset="2"/>
              <a:buChar char="Ø"/>
            </a:pPr>
            <a:r>
              <a:rPr lang="en-US" dirty="0"/>
              <a:t>The drawback of a public cloud is that cloud subscribers have no control over where the data are stored. The data center of a public cloud can store the data anywhere around world. The lack of knowledge about where the data are stored may cause some concerns about the public cloud. </a:t>
            </a:r>
          </a:p>
          <a:p>
            <a:pPr lvl="1">
              <a:buFont typeface="Wingdings" panose="05000000000000000000" pitchFamily="2" charset="2"/>
              <a:buChar char="Ø"/>
            </a:pPr>
            <a:r>
              <a:rPr lang="en-US" dirty="0"/>
              <a:t>For example, an educational institution is required to keep the students’ privacy. If the student data are stored in a data center located in a foreign country, it may violate state or federal government regulations. Also, it is always a concern to place an organization’s financial system entirely on a third party’s public cloud without knowing where the data are stored.</a:t>
            </a:r>
          </a:p>
        </p:txBody>
      </p:sp>
    </p:spTree>
    <p:extLst>
      <p:ext uri="{BB962C8B-B14F-4D97-AF65-F5344CB8AC3E}">
        <p14:creationId xmlns:p14="http://schemas.microsoft.com/office/powerpoint/2010/main" val="225497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Platforms: Hybrid cloud</a:t>
            </a:r>
          </a:p>
        </p:txBody>
      </p:sp>
      <p:sp>
        <p:nvSpPr>
          <p:cNvPr id="3" name="Content Placeholder 2"/>
          <p:cNvSpPr>
            <a:spLocks noGrp="1"/>
          </p:cNvSpPr>
          <p:nvPr>
            <p:ph idx="1"/>
          </p:nvPr>
        </p:nvSpPr>
        <p:spPr/>
        <p:txBody>
          <a:bodyPr>
            <a:normAutofit lnSpcReduction="10000"/>
          </a:bodyPr>
          <a:lstStyle/>
          <a:p>
            <a:pPr marL="0" indent="0">
              <a:buNone/>
            </a:pPr>
            <a:r>
              <a:rPr lang="en-US" dirty="0"/>
              <a:t>To take advantage of the public cloud and to keep the data safe, a third type of cloud, hybrid cloud, is accepted by many companies. </a:t>
            </a:r>
          </a:p>
          <a:p>
            <a:pPr lvl="1">
              <a:buFont typeface="Wingdings" panose="05000000000000000000" pitchFamily="2" charset="2"/>
              <a:buChar char="Ø"/>
            </a:pPr>
            <a:r>
              <a:rPr lang="en-US" dirty="0"/>
              <a:t>For many companies, they have the existing IT infrastructure for their daily business operations. </a:t>
            </a:r>
          </a:p>
          <a:p>
            <a:pPr lvl="1">
              <a:buFont typeface="Wingdings" panose="05000000000000000000" pitchFamily="2" charset="2"/>
              <a:buChar char="Ø"/>
            </a:pPr>
            <a:r>
              <a:rPr lang="en-US" dirty="0"/>
              <a:t>These companies can keep their financial systems on their own private clouds and use the public cloud to support the less sensitive business processes such as the companies’ web applications. </a:t>
            </a:r>
          </a:p>
          <a:p>
            <a:pPr lvl="1">
              <a:buFont typeface="Wingdings" panose="05000000000000000000" pitchFamily="2" charset="2"/>
              <a:buChar char="Ø"/>
            </a:pPr>
            <a:r>
              <a:rPr lang="en-US" dirty="0"/>
              <a:t>On the other hand, by using the hybrid cloud, a company may end up paying fees for subscribing the services and computing resources to the third-party cloud provider as well as for developing and managing the private cloud. </a:t>
            </a:r>
          </a:p>
          <a:p>
            <a:pPr lvl="1">
              <a:buFont typeface="Wingdings" panose="05000000000000000000" pitchFamily="2" charset="2"/>
              <a:buChar char="Ø"/>
            </a:pPr>
            <a:r>
              <a:rPr lang="en-US" dirty="0"/>
              <a:t>If the cost of using both the private cloud and the public cloud is too high, the company may consider the private cloud option.</a:t>
            </a:r>
          </a:p>
        </p:txBody>
      </p:sp>
    </p:spTree>
    <p:extLst>
      <p:ext uri="{BB962C8B-B14F-4D97-AF65-F5344CB8AC3E}">
        <p14:creationId xmlns:p14="http://schemas.microsoft.com/office/powerpoint/2010/main" val="199695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Services</a:t>
            </a:r>
          </a:p>
        </p:txBody>
      </p:sp>
      <p:sp>
        <p:nvSpPr>
          <p:cNvPr id="3" name="Content Placeholder 2"/>
          <p:cNvSpPr>
            <a:spLocks noGrp="1"/>
          </p:cNvSpPr>
          <p:nvPr>
            <p:ph idx="1"/>
          </p:nvPr>
        </p:nvSpPr>
        <p:spPr/>
        <p:txBody>
          <a:bodyPr/>
          <a:lstStyle/>
          <a:p>
            <a:pPr marL="228600" lvl="1">
              <a:spcBef>
                <a:spcPts val="1000"/>
              </a:spcBef>
            </a:pPr>
            <a:r>
              <a:rPr lang="en-US" dirty="0"/>
              <a:t>There are three major types of cloud services: </a:t>
            </a:r>
          </a:p>
          <a:p>
            <a:pPr marL="685800" lvl="2">
              <a:spcBef>
                <a:spcPts val="1000"/>
              </a:spcBef>
            </a:pPr>
            <a:r>
              <a:rPr lang="en-US" dirty="0"/>
              <a:t>SaaS: Software as a service</a:t>
            </a:r>
          </a:p>
          <a:p>
            <a:pPr marL="685800" lvl="2">
              <a:spcBef>
                <a:spcPts val="1000"/>
              </a:spcBef>
            </a:pPr>
            <a:r>
              <a:rPr lang="en-US" dirty="0"/>
              <a:t>IaaS: Infrastructure as a service</a:t>
            </a:r>
          </a:p>
          <a:p>
            <a:pPr marL="685800" lvl="2">
              <a:spcBef>
                <a:spcPts val="1000"/>
              </a:spcBef>
            </a:pPr>
            <a:r>
              <a:rPr lang="en-US" dirty="0"/>
              <a:t>PaaS: Platform as a service</a:t>
            </a:r>
          </a:p>
        </p:txBody>
      </p:sp>
    </p:spTree>
    <p:extLst>
      <p:ext uri="{BB962C8B-B14F-4D97-AF65-F5344CB8AC3E}">
        <p14:creationId xmlns:p14="http://schemas.microsoft.com/office/powerpoint/2010/main" val="311657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14418</TotalTime>
  <Words>1985</Words>
  <Application>Microsoft Office PowerPoint</Application>
  <PresentationFormat>Widescreen</PresentationFormat>
  <Paragraphs>131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Cloud Hosting (LO1)</vt:lpstr>
      <vt:lpstr>Introduction </vt:lpstr>
      <vt:lpstr>Overview of Cloud Computing</vt:lpstr>
      <vt:lpstr>Overview of Cloud Computing</vt:lpstr>
      <vt:lpstr>Cloud Computing Platforms</vt:lpstr>
      <vt:lpstr>Cloud Computing Platforms: Private cloud</vt:lpstr>
      <vt:lpstr>Cloud Computing Platforms: Public cloud</vt:lpstr>
      <vt:lpstr>Cloud Computing Platforms: Hybrid cloud</vt:lpstr>
      <vt:lpstr>Cloud Computing Services</vt:lpstr>
      <vt:lpstr>Software as a Service (SaaS)</vt:lpstr>
      <vt:lpstr>Infrastructure as a Service (IaaS)</vt:lpstr>
      <vt:lpstr>Platform as a Service (PaaS)</vt:lpstr>
      <vt:lpstr>Vendor provided</vt:lpstr>
      <vt:lpstr>Windows Azure SQL Database</vt:lpstr>
      <vt:lpstr>Some Azure Databases</vt:lpstr>
      <vt:lpstr>Some AWS Database Services</vt:lpstr>
      <vt:lpstr>Pricing: How do you pay for AWS? https://aws.amazon.com/pricing/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Eman Al-Thwaib</dc:creator>
  <cp:lastModifiedBy>Ibrahim Alsarahneh</cp:lastModifiedBy>
  <cp:revision>38</cp:revision>
  <dcterms:created xsi:type="dcterms:W3CDTF">2022-03-22T11:11:55Z</dcterms:created>
  <dcterms:modified xsi:type="dcterms:W3CDTF">2022-05-15T14:03:24Z</dcterms:modified>
</cp:coreProperties>
</file>