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 id="2147483866" r:id="rId2"/>
  </p:sldMasterIdLst>
  <p:notesMasterIdLst>
    <p:notesMasterId r:id="rId22"/>
  </p:notesMasterIdLst>
  <p:sldIdLst>
    <p:sldId id="271" r:id="rId3"/>
    <p:sldId id="272" r:id="rId4"/>
    <p:sldId id="258" r:id="rId5"/>
    <p:sldId id="259" r:id="rId6"/>
    <p:sldId id="260" r:id="rId7"/>
    <p:sldId id="261" r:id="rId8"/>
    <p:sldId id="262" r:id="rId9"/>
    <p:sldId id="263" r:id="rId10"/>
    <p:sldId id="264" r:id="rId11"/>
    <p:sldId id="265" r:id="rId12"/>
    <p:sldId id="267" r:id="rId13"/>
    <p:sldId id="266" r:id="rId14"/>
    <p:sldId id="268" r:id="rId15"/>
    <p:sldId id="273" r:id="rId16"/>
    <p:sldId id="274" r:id="rId17"/>
    <p:sldId id="275" r:id="rId18"/>
    <p:sldId id="27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562"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ableStyles" Target="tableStyle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5AB6F-F77F-44A8-AB4D-A277FB88A493}"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23AB6-7CCA-4489-8534-5EA44A7B53DA}" type="slidenum">
              <a:rPr lang="en-US" smtClean="0"/>
              <a:t>‹#›</a:t>
            </a:fld>
            <a:endParaRPr lang="en-US"/>
          </a:p>
        </p:txBody>
      </p:sp>
    </p:spTree>
    <p:extLst>
      <p:ext uri="{BB962C8B-B14F-4D97-AF65-F5344CB8AC3E}">
        <p14:creationId xmlns:p14="http://schemas.microsoft.com/office/powerpoint/2010/main" val="411627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way</a:t>
            </a:r>
          </a:p>
          <a:p>
            <a:r>
              <a:rPr lang="en-US" sz="1200" b="0" i="0" u="none" strike="noStrike" kern="1200" baseline="0" dirty="0">
                <a:solidFill>
                  <a:schemeClr val="tx1"/>
                </a:solidFill>
                <a:latin typeface="+mn-lt"/>
                <a:ea typeface="+mn-ea"/>
                <a:cs typeface="+mn-cs"/>
              </a:rPr>
              <a:t>users perceive the data is called the </a:t>
            </a:r>
            <a:r>
              <a:rPr lang="en-US" sz="1200" b="1" i="0" u="none" strike="noStrike" kern="1200" baseline="0" dirty="0">
                <a:solidFill>
                  <a:schemeClr val="tx1"/>
                </a:solidFill>
                <a:latin typeface="+mn-lt"/>
                <a:ea typeface="+mn-ea"/>
                <a:cs typeface="+mn-cs"/>
              </a:rPr>
              <a:t>external level</a:t>
            </a:r>
            <a:r>
              <a:rPr lang="en-US" sz="1200" b="0" i="0" u="none" strike="noStrike" kern="1200" baseline="0" dirty="0">
                <a:solidFill>
                  <a:schemeClr val="tx1"/>
                </a:solidFill>
                <a:latin typeface="+mn-lt"/>
                <a:ea typeface="+mn-ea"/>
                <a:cs typeface="+mn-cs"/>
              </a:rPr>
              <a:t>. The way the DBMS and the</a:t>
            </a:r>
          </a:p>
          <a:p>
            <a:r>
              <a:rPr lang="en-US" sz="1200" b="0" i="0" u="none" strike="noStrike" kern="1200" baseline="0" dirty="0">
                <a:solidFill>
                  <a:schemeClr val="tx1"/>
                </a:solidFill>
                <a:latin typeface="+mn-lt"/>
                <a:ea typeface="+mn-ea"/>
                <a:cs typeface="+mn-cs"/>
              </a:rPr>
              <a:t>operating system perceive the data is the </a:t>
            </a:r>
            <a:r>
              <a:rPr lang="en-US" sz="1200" b="1" i="0" u="none" strike="noStrike" kern="1200" baseline="0" dirty="0">
                <a:solidFill>
                  <a:schemeClr val="tx1"/>
                </a:solidFill>
                <a:latin typeface="+mn-lt"/>
                <a:ea typeface="+mn-ea"/>
                <a:cs typeface="+mn-cs"/>
              </a:rPr>
              <a:t>internal level</a:t>
            </a:r>
            <a:r>
              <a:rPr lang="en-US" sz="1200" b="0" i="0" u="none" strike="noStrike" kern="1200" baseline="0" dirty="0">
                <a:solidFill>
                  <a:schemeClr val="tx1"/>
                </a:solidFill>
                <a:latin typeface="+mn-lt"/>
                <a:ea typeface="+mn-ea"/>
                <a:cs typeface="+mn-cs"/>
              </a:rPr>
              <a:t>, where the data is actually</a:t>
            </a:r>
          </a:p>
          <a:p>
            <a:r>
              <a:rPr lang="en-US" sz="1200" b="0" i="0" u="none" strike="noStrike" kern="1200" baseline="0" dirty="0">
                <a:solidFill>
                  <a:schemeClr val="tx1"/>
                </a:solidFill>
                <a:latin typeface="+mn-lt"/>
                <a:ea typeface="+mn-ea"/>
                <a:cs typeface="+mn-cs"/>
              </a:rPr>
              <a:t>stored using the data structures and file organizations</a:t>
            </a:r>
            <a:endParaRPr lang="en-US" dirty="0"/>
          </a:p>
        </p:txBody>
      </p:sp>
      <p:sp>
        <p:nvSpPr>
          <p:cNvPr id="4" name="Slide Number Placeholder 3"/>
          <p:cNvSpPr>
            <a:spLocks noGrp="1"/>
          </p:cNvSpPr>
          <p:nvPr>
            <p:ph type="sldNum" sz="quarter" idx="10"/>
          </p:nvPr>
        </p:nvSpPr>
        <p:spPr/>
        <p:txBody>
          <a:bodyPr/>
          <a:lstStyle/>
          <a:p>
            <a:fld id="{9C923AB6-7CCA-4489-8534-5EA44A7B53DA}" type="slidenum">
              <a:rPr lang="en-US" smtClean="0"/>
              <a:t>5</a:t>
            </a:fld>
            <a:endParaRPr lang="en-US"/>
          </a:p>
        </p:txBody>
      </p:sp>
    </p:spTree>
    <p:extLst>
      <p:ext uri="{BB962C8B-B14F-4D97-AF65-F5344CB8AC3E}">
        <p14:creationId xmlns:p14="http://schemas.microsoft.com/office/powerpoint/2010/main" val="7688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external view includes only those entities, attributes, and relationships in the “real world” that the user is interested in. Other entities, attributes, or</a:t>
            </a:r>
          </a:p>
          <a:p>
            <a:r>
              <a:rPr lang="en-US" sz="1200" b="0" i="0" u="none" strike="noStrike" kern="1200" baseline="0" dirty="0">
                <a:solidFill>
                  <a:schemeClr val="tx1"/>
                </a:solidFill>
                <a:latin typeface="+mn-lt"/>
                <a:ea typeface="+mn-ea"/>
                <a:cs typeface="+mn-cs"/>
              </a:rPr>
              <a:t>relationships that are not of interest may be represented in the database, but the user will be unaware of them.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addition, different views may have different representations of the same data. For example, one user may view dates in the form (day, month, year), while</a:t>
            </a:r>
          </a:p>
          <a:p>
            <a:r>
              <a:rPr lang="en-US" sz="1200" b="0" i="0" u="none" strike="noStrike" kern="1200" baseline="0" dirty="0">
                <a:solidFill>
                  <a:schemeClr val="tx1"/>
                </a:solidFill>
                <a:latin typeface="+mn-lt"/>
                <a:ea typeface="+mn-ea"/>
                <a:cs typeface="+mn-cs"/>
              </a:rPr>
              <a:t>another may view dates as (year, month, day).</a:t>
            </a:r>
            <a:endParaRPr lang="en-US" dirty="0"/>
          </a:p>
        </p:txBody>
      </p:sp>
      <p:sp>
        <p:nvSpPr>
          <p:cNvPr id="4" name="Slide Number Placeholder 3"/>
          <p:cNvSpPr>
            <a:spLocks noGrp="1"/>
          </p:cNvSpPr>
          <p:nvPr>
            <p:ph type="sldNum" sz="quarter" idx="10"/>
          </p:nvPr>
        </p:nvSpPr>
        <p:spPr/>
        <p:txBody>
          <a:bodyPr/>
          <a:lstStyle/>
          <a:p>
            <a:fld id="{9C923AB6-7CCA-4489-8534-5EA44A7B53DA}" type="slidenum">
              <a:rPr lang="en-US" smtClean="0"/>
              <a:t>7</a:t>
            </a:fld>
            <a:endParaRPr lang="en-US"/>
          </a:p>
        </p:txBody>
      </p:sp>
    </p:spTree>
    <p:extLst>
      <p:ext uri="{BB962C8B-B14F-4D97-AF65-F5344CB8AC3E}">
        <p14:creationId xmlns:p14="http://schemas.microsoft.com/office/powerpoint/2010/main" val="179093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mentioned earlier that a schema is written using a DDL. In fact, it is written</a:t>
            </a:r>
          </a:p>
          <a:p>
            <a:r>
              <a:rPr lang="en-US" sz="1200" b="0" i="0" u="none" strike="noStrike" kern="1200" baseline="0" dirty="0">
                <a:solidFill>
                  <a:schemeClr val="tx1"/>
                </a:solidFill>
                <a:latin typeface="+mn-lt"/>
                <a:ea typeface="+mn-ea"/>
                <a:cs typeface="+mn-cs"/>
              </a:rPr>
              <a:t>in the DDL of a particular DBMS. Unfortunately, this type of language is too low</a:t>
            </a:r>
          </a:p>
          <a:p>
            <a:r>
              <a:rPr lang="en-US" sz="1200" b="0" i="0" u="none" strike="noStrike" kern="1200" baseline="0" dirty="0">
                <a:solidFill>
                  <a:schemeClr val="tx1"/>
                </a:solidFill>
                <a:latin typeface="+mn-lt"/>
                <a:ea typeface="+mn-ea"/>
                <a:cs typeface="+mn-cs"/>
              </a:rPr>
              <a:t>level to describe the data requirements of an organization in a way that is readily</a:t>
            </a:r>
          </a:p>
          <a:p>
            <a:r>
              <a:rPr lang="en-US" sz="1200" b="0" i="0" u="none" strike="noStrike" kern="1200" baseline="0" dirty="0">
                <a:solidFill>
                  <a:schemeClr val="tx1"/>
                </a:solidFill>
                <a:latin typeface="+mn-lt"/>
                <a:ea typeface="+mn-ea"/>
                <a:cs typeface="+mn-cs"/>
              </a:rPr>
              <a:t>understandable by a variety of users. What we require is a higher-level description</a:t>
            </a:r>
          </a:p>
          <a:p>
            <a:r>
              <a:rPr lang="en-US" sz="1200" b="0" i="0" u="none" strike="noStrike" kern="1200" baseline="0" dirty="0">
                <a:solidFill>
                  <a:schemeClr val="tx1"/>
                </a:solidFill>
                <a:latin typeface="+mn-lt"/>
                <a:ea typeface="+mn-ea"/>
                <a:cs typeface="+mn-cs"/>
              </a:rPr>
              <a:t>of the schema: that is, a </a:t>
            </a:r>
            <a:r>
              <a:rPr lang="en-US" sz="1200" b="1" i="0" u="none" strike="noStrike" kern="1200" baseline="0" dirty="0">
                <a:solidFill>
                  <a:schemeClr val="tx1"/>
                </a:solidFill>
                <a:latin typeface="+mn-lt"/>
                <a:ea typeface="+mn-ea"/>
                <a:cs typeface="+mn-cs"/>
              </a:rPr>
              <a:t>data model</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923AB6-7CCA-4489-8534-5EA44A7B53DA}" type="slidenum">
              <a:rPr lang="en-US" smtClean="0"/>
              <a:t>13</a:t>
            </a:fld>
            <a:endParaRPr lang="en-US"/>
          </a:p>
        </p:txBody>
      </p:sp>
    </p:spTree>
    <p:extLst>
      <p:ext uri="{BB962C8B-B14F-4D97-AF65-F5344CB8AC3E}">
        <p14:creationId xmlns:p14="http://schemas.microsoft.com/office/powerpoint/2010/main" val="209972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 relational data model requires only that the database be perceived by the user as tables. However, this perception applies only to the logical structure</a:t>
            </a:r>
          </a:p>
          <a:p>
            <a:r>
              <a:rPr lang="en-US" sz="1200" b="0" i="0" u="none" strike="noStrike" kern="1200" baseline="0" dirty="0">
                <a:solidFill>
                  <a:schemeClr val="tx1"/>
                </a:solidFill>
                <a:latin typeface="+mn-lt"/>
                <a:ea typeface="+mn-ea"/>
                <a:cs typeface="+mn-cs"/>
              </a:rPr>
              <a:t>of the database, that is, the external and conceptual levels of the ANSI-SPARC architecture. It does not apply to the physical structure of the database, which can</a:t>
            </a:r>
          </a:p>
          <a:p>
            <a:r>
              <a:rPr lang="en-US" sz="1200" b="0" i="0" u="none" strike="noStrike" kern="1200" baseline="0" dirty="0">
                <a:solidFill>
                  <a:schemeClr val="tx1"/>
                </a:solidFill>
                <a:latin typeface="+mn-lt"/>
                <a:ea typeface="+mn-ea"/>
                <a:cs typeface="+mn-cs"/>
              </a:rPr>
              <a:t>be implemented using a variety of storage structures.</a:t>
            </a:r>
            <a:endParaRPr lang="en-US" dirty="0"/>
          </a:p>
        </p:txBody>
      </p:sp>
      <p:sp>
        <p:nvSpPr>
          <p:cNvPr id="4" name="Slide Number Placeholder 3"/>
          <p:cNvSpPr>
            <a:spLocks noGrp="1"/>
          </p:cNvSpPr>
          <p:nvPr>
            <p:ph type="sldNum" sz="quarter" idx="10"/>
          </p:nvPr>
        </p:nvSpPr>
        <p:spPr/>
        <p:txBody>
          <a:bodyPr/>
          <a:lstStyle/>
          <a:p>
            <a:fld id="{9C923AB6-7CCA-4489-8534-5EA44A7B53DA}" type="slidenum">
              <a:rPr lang="en-US" smtClean="0"/>
              <a:t>19</a:t>
            </a:fld>
            <a:endParaRPr lang="en-US"/>
          </a:p>
        </p:txBody>
      </p:sp>
    </p:spTree>
    <p:extLst>
      <p:ext uri="{BB962C8B-B14F-4D97-AF65-F5344CB8AC3E}">
        <p14:creationId xmlns:p14="http://schemas.microsoft.com/office/powerpoint/2010/main" val="424365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04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150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067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234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3308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82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0370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833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682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smtClean="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223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952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9047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6643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3682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9919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0517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96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22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450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457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8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27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790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05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rgbClr val="DADADA"/>
            </a:gs>
            <a:gs pos="79375">
              <a:srgbClr val="DCDCDC"/>
            </a:gs>
            <a:gs pos="71750">
              <a:srgbClr val="E0E0E0"/>
            </a:gs>
            <a:gs pos="56500">
              <a:srgbClr val="E9E9E9"/>
            </a:gs>
            <a:gs pos="26000">
              <a:schemeClr val="accent3">
                <a:lumMod val="5000"/>
                <a:lumOff val="95000"/>
              </a:schemeClr>
            </a:gs>
            <a:gs pos="87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081693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rgbClr val="DADADA"/>
            </a:gs>
            <a:gs pos="79375">
              <a:srgbClr val="DCDCDC"/>
            </a:gs>
            <a:gs pos="71750">
              <a:srgbClr val="E0E0E0"/>
            </a:gs>
            <a:gs pos="56500">
              <a:srgbClr val="E9E9E9"/>
            </a:gs>
            <a:gs pos="26000">
              <a:schemeClr val="accent3">
                <a:lumMod val="5000"/>
                <a:lumOff val="95000"/>
              </a:schemeClr>
            </a:gs>
            <a:gs pos="87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5/15/2022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370320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5.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1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emf" /><Relationship Id="rId1" Type="http://schemas.openxmlformats.org/officeDocument/2006/relationships/slideLayout" Target="../slideLayouts/slideLayout20.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5.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Database Environment</a:t>
            </a:r>
          </a:p>
        </p:txBody>
      </p:sp>
      <p:sp>
        <p:nvSpPr>
          <p:cNvPr id="3" name="Subtitle 2"/>
          <p:cNvSpPr>
            <a:spLocks noGrp="1"/>
          </p:cNvSpPr>
          <p:nvPr>
            <p:ph type="subTitle" idx="1"/>
          </p:nvPr>
        </p:nvSpPr>
        <p:spPr>
          <a:xfrm>
            <a:off x="1524000" y="3670300"/>
            <a:ext cx="9144000" cy="1655762"/>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Fadia </a:t>
            </a:r>
            <a:r>
              <a:rPr lang="en-US" dirty="0" err="1">
                <a:latin typeface="Times New Roman" panose="02020603050405020304" pitchFamily="18" charset="0"/>
                <a:cs typeface="Times New Roman" panose="02020603050405020304" pitchFamily="18" charset="0"/>
              </a:rPr>
              <a:t>Ala’eddin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Mohammed Eshtay </a:t>
            </a:r>
          </a:p>
          <a:p>
            <a:endParaRPr lang="en-US" dirty="0">
              <a:latin typeface="Times New Roman" panose="02020603050405020304" pitchFamily="18" charset="0"/>
              <a:cs typeface="Times New Roman" panose="02020603050405020304" pitchFamily="18" charset="0"/>
            </a:endParaRP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5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Chapter 2</a:t>
            </a:r>
          </a:p>
        </p:txBody>
      </p:sp>
      <p:pic>
        <p:nvPicPr>
          <p:cNvPr id="1040"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8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physical representation of the database on the computer. This level describes </a:t>
            </a:r>
            <a:r>
              <a:rPr lang="en-US" sz="2800" i="1" dirty="0"/>
              <a:t>how </a:t>
            </a:r>
            <a:r>
              <a:rPr lang="en-US" sz="2800" dirty="0"/>
              <a:t>the data is stored in the database</a:t>
            </a:r>
          </a:p>
          <a:p>
            <a:r>
              <a:rPr lang="en-US" sz="2800" dirty="0"/>
              <a:t>internal level is concerned with such things as:</a:t>
            </a:r>
          </a:p>
          <a:p>
            <a:pPr lvl="1"/>
            <a:r>
              <a:rPr lang="en-US" sz="2400" dirty="0"/>
              <a:t>storage space allocation for data and indexes;</a:t>
            </a:r>
          </a:p>
          <a:p>
            <a:pPr lvl="1"/>
            <a:r>
              <a:rPr lang="en-US" sz="2400" dirty="0"/>
              <a:t>record descriptions for storage (with stored sizes for data items);</a:t>
            </a:r>
          </a:p>
          <a:p>
            <a:pPr lvl="1"/>
            <a:r>
              <a:rPr lang="en-US" sz="2400" dirty="0"/>
              <a:t>record placement;</a:t>
            </a:r>
          </a:p>
          <a:p>
            <a:pPr lvl="1"/>
            <a:r>
              <a:rPr lang="en-US" sz="2400" dirty="0"/>
              <a:t>data compression and data encryption techniques.</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Internal Level</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20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0" y="112804"/>
            <a:ext cx="12191999" cy="6745196"/>
          </a:xfrm>
          <a:prstGeom prst="rect">
            <a:avLst/>
          </a:prstGeom>
        </p:spPr>
      </p:pic>
    </p:spTree>
    <p:extLst>
      <p:ext uri="{BB962C8B-B14F-4D97-AF65-F5344CB8AC3E}">
        <p14:creationId xmlns:p14="http://schemas.microsoft.com/office/powerpoint/2010/main" val="31251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93976"/>
            <a:ext cx="10058400" cy="4050792"/>
          </a:xfrm>
        </p:spPr>
        <p:txBody>
          <a:bodyPr>
            <a:normAutofit/>
          </a:bodyPr>
          <a:lstStyle/>
          <a:p>
            <a:pPr algn="just"/>
            <a:r>
              <a:rPr lang="en-US" altLang="en-US" sz="2200" dirty="0"/>
              <a:t>The </a:t>
            </a:r>
            <a:r>
              <a:rPr lang="en-US" altLang="en-US" sz="2200" b="1" dirty="0"/>
              <a:t>description</a:t>
            </a:r>
            <a:r>
              <a:rPr lang="en-US" altLang="en-US" sz="2200" dirty="0"/>
              <a:t> of a database. (</a:t>
            </a:r>
            <a:r>
              <a:rPr lang="en-US" sz="2200" dirty="0"/>
              <a:t>The overall description of the database is called the </a:t>
            </a:r>
            <a:r>
              <a:rPr lang="en-US" sz="2200" b="1" dirty="0"/>
              <a:t>database schema</a:t>
            </a:r>
            <a:r>
              <a:rPr lang="en-US" altLang="en-US" sz="2200" dirty="0"/>
              <a:t>)</a:t>
            </a:r>
          </a:p>
          <a:p>
            <a:pPr algn="just"/>
            <a:r>
              <a:rPr lang="en-US" altLang="en-US" sz="2200" dirty="0"/>
              <a:t>Includes descriptions of the database structure, data types, and the constraints on the database.</a:t>
            </a:r>
          </a:p>
          <a:p>
            <a:r>
              <a:rPr lang="en-US" sz="2400" dirty="0"/>
              <a:t>It is important to distinguish between the description of the database and the database itself. The description of the database is the </a:t>
            </a:r>
            <a:r>
              <a:rPr lang="en-US" sz="2400" b="1" dirty="0"/>
              <a:t>database schema</a:t>
            </a:r>
            <a:r>
              <a:rPr lang="en-US" sz="2400" dirty="0"/>
              <a:t>.</a:t>
            </a:r>
            <a:endParaRPr lang="en-US" altLang="en-US" sz="2400" dirty="0"/>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database schema</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99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t>Data model: </a:t>
            </a:r>
            <a:r>
              <a:rPr lang="en-US" sz="2400" dirty="0"/>
              <a:t>An integrated collection of concepts for describing and manipulating data, relationships between data, and constraints on the data in an organization.</a:t>
            </a:r>
          </a:p>
          <a:p>
            <a:r>
              <a:rPr lang="en-US" sz="2400" dirty="0"/>
              <a:t>A model is a representation of real-world objects and events, and their associations.</a:t>
            </a:r>
          </a:p>
          <a:p>
            <a:r>
              <a:rPr lang="en-US" sz="2400" dirty="0"/>
              <a:t>A data model represents the organization itself.</a:t>
            </a:r>
          </a:p>
          <a:p>
            <a:r>
              <a:rPr lang="en-US" sz="2400" dirty="0"/>
              <a:t>The purpose of a data model is to represent data and to make the data understandable.</a:t>
            </a:r>
          </a:p>
          <a:p>
            <a:endParaRPr lang="en-US" sz="2400" dirty="0"/>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Data Models</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1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There have been many data models proposed in the literature. They fall into three broad categories: </a:t>
            </a:r>
            <a:r>
              <a:rPr lang="en-US" sz="2400" b="1" dirty="0"/>
              <a:t>object-based</a:t>
            </a:r>
            <a:r>
              <a:rPr lang="en-US" sz="2400" dirty="0"/>
              <a:t>, </a:t>
            </a:r>
            <a:r>
              <a:rPr lang="en-US" sz="2400" b="1" dirty="0"/>
              <a:t>record-based</a:t>
            </a:r>
            <a:r>
              <a:rPr lang="en-US" sz="2400" dirty="0"/>
              <a:t>, and </a:t>
            </a:r>
            <a:r>
              <a:rPr lang="en-US" sz="2400" b="1" dirty="0"/>
              <a:t>physical </a:t>
            </a:r>
            <a:r>
              <a:rPr lang="en-US" sz="2400" dirty="0"/>
              <a:t>data models. </a:t>
            </a:r>
          </a:p>
          <a:p>
            <a:r>
              <a:rPr lang="en-US" sz="2400" dirty="0"/>
              <a:t>The first two are used to describe data at the conceptual and external levels, the third is used to describe data at the internal level.</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Data Models</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42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Object-based data models use concepts such as entities, attributes, and relationships.</a:t>
            </a:r>
          </a:p>
          <a:p>
            <a:r>
              <a:rPr lang="en-US" dirty="0"/>
              <a:t>An </a:t>
            </a:r>
            <a:r>
              <a:rPr lang="en-US" b="1" dirty="0"/>
              <a:t>entity </a:t>
            </a:r>
            <a:r>
              <a:rPr lang="en-US" dirty="0"/>
              <a:t>is a distinct object (a person, place, thing, concept, event) in the organization that is to be represented in the database. An </a:t>
            </a:r>
            <a:r>
              <a:rPr lang="en-US" b="1" dirty="0"/>
              <a:t>attribute </a:t>
            </a:r>
            <a:r>
              <a:rPr lang="en-US" dirty="0"/>
              <a:t>is a property that describes some aspect of the object that we wish to record, and a </a:t>
            </a:r>
            <a:r>
              <a:rPr lang="en-US" b="1" dirty="0"/>
              <a:t>relationship </a:t>
            </a:r>
            <a:r>
              <a:rPr lang="en-US" dirty="0"/>
              <a:t>is an association between entities. </a:t>
            </a:r>
          </a:p>
          <a:p>
            <a:r>
              <a:rPr lang="en-US" dirty="0"/>
              <a:t>Some of the more common types of object-based data model are:</a:t>
            </a:r>
          </a:p>
          <a:p>
            <a:pPr marL="0" indent="0">
              <a:buNone/>
            </a:pPr>
            <a:r>
              <a:rPr lang="en-US" dirty="0"/>
              <a:t>	• Entity-Relationship (ER)</a:t>
            </a:r>
          </a:p>
          <a:p>
            <a:pPr marL="0" indent="0">
              <a:buNone/>
            </a:pPr>
            <a:r>
              <a:rPr lang="en-US" dirty="0"/>
              <a:t>	• Semantic</a:t>
            </a:r>
          </a:p>
          <a:p>
            <a:pPr marL="0" indent="0">
              <a:buNone/>
            </a:pPr>
            <a:r>
              <a:rPr lang="en-US" dirty="0"/>
              <a:t>	• Functional</a:t>
            </a:r>
          </a:p>
          <a:p>
            <a:pPr marL="0" indent="0">
              <a:buNone/>
            </a:pPr>
            <a:r>
              <a:rPr lang="en-US" dirty="0"/>
              <a:t>	• Object-oriented</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t>Object-Based Data Models</a:t>
            </a:r>
            <a:endParaRPr lang="en-US" sz="4400" dirty="0"/>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9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b="1"/>
              <a:t>ERD Example</a:t>
            </a:r>
            <a:endParaRPr lang="en-US" sz="4400" dirty="0"/>
          </a:p>
        </p:txBody>
      </p:sp>
      <p:pic>
        <p:nvPicPr>
          <p:cNvPr id="6"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ntity Relationship Diagram Examples Online Free to Downloa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2422" y="1766545"/>
            <a:ext cx="7367155" cy="48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7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In a record-based model, the database consists of a number of fixed-format records, possibly of differing types. Each record type defines a fixed number of fields, typically of a fixed length.</a:t>
            </a:r>
          </a:p>
          <a:p>
            <a:endParaRPr lang="en-US" dirty="0"/>
          </a:p>
          <a:p>
            <a:r>
              <a:rPr lang="en-US" dirty="0"/>
              <a:t>There are three principal types of record-based logical data model: the </a:t>
            </a:r>
            <a:r>
              <a:rPr lang="en-US" b="1" dirty="0"/>
              <a:t>relational data model</a:t>
            </a:r>
            <a:r>
              <a:rPr lang="en-US" dirty="0"/>
              <a:t>, the </a:t>
            </a:r>
            <a:r>
              <a:rPr lang="en-US" b="1" dirty="0"/>
              <a:t>network data model</a:t>
            </a:r>
            <a:r>
              <a:rPr lang="en-US" dirty="0"/>
              <a:t>, and the </a:t>
            </a:r>
            <a:r>
              <a:rPr lang="en-US" b="1" dirty="0"/>
              <a:t>hierarchical data model</a:t>
            </a:r>
            <a:r>
              <a:rPr lang="en-US" dirty="0"/>
              <a:t>.</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t>Record-Based Data Models</a:t>
            </a:r>
            <a:endParaRPr lang="en-US" sz="4400" dirty="0"/>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84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The relational data model is based on the concept of mathematical relations. In the relational model, data and relationships are represented as tables, each of which has a number of columns with a unique name.</a:t>
            </a:r>
          </a:p>
          <a:p>
            <a:endParaRPr lang="en-US" sz="2400" dirty="0"/>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Relational data model</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6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80655" y="407288"/>
            <a:ext cx="9614795" cy="6116558"/>
          </a:xfrm>
          <a:prstGeom prst="rect">
            <a:avLst/>
          </a:prstGeom>
        </p:spPr>
      </p:pic>
    </p:spTree>
    <p:extLst>
      <p:ext uri="{BB962C8B-B14F-4D97-AF65-F5344CB8AC3E}">
        <p14:creationId xmlns:p14="http://schemas.microsoft.com/office/powerpoint/2010/main" val="104322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major aim of a database system is to provide users with an </a:t>
            </a:r>
            <a:r>
              <a:rPr lang="en-US" sz="2400" b="1" dirty="0">
                <a:latin typeface="Times New Roman" panose="02020603050405020304" pitchFamily="18" charset="0"/>
                <a:cs typeface="Times New Roman" panose="02020603050405020304" pitchFamily="18" charset="0"/>
              </a:rPr>
              <a:t>abstract</a:t>
            </a:r>
            <a:r>
              <a:rPr lang="en-US" sz="2400" dirty="0">
                <a:latin typeface="Times New Roman" panose="02020603050405020304" pitchFamily="18" charset="0"/>
                <a:cs typeface="Times New Roman" panose="02020603050405020304" pitchFamily="18" charset="0"/>
              </a:rPr>
              <a:t> view of data</a:t>
            </a:r>
          </a:p>
          <a:p>
            <a:pPr lvl="1"/>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Hiding</a:t>
            </a:r>
            <a:r>
              <a:rPr lang="en-US" sz="2200" dirty="0">
                <a:latin typeface="Times New Roman" panose="02020603050405020304" pitchFamily="18" charset="0"/>
                <a:cs typeface="Times New Roman" panose="02020603050405020304" pitchFamily="18" charset="0"/>
              </a:rPr>
              <a:t> certain details of how data is stored and manipulated.</a:t>
            </a:r>
          </a:p>
          <a:p>
            <a:pPr lvl="1"/>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starting point for the design of a database must be an </a:t>
            </a:r>
            <a:r>
              <a:rPr lang="en-US" sz="2400" b="1" dirty="0">
                <a:latin typeface="Times New Roman" panose="02020603050405020304" pitchFamily="18" charset="0"/>
                <a:cs typeface="Times New Roman" panose="02020603050405020304" pitchFamily="18" charset="0"/>
              </a:rPr>
              <a:t>abstract and general description</a:t>
            </a:r>
            <a:r>
              <a:rPr lang="en-US" sz="2400" dirty="0">
                <a:latin typeface="Times New Roman" panose="02020603050405020304" pitchFamily="18" charset="0"/>
                <a:cs typeface="Times New Roman" panose="02020603050405020304" pitchFamily="18" charset="0"/>
              </a:rPr>
              <a:t> of the information requirements of the organization that is to be represented in the database.</a:t>
            </a:r>
          </a:p>
          <a:p>
            <a:endParaRPr lang="en-US" sz="2400" dirty="0">
              <a:latin typeface="Times New Roman" panose="02020603050405020304" pitchFamily="18" charset="0"/>
              <a:cs typeface="Times New Roman" panose="02020603050405020304" pitchFamily="18" charset="0"/>
            </a:endParaRP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5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endParaRPr>
          </a:p>
          <a:p>
            <a:pPr lvl="0" algn="ctr" defTabSz="914400"/>
            <a:r>
              <a:rPr lang="en-US" sz="4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1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Three distinct levels at which data items can be described:</a:t>
            </a:r>
          </a:p>
          <a:p>
            <a:pPr lvl="1"/>
            <a:r>
              <a:rPr lang="en-US" sz="2400" dirty="0">
                <a:latin typeface="Times New Roman" panose="02020603050405020304" pitchFamily="18" charset="0"/>
                <a:cs typeface="Times New Roman" panose="02020603050405020304" pitchFamily="18" charset="0"/>
              </a:rPr>
              <a:t>External</a:t>
            </a:r>
          </a:p>
          <a:p>
            <a:pPr lvl="1"/>
            <a:r>
              <a:rPr lang="en-US" sz="2400" dirty="0">
                <a:latin typeface="Times New Roman" panose="02020603050405020304" pitchFamily="18" charset="0"/>
                <a:cs typeface="Times New Roman" panose="02020603050405020304" pitchFamily="18" charset="0"/>
              </a:rPr>
              <a:t>Conceptual</a:t>
            </a:r>
          </a:p>
          <a:p>
            <a:pPr lvl="1"/>
            <a:r>
              <a:rPr lang="en-US" sz="2400" dirty="0">
                <a:latin typeface="Times New Roman" panose="02020603050405020304" pitchFamily="18" charset="0"/>
                <a:cs typeface="Times New Roman" panose="02020603050405020304" pitchFamily="18" charset="0"/>
              </a:rPr>
              <a:t>Internal</a:t>
            </a:r>
          </a:p>
          <a:p>
            <a:pPr lvl="1"/>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objective of the three-level architecture is to </a:t>
            </a:r>
            <a:r>
              <a:rPr lang="en-US" sz="2400" b="1" dirty="0">
                <a:latin typeface="Times New Roman" panose="02020603050405020304" pitchFamily="18" charset="0"/>
                <a:cs typeface="Times New Roman" panose="02020603050405020304" pitchFamily="18" charset="0"/>
              </a:rPr>
              <a:t>separate</a:t>
            </a:r>
            <a:r>
              <a:rPr lang="en-US" sz="2400" dirty="0">
                <a:latin typeface="Times New Roman" panose="02020603050405020304" pitchFamily="18" charset="0"/>
                <a:cs typeface="Times New Roman" panose="02020603050405020304" pitchFamily="18" charset="0"/>
              </a:rPr>
              <a:t> each user’s view of the database from the way the database is physically represented.</a:t>
            </a:r>
          </a:p>
          <a:p>
            <a:endParaRPr lang="en-US" sz="2800" dirty="0"/>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endParaRPr lang="en-US" sz="4800" dirty="0"/>
          </a:p>
          <a:p>
            <a:pPr lvl="0" algn="ctr" defTabSz="914400"/>
            <a:r>
              <a:rPr lang="en-US" sz="4800" dirty="0"/>
              <a:t>Levels of Abstraction</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0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2143" y="1729047"/>
            <a:ext cx="9085515" cy="4967493"/>
          </a:xfrm>
          <a:prstGeom prst="rect">
            <a:avLst/>
          </a:prstGeom>
        </p:spPr>
      </p:pic>
      <p:sp>
        <p:nvSpPr>
          <p:cNvPr id="3" name="Flowchart: Document 2"/>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800" dirty="0">
                <a:ln w="0"/>
                <a:solidFill>
                  <a:schemeClr val="tx1"/>
                </a:solidFill>
                <a:effectLst>
                  <a:outerShdw blurRad="38100" dist="19050" dir="2700000" algn="tl" rotWithShape="0">
                    <a:schemeClr val="dk1">
                      <a:alpha val="40000"/>
                    </a:schemeClr>
                  </a:outerShdw>
                </a:effectLst>
              </a:rPr>
              <a:t>Levels of Abstraction</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4" name="Picture 16" descr="MySQL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058382"/>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way users perceive the data is called the </a:t>
            </a:r>
            <a:r>
              <a:rPr lang="en-US" sz="2400" b="1" dirty="0">
                <a:latin typeface="Times New Roman" panose="02020603050405020304" pitchFamily="18" charset="0"/>
                <a:cs typeface="Times New Roman" panose="02020603050405020304" pitchFamily="18" charset="0"/>
              </a:rPr>
              <a:t>external level</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way the DBMS and the operating system perceive the data is the </a:t>
            </a:r>
            <a:r>
              <a:rPr lang="en-US" sz="2400" b="1" dirty="0">
                <a:latin typeface="Times New Roman" panose="02020603050405020304" pitchFamily="18" charset="0"/>
                <a:cs typeface="Times New Roman" panose="02020603050405020304" pitchFamily="18" charset="0"/>
              </a:rPr>
              <a:t>internal level</a:t>
            </a:r>
            <a:r>
              <a:rPr lang="en-US" sz="2400" dirty="0">
                <a:latin typeface="Times New Roman" panose="02020603050405020304" pitchFamily="18" charset="0"/>
                <a:cs typeface="Times New Roman" panose="02020603050405020304" pitchFamily="18" charset="0"/>
              </a:rPr>
              <a:t>, where the data is actually stored using the data structures and file organizations.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conceptual level </a:t>
            </a:r>
            <a:r>
              <a:rPr lang="en-US" sz="2400" dirty="0">
                <a:latin typeface="Times New Roman" panose="02020603050405020304" pitchFamily="18" charset="0"/>
                <a:cs typeface="Times New Roman" panose="02020603050405020304" pitchFamily="18" charset="0"/>
              </a:rPr>
              <a:t>provides both the </a:t>
            </a:r>
            <a:r>
              <a:rPr lang="en-US" sz="2400" b="1" dirty="0">
                <a:latin typeface="Times New Roman" panose="02020603050405020304" pitchFamily="18" charset="0"/>
                <a:cs typeface="Times New Roman" panose="02020603050405020304" pitchFamily="18" charset="0"/>
              </a:rPr>
              <a:t>mapping </a:t>
            </a:r>
            <a:r>
              <a:rPr lang="en-US" sz="2400" dirty="0">
                <a:latin typeface="Times New Roman" panose="02020603050405020304" pitchFamily="18" charset="0"/>
                <a:cs typeface="Times New Roman" panose="02020603050405020304" pitchFamily="18" charset="0"/>
              </a:rPr>
              <a:t>and the desired </a:t>
            </a:r>
            <a:r>
              <a:rPr lang="en-US" sz="2400" b="1" dirty="0">
                <a:latin typeface="Times New Roman" panose="02020603050405020304" pitchFamily="18" charset="0"/>
                <a:cs typeface="Times New Roman" panose="02020603050405020304" pitchFamily="18" charset="0"/>
              </a:rPr>
              <a:t>independence </a:t>
            </a:r>
            <a:r>
              <a:rPr lang="en-US" sz="2400" dirty="0">
                <a:latin typeface="Times New Roman" panose="02020603050405020304" pitchFamily="18" charset="0"/>
                <a:cs typeface="Times New Roman" panose="02020603050405020304" pitchFamily="18" charset="0"/>
              </a:rPr>
              <a:t>between the external and internal levels.</a:t>
            </a:r>
          </a:p>
          <a:p>
            <a:pPr algn="just"/>
            <a:endParaRPr lang="en-US" sz="2400" dirty="0">
              <a:latin typeface="Times New Roman" panose="02020603050405020304" pitchFamily="18" charset="0"/>
              <a:cs typeface="Times New Roman" panose="02020603050405020304" pitchFamily="18" charset="0"/>
            </a:endParaRPr>
          </a:p>
        </p:txBody>
      </p:sp>
      <p:sp>
        <p:nvSpPr>
          <p:cNvPr id="6" name="Flowchart: Document 5"/>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800" dirty="0">
                <a:ln w="0"/>
                <a:solidFill>
                  <a:schemeClr val="tx1"/>
                </a:solidFill>
                <a:effectLst>
                  <a:outerShdw blurRad="38100" dist="19050" dir="2700000" algn="tl" rotWithShape="0">
                    <a:schemeClr val="dk1">
                      <a:alpha val="40000"/>
                    </a:schemeClr>
                  </a:outerShdw>
                </a:effectLst>
              </a:rPr>
              <a:t>Levels</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7" name="Picture 16" descr="MySQL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Each user should be able to access the same table, but have a different </a:t>
            </a:r>
            <a:r>
              <a:rPr lang="en-US" sz="2400" b="1" dirty="0">
                <a:latin typeface="Times New Roman" panose="02020603050405020304" pitchFamily="18" charset="0"/>
                <a:cs typeface="Times New Roman" panose="02020603050405020304" pitchFamily="18" charset="0"/>
              </a:rPr>
              <a:t>customized view</a:t>
            </a:r>
            <a:r>
              <a:rPr lang="en-US" sz="2400" dirty="0">
                <a:latin typeface="Times New Roman" panose="02020603050405020304" pitchFamily="18" charset="0"/>
                <a:cs typeface="Times New Roman" panose="02020603050405020304" pitchFamily="18" charset="0"/>
              </a:rPr>
              <a:t> of the data.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user’s interaction with the database should be </a:t>
            </a:r>
            <a:r>
              <a:rPr lang="en-US" sz="2400" b="1" dirty="0">
                <a:latin typeface="Times New Roman" panose="02020603050405020304" pitchFamily="18" charset="0"/>
                <a:cs typeface="Times New Roman" panose="02020603050405020304" pitchFamily="18" charset="0"/>
              </a:rPr>
              <a:t>independent</a:t>
            </a:r>
            <a:r>
              <a:rPr lang="en-US" sz="2400" dirty="0">
                <a:latin typeface="Times New Roman" panose="02020603050405020304" pitchFamily="18" charset="0"/>
                <a:cs typeface="Times New Roman" panose="02020603050405020304" pitchFamily="18" charset="0"/>
              </a:rPr>
              <a:t> of storage considerations.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internal structure of the database should be </a:t>
            </a:r>
            <a:r>
              <a:rPr lang="en-US" sz="2400" b="1" dirty="0">
                <a:latin typeface="Times New Roman" panose="02020603050405020304" pitchFamily="18" charset="0"/>
                <a:cs typeface="Times New Roman" panose="02020603050405020304" pitchFamily="18" charset="0"/>
              </a:rPr>
              <a:t>unaffected</a:t>
            </a:r>
            <a:r>
              <a:rPr lang="en-US" sz="2400" dirty="0">
                <a:latin typeface="Times New Roman" panose="02020603050405020304" pitchFamily="18" charset="0"/>
                <a:cs typeface="Times New Roman" panose="02020603050405020304" pitchFamily="18" charset="0"/>
              </a:rPr>
              <a:t> by changes to the physical aspects of storage, such as the changeover to a new storage device.</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800" dirty="0">
                <a:ln w="0"/>
                <a:solidFill>
                  <a:schemeClr val="tx1"/>
                </a:solidFill>
                <a:effectLst>
                  <a:outerShdw blurRad="38100" dist="19050" dir="2700000" algn="tl" rotWithShape="0">
                    <a:schemeClr val="dk1">
                      <a:alpha val="40000"/>
                    </a:schemeClr>
                  </a:outerShdw>
                </a:effectLst>
              </a:rPr>
              <a:t>Why?</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This level tells the application about how the data should be shown to the user.</a:t>
            </a:r>
          </a:p>
          <a:p>
            <a:r>
              <a:rPr lang="en-US" sz="2800" b="1" i="1" dirty="0"/>
              <a:t> </a:t>
            </a:r>
            <a:r>
              <a:rPr lang="en-US" sz="2800" b="1" dirty="0"/>
              <a:t>Example: </a:t>
            </a:r>
            <a:r>
              <a:rPr lang="en-US" sz="2800" dirty="0"/>
              <a:t>If we have login page for a university system, then as a student, we can view our attendance, courses, marks, etc. But the faculty will have a different view. They will have options like salary, edit marks of a student, enter attendance of the students, etc. </a:t>
            </a:r>
            <a:r>
              <a:rPr lang="en-US" sz="2800" u="sng" dirty="0"/>
              <a:t>So, both the student and the faculty have a different view</a:t>
            </a:r>
            <a:r>
              <a:rPr lang="en-US" sz="2800" dirty="0"/>
              <a:t>.</a:t>
            </a:r>
          </a:p>
        </p:txBody>
      </p:sp>
      <p:sp>
        <p:nvSpPr>
          <p:cNvPr id="4" name="Flowchart: Document 3"/>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dirty="0">
                <a:solidFill>
                  <a:prstClr val="black"/>
                </a:solidFill>
                <a:latin typeface="Calibri Light" panose="020F0302020204030204"/>
                <a:ea typeface="+mj-ea"/>
                <a:cs typeface="+mj-cs"/>
              </a:rPr>
              <a:t>External Level</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01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This level describes </a:t>
            </a:r>
            <a:r>
              <a:rPr lang="en-US" sz="2400" i="1" dirty="0"/>
              <a:t>what </a:t>
            </a:r>
            <a:r>
              <a:rPr lang="en-US" sz="2400" dirty="0"/>
              <a:t>data is stored in the database and the relationships among the data.</a:t>
            </a:r>
          </a:p>
          <a:p>
            <a:r>
              <a:rPr lang="en-US" sz="2400" dirty="0"/>
              <a:t>This level contains the logical structure of the entire database as seen by the DBA. It is a complete view of the data requirements of the organization that is independent of any storage considerations.</a:t>
            </a:r>
          </a:p>
          <a:p>
            <a:r>
              <a:rPr lang="en-US" sz="2400" dirty="0"/>
              <a:t>However, this level must not contain any storage-dependent details.</a:t>
            </a:r>
          </a:p>
          <a:p>
            <a:r>
              <a:rPr lang="en-US" sz="2400" dirty="0"/>
              <a:t>For instance, the description of an entity should contain only data types of attributes (for example, integer, real, character) and their length (such as the maximum number of digits or characters), but not any storage considerations, such as the number of bytes occupied.</a:t>
            </a:r>
          </a:p>
          <a:p>
            <a:endParaRPr lang="en-US" sz="2400" dirty="0"/>
          </a:p>
        </p:txBody>
      </p:sp>
      <p:sp>
        <p:nvSpPr>
          <p:cNvPr id="6" name="Flowchart: Document 5"/>
          <p:cNvSpPr/>
          <p:nvPr/>
        </p:nvSpPr>
        <p:spPr>
          <a:xfrm>
            <a:off x="0" y="0"/>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b="1" dirty="0"/>
              <a:t>Conceptual Level</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7"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1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800" dirty="0"/>
              <a:t>The conceptual level represents:</a:t>
            </a:r>
          </a:p>
          <a:p>
            <a:r>
              <a:rPr lang="en-US" sz="2800" dirty="0"/>
              <a:t>all entities, their attributes, and their relationships;</a:t>
            </a:r>
          </a:p>
          <a:p>
            <a:r>
              <a:rPr lang="en-US" sz="2800" dirty="0"/>
              <a:t>the constraints on the data</a:t>
            </a:r>
            <a:r>
              <a:rPr lang="ar-JO" sz="2800" dirty="0"/>
              <a:t> </a:t>
            </a:r>
            <a:r>
              <a:rPr lang="en-US" sz="2800"/>
              <a:t>(RULES);</a:t>
            </a:r>
            <a:endParaRPr lang="en-US" sz="2800" dirty="0"/>
          </a:p>
          <a:p>
            <a:r>
              <a:rPr lang="en-US" sz="2800" dirty="0"/>
              <a:t>semantic information about the data;</a:t>
            </a:r>
          </a:p>
        </p:txBody>
      </p:sp>
      <p:sp>
        <p:nvSpPr>
          <p:cNvPr id="4" name="Flowchart: Document 3"/>
          <p:cNvSpPr/>
          <p:nvPr/>
        </p:nvSpPr>
        <p:spPr>
          <a:xfrm>
            <a:off x="0" y="-793"/>
            <a:ext cx="12192000" cy="1600200"/>
          </a:xfrm>
          <a:prstGeom prst="flowChartDocumen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5400000" scaled="1"/>
            <a:tileRect/>
          </a:gra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defTabSz="914400"/>
            <a:r>
              <a:rPr lang="en-US" sz="4400" dirty="0"/>
              <a:t>Conceptual Level</a:t>
            </a:r>
            <a:endParaRPr kumimoji="0" lang="en-US" sz="45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cs typeface="Times New Roman" panose="02020603050405020304" pitchFamily="18" charset="0"/>
            </a:endParaRPr>
          </a:p>
        </p:txBody>
      </p:sp>
      <p:pic>
        <p:nvPicPr>
          <p:cNvPr id="5"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4376" y="8229600"/>
            <a:ext cx="169272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MySQL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271" y="5486400"/>
            <a:ext cx="1692729" cy="137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58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2602</TotalTime>
  <Words>1232</Words>
  <Application>Microsoft Office PowerPoint</Application>
  <PresentationFormat>Widescreen</PresentationFormat>
  <Paragraphs>105</Paragraphs>
  <Slides>19</Slides>
  <Notes>4</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1_Office Theme</vt:lpstr>
      <vt:lpstr>Database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Enviroment</dc:title>
  <dc:creator>Mohammed Mahmoud Eshtay</dc:creator>
  <cp:lastModifiedBy>Ibrahim Alsarahneh</cp:lastModifiedBy>
  <cp:revision>52</cp:revision>
  <dcterms:created xsi:type="dcterms:W3CDTF">2020-03-09T09:26:04Z</dcterms:created>
  <dcterms:modified xsi:type="dcterms:W3CDTF">2022-05-15T13:41:48Z</dcterms:modified>
</cp:coreProperties>
</file>