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91" r:id="rId17"/>
    <p:sldId id="290" r:id="rId18"/>
    <p:sldId id="273" r:id="rId19"/>
    <p:sldId id="274" r:id="rId20"/>
    <p:sldId id="300" r:id="rId21"/>
    <p:sldId id="275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297" r:id="rId32"/>
    <p:sldId id="286" r:id="rId33"/>
    <p:sldId id="287" r:id="rId34"/>
    <p:sldId id="298" r:id="rId35"/>
    <p:sldId id="288" r:id="rId36"/>
    <p:sldId id="289" r:id="rId37"/>
    <p:sldId id="299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="" xmlns:p14="http://schemas.microsoft.com/office/powerpoint/2010/main">
        <p14:section name="Untitled Section" id="{D79A1090-2DFC-954D-9181-035B35E806B9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91"/>
            <p14:sldId id="290"/>
            <p14:sldId id="273"/>
            <p14:sldId id="274"/>
            <p14:sldId id="300"/>
            <p14:sldId id="275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297"/>
            <p14:sldId id="286"/>
            <p14:sldId id="287"/>
            <p14:sldId id="298"/>
            <p14:sldId id="288"/>
            <p14:sldId id="289"/>
            <p14:sldId id="29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CC"/>
    <a:srgbClr val="F3F3F3"/>
    <a:srgbClr val="CCE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3" autoAdjust="0"/>
    <p:restoredTop sz="94572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64D8F-291F-7C4B-9B37-EE36A409A694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940FA-D318-6F4A-84D6-FCF7116865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4285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74B44-F5FA-D44D-86CC-082B6BEFA46B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B150F-2242-F44E-AC43-5FC669F8E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40045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D0AD5B-5082-6949-89D1-F36C6807B178}" type="slidenum">
              <a:rPr lang="en-US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1656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E011D6-2547-8F43-8B6E-7BB31C3438A6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7498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CB2600-0EEB-7641-BCA4-FDED515382AB}" type="slidenum">
              <a:rPr lang="en-US"/>
              <a:pPr/>
              <a:t>6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4909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B6C87E-CEDF-3044-BFFD-D17ED5A6C49F}" type="slidenum">
              <a:rPr lang="en-US"/>
              <a:pPr/>
              <a:t>7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1524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12BAB2-EC5A-F346-BF62-76F5B68F5272}" type="slidenum">
              <a:rPr lang="en-US"/>
              <a:pPr/>
              <a:t>13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0012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A2280E-3806-E74A-B19D-74AC57F5B3D4}" type="slidenum">
              <a:rPr lang="en-US"/>
              <a:pPr/>
              <a:t>14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827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B150F-2242-F44E-AC43-5FC669F8EAC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243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B150F-2242-F44E-AC43-5FC669F8EAC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6131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B150F-2242-F44E-AC43-5FC669F8EAC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20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DG_Bar_Blue_USLetter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 smtClean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10" descr="DG_Bar_Blue_USLette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4419600" y="0"/>
            <a:ext cx="4724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8242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547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84754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828800" y="6629400"/>
            <a:ext cx="6553200" cy="3048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The Practice of Computing Using Python, Punch, Enbody, ©2011 Pearson Addison-Wesley. All rights reserved 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9353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DG_Bar_Blue_USLette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 smtClean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44147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5523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6811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"/>
            <a:ext cx="8839200" cy="58674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44147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 descr="j044147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0235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53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918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887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461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002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9292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35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4851398" y="6396335"/>
            <a:ext cx="42817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"The Practice of Computing Using Python, 3rd/ E, GE", </a:t>
            </a:r>
            <a:endParaRPr lang="en-US" sz="1200" baseline="0" dirty="0" smtClean="0">
              <a:solidFill>
                <a:srgbClr val="008000"/>
              </a:solidFill>
            </a:endParaRPr>
          </a:p>
          <a:p>
            <a:r>
              <a:rPr lang="en-US" sz="1200" baseline="0" dirty="0" smtClean="0">
                <a:solidFill>
                  <a:srgbClr val="008000"/>
                </a:solidFill>
              </a:rPr>
              <a:t>Punch &amp; </a:t>
            </a:r>
            <a:r>
              <a:rPr lang="en-US" sz="1200" baseline="0" dirty="0" err="1" smtClean="0">
                <a:solidFill>
                  <a:srgbClr val="008000"/>
                </a:solidFill>
              </a:rPr>
              <a:t>Enbody</a:t>
            </a:r>
            <a:r>
              <a:rPr lang="en-US" sz="1200" baseline="0" dirty="0" smtClean="0">
                <a:solidFill>
                  <a:srgbClr val="008000"/>
                </a:solidFill>
              </a:rPr>
              <a:t>, </a:t>
            </a:r>
            <a:r>
              <a:rPr lang="en-US" sz="1200" dirty="0" smtClean="0">
                <a:solidFill>
                  <a:srgbClr val="008000"/>
                </a:solidFill>
              </a:rPr>
              <a:t>Copyright © 2017 Pearson Education, Ltd.</a:t>
            </a:r>
            <a:endParaRPr lang="en-US" sz="12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321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49" r:id="rId13"/>
    <p:sldLayoutId id="2147483660" r:id="rId14"/>
    <p:sldLayoutId id="2147483655" r:id="rId15"/>
    <p:sldLayoutId id="2147483663" r:id="rId16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chapter 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Functions -- </a:t>
            </a:r>
            <a:r>
              <a:rPr lang="en-US" dirty="0" err="1" smtClean="0"/>
              <a:t>QuickStart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3205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5.1</a:t>
            </a:r>
          </a:p>
          <a:p>
            <a:r>
              <a:rPr lang="en-US" dirty="0" smtClean="0"/>
              <a:t>Temp convert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-152400" y="1447800"/>
            <a:ext cx="9344378" cy="32766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Triple quoted string in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triple quoted string just after the def is called a </a:t>
            </a:r>
            <a:r>
              <a:rPr lang="en-US" b="1" i="1" dirty="0" err="1" smtClean="0"/>
              <a:t>docstring</a:t>
            </a:r>
            <a:endParaRPr lang="en-US" b="1" i="1" dirty="0" smtClean="0"/>
          </a:p>
          <a:p>
            <a:r>
              <a:rPr lang="en-US" dirty="0" err="1" smtClean="0"/>
              <a:t>docstring</a:t>
            </a:r>
            <a:r>
              <a:rPr lang="en-US" dirty="0" smtClean="0"/>
              <a:t> is documentation of the function</a:t>
            </a:r>
            <a:r>
              <a:rPr lang="fr-FR" dirty="0" smtClean="0"/>
              <a:t>'</a:t>
            </a:r>
            <a:r>
              <a:rPr lang="en-US" dirty="0" smtClean="0"/>
              <a:t>s purpose, to be used by other tools to tell the user what the function is used for. More on that later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Operation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886200" y="38100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b="0" u="none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3810000" y="3962400"/>
            <a:ext cx="4876800" cy="1981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3810000" y="4191000"/>
            <a:ext cx="4953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0" u="none" dirty="0" err="1">
                <a:latin typeface="Arial" pitchFamily="-108" charset="0"/>
              </a:rPr>
              <a:t>def</a:t>
            </a:r>
            <a:r>
              <a:rPr lang="en-US" sz="2400" b="0" u="none" dirty="0">
                <a:latin typeface="Arial" pitchFamily="-108" charset="0"/>
              </a:rPr>
              <a:t> </a:t>
            </a:r>
            <a:r>
              <a:rPr lang="en-US" sz="2400" b="0" u="none" dirty="0" err="1" smtClean="0">
                <a:latin typeface="Arial" pitchFamily="-108" charset="0"/>
              </a:rPr>
              <a:t>celsius_to_Fahrenheit</a:t>
            </a:r>
            <a:r>
              <a:rPr lang="en-US" sz="2400" b="0" u="none" dirty="0" smtClean="0">
                <a:latin typeface="Arial" pitchFamily="-108" charset="0"/>
              </a:rPr>
              <a:t> (</a:t>
            </a:r>
            <a:r>
              <a:rPr lang="en-US" sz="2400" b="0" u="none" dirty="0" err="1" smtClean="0">
                <a:latin typeface="Arial" pitchFamily="-108" charset="0"/>
              </a:rPr>
              <a:t>param</a:t>
            </a:r>
            <a:r>
              <a:rPr lang="en-US" sz="2400" b="0" u="none" dirty="0" smtClean="0">
                <a:latin typeface="Arial" pitchFamily="-108" charset="0"/>
              </a:rPr>
              <a:t>)</a:t>
            </a:r>
            <a:r>
              <a:rPr lang="en-US" sz="2400" b="0" u="none" dirty="0">
                <a:latin typeface="Arial" pitchFamily="-108" charset="0"/>
              </a:rPr>
              <a:t>:</a:t>
            </a:r>
          </a:p>
          <a:p>
            <a:r>
              <a:rPr lang="en-US" sz="2400" b="0" u="none" dirty="0">
                <a:latin typeface="Arial" pitchFamily="-108" charset="0"/>
              </a:rPr>
              <a:t>      return </a:t>
            </a:r>
            <a:r>
              <a:rPr lang="en-US" sz="2400" b="0" u="none" dirty="0" err="1" smtClean="0">
                <a:latin typeface="Arial" pitchFamily="-108" charset="0"/>
              </a:rPr>
              <a:t>param</a:t>
            </a:r>
            <a:r>
              <a:rPr lang="en-US" sz="2400" b="0" u="none" dirty="0" smtClean="0">
                <a:latin typeface="Arial" pitchFamily="-108" charset="0"/>
              </a:rPr>
              <a:t> * 1.8 </a:t>
            </a:r>
            <a:r>
              <a:rPr lang="en-US" sz="2400" b="0" u="none" dirty="0">
                <a:latin typeface="Arial" pitchFamily="-108" charset="0"/>
              </a:rPr>
              <a:t>+ </a:t>
            </a:r>
            <a:r>
              <a:rPr lang="en-US" sz="2400" b="0" u="none" dirty="0" smtClean="0">
                <a:latin typeface="Arial" pitchFamily="-108" charset="0"/>
              </a:rPr>
              <a:t>32.0</a:t>
            </a:r>
            <a:endParaRPr lang="en-US" sz="2400" b="0" u="none" dirty="0">
              <a:latin typeface="Arial" pitchFamily="-108" charset="0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533400" y="1828800"/>
            <a:ext cx="4038600" cy="1752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304800" y="1981200"/>
            <a:ext cx="45720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0" u="none" dirty="0">
                <a:latin typeface="Monaco"/>
                <a:cs typeface="Monaco"/>
              </a:rPr>
              <a:t> </a:t>
            </a:r>
            <a:r>
              <a:rPr lang="en-US" sz="2400" b="0" u="none" dirty="0">
                <a:latin typeface="+mj-lt"/>
                <a:cs typeface="Monaco"/>
              </a:rPr>
              <a:t>F = </a:t>
            </a:r>
            <a:r>
              <a:rPr lang="en-US" sz="2400" b="0" u="none" dirty="0" err="1" smtClean="0">
                <a:latin typeface="+mj-lt"/>
                <a:cs typeface="Monaco"/>
              </a:rPr>
              <a:t>celsius_to_fahrenheit</a:t>
            </a:r>
            <a:r>
              <a:rPr lang="en-US" sz="2400" b="0" u="none" dirty="0">
                <a:latin typeface="+mj-lt"/>
                <a:cs typeface="Monaco"/>
              </a:rPr>
              <a:t>(C) </a:t>
            </a:r>
          </a:p>
          <a:p>
            <a:endParaRPr lang="en-US" b="0" u="none" dirty="0"/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4800600" y="1752600"/>
            <a:ext cx="35052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u="none" dirty="0">
                <a:latin typeface="Arial" pitchFamily="-108" charset="0"/>
              </a:rPr>
              <a:t>1. Call copies argument C to parameter Temp </a:t>
            </a:r>
          </a:p>
        </p:txBody>
      </p:sp>
      <p:sp>
        <p:nvSpPr>
          <p:cNvPr id="55307" name="Freeform 11"/>
          <p:cNvSpPr>
            <a:spLocks/>
          </p:cNvSpPr>
          <p:nvPr/>
        </p:nvSpPr>
        <p:spPr bwMode="auto">
          <a:xfrm>
            <a:off x="2514600" y="2971800"/>
            <a:ext cx="4533900" cy="1143000"/>
          </a:xfrm>
          <a:custGeom>
            <a:avLst/>
            <a:gdLst>
              <a:gd name="T0" fmla="*/ 0 w 2856"/>
              <a:gd name="T1" fmla="*/ 0 h 720"/>
              <a:gd name="T2" fmla="*/ 2147483647 w 2856"/>
              <a:gd name="T3" fmla="*/ 2147483647 h 720"/>
              <a:gd name="T4" fmla="*/ 2147483647 w 2856"/>
              <a:gd name="T5" fmla="*/ 2147483647 h 720"/>
              <a:gd name="T6" fmla="*/ 2147483647 w 2856"/>
              <a:gd name="T7" fmla="*/ 2147483647 h 720"/>
              <a:gd name="T8" fmla="*/ 2147483647 w 2856"/>
              <a:gd name="T9" fmla="*/ 2147483647 h 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56"/>
              <a:gd name="T16" fmla="*/ 0 h 720"/>
              <a:gd name="T17" fmla="*/ 2856 w 2856"/>
              <a:gd name="T18" fmla="*/ 720 h 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6" h="720">
                <a:moveTo>
                  <a:pt x="0" y="0"/>
                </a:moveTo>
                <a:cubicBezTo>
                  <a:pt x="344" y="64"/>
                  <a:pt x="688" y="128"/>
                  <a:pt x="864" y="192"/>
                </a:cubicBezTo>
                <a:cubicBezTo>
                  <a:pt x="1040" y="256"/>
                  <a:pt x="768" y="352"/>
                  <a:pt x="1056" y="384"/>
                </a:cubicBezTo>
                <a:cubicBezTo>
                  <a:pt x="1344" y="416"/>
                  <a:pt x="2328" y="328"/>
                  <a:pt x="2592" y="384"/>
                </a:cubicBezTo>
                <a:cubicBezTo>
                  <a:pt x="2856" y="440"/>
                  <a:pt x="2632" y="664"/>
                  <a:pt x="2640" y="72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152400" y="4038600"/>
            <a:ext cx="3657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u="none" dirty="0">
                <a:latin typeface="Arial" pitchFamily="-108" charset="0"/>
              </a:rPr>
              <a:t>2. Control transfers to </a:t>
            </a:r>
            <a:r>
              <a:rPr lang="en-US" sz="3200" b="0" u="none" dirty="0" smtClean="0">
                <a:latin typeface="Arial" pitchFamily="-108" charset="0"/>
              </a:rPr>
              <a:t>function</a:t>
            </a:r>
            <a:endParaRPr lang="en-US" sz="3200" b="0" u="none" dirty="0">
              <a:latin typeface="Arial" pitchFamily="-10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nimBg="1"/>
      <p:bldP spid="55302" grpId="0" autoUpdateAnimBg="0"/>
      <p:bldP spid="55303" grpId="0" animBg="1"/>
      <p:bldP spid="55304" grpId="0" autoUpdateAnimBg="0"/>
      <p:bldP spid="55305" grpId="0" autoUpdateAnimBg="0"/>
      <p:bldP spid="55307" grpId="0" animBg="1"/>
      <p:bldP spid="5530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4400" b="0" u="none" dirty="0"/>
              <a:t>Operation (</a:t>
            </a:r>
            <a:r>
              <a:rPr lang="en-US" sz="4400" b="0" u="none" dirty="0" smtClean="0"/>
              <a:t>con</a:t>
            </a:r>
            <a:r>
              <a:rPr lang="fr-FR" sz="4400" b="0" u="none" dirty="0" smtClean="0"/>
              <a:t>'</a:t>
            </a:r>
            <a:r>
              <a:rPr lang="en-US" sz="4400" b="0" u="none" dirty="0" smtClean="0"/>
              <a:t>t</a:t>
            </a:r>
            <a:r>
              <a:rPr lang="en-US" sz="4400" b="0" u="none" dirty="0"/>
              <a:t>)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886200" y="38100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b="0" u="none"/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4876800" y="2133600"/>
            <a:ext cx="3733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u="none" dirty="0">
                <a:latin typeface="Arial" pitchFamily="-108" charset="0"/>
              </a:rPr>
              <a:t>3. Expression in </a:t>
            </a:r>
            <a:r>
              <a:rPr lang="en-US" sz="3200" b="0" u="none" dirty="0" smtClean="0">
                <a:latin typeface="Arial" pitchFamily="-108" charset="0"/>
              </a:rPr>
              <a:t>function is </a:t>
            </a:r>
            <a:r>
              <a:rPr lang="en-US" sz="3200" b="0" u="none" dirty="0">
                <a:latin typeface="Arial" pitchFamily="-108" charset="0"/>
              </a:rPr>
              <a:t>evaluated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685800" y="3810000"/>
            <a:ext cx="27432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u="none" dirty="0">
                <a:latin typeface="Arial" pitchFamily="-108" charset="0"/>
              </a:rPr>
              <a:t>4. Value of expression is </a:t>
            </a:r>
            <a:r>
              <a:rPr lang="en-US" sz="3200" b="0" dirty="0">
                <a:latin typeface="Arial" pitchFamily="-108" charset="0"/>
              </a:rPr>
              <a:t>returned</a:t>
            </a:r>
            <a:r>
              <a:rPr lang="en-US" sz="3200" b="0" u="none" dirty="0">
                <a:latin typeface="Arial" pitchFamily="-108" charset="0"/>
              </a:rPr>
              <a:t> to the invoker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85800" y="1676400"/>
            <a:ext cx="4038600" cy="129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57200" y="1828800"/>
            <a:ext cx="45720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0" u="none" dirty="0">
                <a:latin typeface="Monaco"/>
                <a:cs typeface="Monaco"/>
              </a:rPr>
              <a:t> </a:t>
            </a:r>
            <a:r>
              <a:rPr lang="en-US" sz="2400" b="0" u="none" dirty="0">
                <a:latin typeface="+mj-lt"/>
                <a:cs typeface="Monaco"/>
              </a:rPr>
              <a:t>F = </a:t>
            </a:r>
            <a:r>
              <a:rPr lang="en-US" sz="2400" b="0" u="none" dirty="0" err="1" smtClean="0">
                <a:latin typeface="+mj-lt"/>
                <a:cs typeface="Monaco"/>
              </a:rPr>
              <a:t>celsius_to_fahrenheit</a:t>
            </a:r>
            <a:r>
              <a:rPr lang="en-US" sz="2400" b="0" u="none" dirty="0">
                <a:latin typeface="+mj-lt"/>
                <a:cs typeface="Monaco"/>
              </a:rPr>
              <a:t>(C) </a:t>
            </a:r>
          </a:p>
          <a:p>
            <a:endParaRPr lang="en-US" b="0" u="none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114800" y="3962400"/>
            <a:ext cx="4876800" cy="1981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4114800" y="4191000"/>
            <a:ext cx="4953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0" u="none" dirty="0" err="1">
                <a:latin typeface="Arial" pitchFamily="-108" charset="0"/>
              </a:rPr>
              <a:t>def</a:t>
            </a:r>
            <a:r>
              <a:rPr lang="en-US" sz="2400" b="0" u="none" dirty="0">
                <a:latin typeface="Arial" pitchFamily="-108" charset="0"/>
              </a:rPr>
              <a:t> </a:t>
            </a:r>
            <a:r>
              <a:rPr lang="en-US" sz="2400" b="0" u="none" dirty="0" err="1" smtClean="0">
                <a:latin typeface="Arial" pitchFamily="-108" charset="0"/>
              </a:rPr>
              <a:t>celsius_to_Fahrenheit</a:t>
            </a:r>
            <a:r>
              <a:rPr lang="en-US" sz="2400" b="0" u="none" dirty="0" smtClean="0">
                <a:latin typeface="Arial" pitchFamily="-108" charset="0"/>
              </a:rPr>
              <a:t> (</a:t>
            </a:r>
            <a:r>
              <a:rPr lang="en-US" sz="2400" b="0" u="none" dirty="0" err="1" smtClean="0">
                <a:latin typeface="Arial" pitchFamily="-108" charset="0"/>
              </a:rPr>
              <a:t>param</a:t>
            </a:r>
            <a:r>
              <a:rPr lang="en-US" sz="2400" b="0" u="none" dirty="0" smtClean="0">
                <a:latin typeface="Arial" pitchFamily="-108" charset="0"/>
              </a:rPr>
              <a:t>)</a:t>
            </a:r>
            <a:r>
              <a:rPr lang="en-US" sz="2400" b="0" u="none" dirty="0">
                <a:latin typeface="Arial" pitchFamily="-108" charset="0"/>
              </a:rPr>
              <a:t>:</a:t>
            </a:r>
          </a:p>
          <a:p>
            <a:r>
              <a:rPr lang="en-US" sz="2400" b="0" u="none" dirty="0">
                <a:latin typeface="Arial" pitchFamily="-108" charset="0"/>
              </a:rPr>
              <a:t>      return </a:t>
            </a:r>
            <a:r>
              <a:rPr lang="en-US" sz="2400" b="0" u="none" dirty="0" err="1" smtClean="0">
                <a:latin typeface="Arial" pitchFamily="-108" charset="0"/>
              </a:rPr>
              <a:t>param</a:t>
            </a:r>
            <a:r>
              <a:rPr lang="en-US" sz="2400" b="0" u="none" dirty="0" smtClean="0">
                <a:latin typeface="Arial" pitchFamily="-108" charset="0"/>
              </a:rPr>
              <a:t> * 1.8 </a:t>
            </a:r>
            <a:r>
              <a:rPr lang="en-US" sz="2400" b="0" u="none" dirty="0">
                <a:latin typeface="Arial" pitchFamily="-108" charset="0"/>
              </a:rPr>
              <a:t>+ </a:t>
            </a:r>
            <a:r>
              <a:rPr lang="en-US" sz="2400" b="0" u="none" dirty="0" smtClean="0">
                <a:latin typeface="Arial" pitchFamily="-108" charset="0"/>
              </a:rPr>
              <a:t>32.0</a:t>
            </a:r>
            <a:endParaRPr lang="en-US" sz="2400" b="0" u="none" dirty="0">
              <a:latin typeface="Arial" pitchFamily="-108" charset="0"/>
            </a:endParaRPr>
          </a:p>
        </p:txBody>
      </p:sp>
      <p:sp>
        <p:nvSpPr>
          <p:cNvPr id="56332" name="Freeform 12"/>
          <p:cNvSpPr>
            <a:spLocks/>
          </p:cNvSpPr>
          <p:nvPr/>
        </p:nvSpPr>
        <p:spPr bwMode="auto">
          <a:xfrm>
            <a:off x="1257300" y="3048000"/>
            <a:ext cx="3314700" cy="2286000"/>
          </a:xfrm>
          <a:custGeom>
            <a:avLst/>
            <a:gdLst>
              <a:gd name="T0" fmla="*/ 2147483647 w 2040"/>
              <a:gd name="T1" fmla="*/ 2147483647 h 1640"/>
              <a:gd name="T2" fmla="*/ 2147483647 w 2040"/>
              <a:gd name="T3" fmla="*/ 2147483647 h 1640"/>
              <a:gd name="T4" fmla="*/ 2147483647 w 2040"/>
              <a:gd name="T5" fmla="*/ 2147483647 h 1640"/>
              <a:gd name="T6" fmla="*/ 2147483647 w 2040"/>
              <a:gd name="T7" fmla="*/ 2147483647 h 1640"/>
              <a:gd name="T8" fmla="*/ 2147483647 w 2040"/>
              <a:gd name="T9" fmla="*/ 0 h 1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0"/>
              <a:gd name="T16" fmla="*/ 0 h 1640"/>
              <a:gd name="T17" fmla="*/ 2040 w 2040"/>
              <a:gd name="T18" fmla="*/ 1640 h 1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0" h="1640">
                <a:moveTo>
                  <a:pt x="2040" y="1344"/>
                </a:moveTo>
                <a:cubicBezTo>
                  <a:pt x="1784" y="1492"/>
                  <a:pt x="1528" y="1640"/>
                  <a:pt x="1416" y="1488"/>
                </a:cubicBezTo>
                <a:cubicBezTo>
                  <a:pt x="1304" y="1336"/>
                  <a:pt x="1568" y="600"/>
                  <a:pt x="1368" y="432"/>
                </a:cubicBezTo>
                <a:cubicBezTo>
                  <a:pt x="1168" y="264"/>
                  <a:pt x="432" y="552"/>
                  <a:pt x="216" y="480"/>
                </a:cubicBezTo>
                <a:cubicBezTo>
                  <a:pt x="0" y="408"/>
                  <a:pt x="96" y="80"/>
                  <a:pt x="7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 autoUpdateAnimBg="0"/>
      <p:bldP spid="56330" grpId="0" autoUpdateAnimBg="0"/>
      <p:bldP spid="12" grpId="0" animBg="1"/>
      <p:bldP spid="13" grpId="0" autoUpdateAnimBg="0"/>
      <p:bldP spid="16" grpId="0" animBg="1"/>
      <p:bldP spid="17" grpId="0" autoUpdateAnimBg="0"/>
      <p:bldP spid="563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7424241" cy="2444750"/>
          </a:xfrm>
        </p:spPr>
      </p:pic>
      <p:sp>
        <p:nvSpPr>
          <p:cNvPr id="5" name="TextBox 4"/>
          <p:cNvSpPr txBox="1"/>
          <p:nvPr/>
        </p:nvSpPr>
        <p:spPr bwMode="auto">
          <a:xfrm>
            <a:off x="2160923" y="4648200"/>
            <a:ext cx="48221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Figure 5.1 Function flow of control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5.2</a:t>
            </a:r>
          </a:p>
          <a:p>
            <a:r>
              <a:rPr lang="en-US" dirty="0" smtClean="0"/>
              <a:t>Full Temp Program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34275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99524" y="1371600"/>
            <a:ext cx="8744952" cy="3733800"/>
          </a:xfrm>
        </p:spPr>
      </p:pic>
    </p:spTree>
    <p:extLst>
      <p:ext uri="{BB962C8B-B14F-4D97-AF65-F5344CB8AC3E}">
        <p14:creationId xmlns="" xmlns:p14="http://schemas.microsoft.com/office/powerpoint/2010/main" val="2927279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5.3</a:t>
            </a:r>
          </a:p>
          <a:p>
            <a:r>
              <a:rPr lang="en-US" dirty="0" smtClean="0"/>
              <a:t>digit extraction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152400" y="2362200"/>
            <a:ext cx="8991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get_digit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(number, position):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smtClean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'''</a:t>
            </a:r>
            <a:r>
              <a:rPr lang="en-US" i="1" dirty="0" smtClean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return digit at position in number, counting from right</a:t>
            </a:r>
            <a:r>
              <a:rPr lang="en-US" dirty="0" smtClean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'''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number//(10**position)%10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a function?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Area of a Triangle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next few functions can be used together to find the area of a triangle.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 how we decompose the problem and then re-assemble the overall solution using the functions created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49360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5.4</a:t>
            </a:r>
          </a:p>
          <a:p>
            <a:r>
              <a:rPr lang="en-US" dirty="0" smtClean="0"/>
              <a:t>Input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914400" y="1828800"/>
            <a:ext cx="68018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get_vertex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():    </a:t>
            </a:r>
            <a:endParaRPr lang="en-US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x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(input("    </a:t>
            </a:r>
            <a:r>
              <a:rPr lang="en-US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Please enter x: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"))    </a:t>
            </a:r>
            <a:endParaRPr lang="en-US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y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(input("    </a:t>
            </a:r>
            <a:r>
              <a:rPr lang="en-US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Please enter y: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"))    </a:t>
            </a:r>
            <a:endParaRPr lang="en-US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x,y</a:t>
            </a:r>
            <a:endParaRPr lang="en-US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863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5.5</a:t>
            </a:r>
          </a:p>
          <a:p>
            <a:r>
              <a:rPr lang="en-US" dirty="0" err="1" smtClean="0"/>
              <a:t>get_triangle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3672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533400" y="1143000"/>
            <a:ext cx="473398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get_triangle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():    </a:t>
            </a:r>
            <a:endParaRPr lang="en-US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First vertex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")    </a:t>
            </a:r>
            <a:endParaRPr lang="en-US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x1,y1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get_vertex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    </a:t>
            </a:r>
            <a:endParaRPr lang="en-US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Second vertex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")    </a:t>
            </a:r>
            <a:endParaRPr lang="en-US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x2,y2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get_vertex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    </a:t>
            </a:r>
            <a:endParaRPr lang="en-US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Third vertex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")    </a:t>
            </a:r>
            <a:endParaRPr lang="en-US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x3,y3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get_vertex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     </a:t>
            </a:r>
            <a:endParaRPr lang="en-US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x1, y1, x2, y2, x3, y3</a:t>
            </a:r>
            <a:endParaRPr lang="en-US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8834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5.6</a:t>
            </a:r>
          </a:p>
          <a:p>
            <a:r>
              <a:rPr lang="en-US" dirty="0" err="1" smtClean="0"/>
              <a:t>side_length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1164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687839" y="1981200"/>
            <a:ext cx="845616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side_length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(x1,y1,x2,y2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''' </a:t>
            </a:r>
            <a:r>
              <a:rPr lang="en-US" i="1" dirty="0" smtClean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i="1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length of a side (Euclidean distance</a:t>
            </a:r>
            <a:r>
              <a:rPr lang="en-US" i="1" dirty="0" smtClean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'''    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math.sqrt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((x1-x2)**2 + (y1-y2)**2)</a:t>
            </a:r>
            <a:endParaRPr lang="en-US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0143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5.7</a:t>
            </a:r>
          </a:p>
          <a:p>
            <a:r>
              <a:rPr lang="en-US" dirty="0" err="1" smtClean="0"/>
              <a:t>calculate_area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39724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152400" y="1143000"/>
            <a:ext cx="866455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calculate_area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(x1,y1,x2,y2,x3,y3):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''' </a:t>
            </a:r>
            <a:r>
              <a:rPr lang="en-US" sz="2400" i="1" dirty="0" smtClean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sz="2400" i="1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area using Heron's </a:t>
            </a:r>
            <a:r>
              <a:rPr lang="en-US" sz="2400" i="1" dirty="0" smtClean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formula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'''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a =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side_length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(x1,y1,x2,y2)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b =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side_length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(x2,y2,x3,y3)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c =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side_length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(x3,y3,x1,y1)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s = (1/2)*(a + b + c)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math.sqrt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(s*(s-a)*(s-b)*(s-c))</a:t>
            </a:r>
            <a:endParaRPr lang="en-US" sz="2400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7551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5.8</a:t>
            </a:r>
          </a:p>
          <a:p>
            <a:r>
              <a:rPr lang="en-US" dirty="0" smtClean="0"/>
              <a:t>Full Triangle Program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5479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Functions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From Mathematics we know that functions perform some operation and return </a:t>
            </a:r>
            <a:r>
              <a:rPr lang="en-US" u="sng" dirty="0">
                <a:ea typeface="ＭＳ Ｐゴシック" pitchFamily="-108" charset="-128"/>
                <a:cs typeface="ＭＳ Ｐゴシック" pitchFamily="-108" charset="-128"/>
              </a:rPr>
              <a:t>one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value.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They 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"encapsulate" 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the performance of some particular operation, so it can be used by others (for example, the </a:t>
            </a:r>
            <a:r>
              <a:rPr lang="en-US" dirty="0" err="1">
                <a:solidFill>
                  <a:srgbClr val="660066"/>
                </a:solidFill>
                <a:latin typeface="Courier New"/>
                <a:ea typeface="ＭＳ Ｐゴシック" pitchFamily="-108" charset="-128"/>
                <a:cs typeface="Courier New"/>
              </a:rPr>
              <a:t>sqrt</a:t>
            </a:r>
            <a:r>
              <a:rPr lang="en-US" dirty="0">
                <a:solidFill>
                  <a:srgbClr val="660066"/>
                </a:solidFill>
                <a:latin typeface="Courier New"/>
                <a:ea typeface="ＭＳ Ｐゴシック" pitchFamily="-108" charset="-128"/>
                <a:cs typeface="Courier New"/>
              </a:rPr>
              <a:t>()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function)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381000" y="0"/>
            <a:ext cx="45720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import </a:t>
            </a:r>
            <a:r>
              <a:rPr lang="en-US" sz="1400" dirty="0"/>
              <a:t>math</a:t>
            </a:r>
          </a:p>
          <a:p>
            <a:endParaRPr lang="en-US" sz="1400" dirty="0"/>
          </a:p>
          <a:p>
            <a:r>
              <a:rPr lang="en-US" sz="1400" b="1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get_vertex</a:t>
            </a:r>
            <a:r>
              <a:rPr lang="en-US" sz="1400" dirty="0"/>
              <a:t>():</a:t>
            </a:r>
          </a:p>
          <a:p>
            <a:r>
              <a:rPr lang="en-US" sz="1400" dirty="0"/>
              <a:t>    x = float(input("    </a:t>
            </a:r>
            <a:r>
              <a:rPr lang="en-US" sz="1400" i="1" dirty="0"/>
              <a:t>Please enter x:</a:t>
            </a:r>
            <a:r>
              <a:rPr lang="en-US" sz="1400" dirty="0"/>
              <a:t> "))</a:t>
            </a:r>
          </a:p>
          <a:p>
            <a:r>
              <a:rPr lang="en-US" sz="1400" dirty="0"/>
              <a:t>    y = float(input("    </a:t>
            </a:r>
            <a:r>
              <a:rPr lang="en-US" sz="1400" i="1" dirty="0"/>
              <a:t>Please enter y: </a:t>
            </a:r>
            <a:r>
              <a:rPr lang="en-US" sz="1400" dirty="0"/>
              <a:t>"))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return</a:t>
            </a:r>
            <a:r>
              <a:rPr lang="en-US" sz="1400" dirty="0"/>
              <a:t> </a:t>
            </a:r>
            <a:r>
              <a:rPr lang="en-US" sz="1400" dirty="0" err="1"/>
              <a:t>x,y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get_triangle</a:t>
            </a:r>
            <a:r>
              <a:rPr lang="en-US" sz="1400" dirty="0"/>
              <a:t>():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print</a:t>
            </a:r>
            <a:r>
              <a:rPr lang="en-US" sz="1400" dirty="0"/>
              <a:t>("</a:t>
            </a:r>
            <a:r>
              <a:rPr lang="en-US" sz="1400" i="1" dirty="0"/>
              <a:t>First vertex</a:t>
            </a:r>
            <a:r>
              <a:rPr lang="en-US" sz="1400" dirty="0"/>
              <a:t>")</a:t>
            </a:r>
          </a:p>
          <a:p>
            <a:r>
              <a:rPr lang="de-DE" sz="1400" dirty="0"/>
              <a:t>    x1,y1 = </a:t>
            </a:r>
            <a:r>
              <a:rPr lang="de-DE" sz="1400" dirty="0" err="1"/>
              <a:t>get_vertex</a:t>
            </a:r>
            <a:r>
              <a:rPr lang="de-DE" sz="1400" dirty="0"/>
              <a:t>()</a:t>
            </a:r>
          </a:p>
          <a:p>
            <a:r>
              <a:rPr lang="de-DE" sz="1400" dirty="0"/>
              <a:t>    </a:t>
            </a:r>
            <a:r>
              <a:rPr lang="de-DE" sz="1400" b="1" dirty="0" err="1"/>
              <a:t>print</a:t>
            </a:r>
            <a:r>
              <a:rPr lang="de-DE" sz="1400" dirty="0"/>
              <a:t>("</a:t>
            </a:r>
            <a:r>
              <a:rPr lang="de-DE" sz="1400" i="1" dirty="0"/>
              <a:t>Second </a:t>
            </a:r>
            <a:r>
              <a:rPr lang="de-DE" sz="1400" i="1" dirty="0" err="1"/>
              <a:t>vertex</a:t>
            </a:r>
            <a:r>
              <a:rPr lang="de-DE" sz="1400" dirty="0"/>
              <a:t>")</a:t>
            </a:r>
          </a:p>
          <a:p>
            <a:r>
              <a:rPr lang="de-DE" sz="1400" dirty="0"/>
              <a:t>    x2,y2 = </a:t>
            </a:r>
            <a:r>
              <a:rPr lang="de-DE" sz="1400" dirty="0" err="1"/>
              <a:t>get_vertex</a:t>
            </a:r>
            <a:r>
              <a:rPr lang="de-DE" sz="1400" dirty="0"/>
              <a:t>()</a:t>
            </a:r>
          </a:p>
          <a:p>
            <a:r>
              <a:rPr lang="de-DE" sz="1400" dirty="0"/>
              <a:t>    </a:t>
            </a:r>
            <a:r>
              <a:rPr lang="de-DE" sz="1400" b="1" dirty="0" err="1"/>
              <a:t>print</a:t>
            </a:r>
            <a:r>
              <a:rPr lang="de-DE" sz="1400" dirty="0"/>
              <a:t>("</a:t>
            </a:r>
            <a:r>
              <a:rPr lang="de-DE" sz="1400" i="1" dirty="0"/>
              <a:t>Third </a:t>
            </a:r>
            <a:r>
              <a:rPr lang="de-DE" sz="1400" i="1" dirty="0" err="1"/>
              <a:t>vertex</a:t>
            </a:r>
            <a:r>
              <a:rPr lang="de-DE" sz="1400" dirty="0"/>
              <a:t>")</a:t>
            </a:r>
          </a:p>
          <a:p>
            <a:r>
              <a:rPr lang="de-DE" sz="1400" dirty="0"/>
              <a:t>    x3,y3 = </a:t>
            </a:r>
            <a:r>
              <a:rPr lang="de-DE" sz="1400" dirty="0" err="1"/>
              <a:t>get_vertex</a:t>
            </a:r>
            <a:r>
              <a:rPr lang="de-DE" sz="1400" dirty="0"/>
              <a:t>() 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return</a:t>
            </a:r>
            <a:r>
              <a:rPr lang="en-US" sz="1400" dirty="0"/>
              <a:t> x1, y1, x2, y2, x3, y3</a:t>
            </a:r>
          </a:p>
          <a:p>
            <a:r>
              <a:rPr lang="de-DE" sz="1400" dirty="0"/>
              <a:t>    </a:t>
            </a:r>
          </a:p>
          <a:p>
            <a:r>
              <a:rPr lang="de-DE" sz="1400" b="1" dirty="0" err="1"/>
              <a:t>def</a:t>
            </a:r>
            <a:r>
              <a:rPr lang="de-DE" sz="1400" dirty="0"/>
              <a:t> </a:t>
            </a:r>
            <a:r>
              <a:rPr lang="de-DE" sz="1400" dirty="0" err="1"/>
              <a:t>side_length</a:t>
            </a:r>
            <a:r>
              <a:rPr lang="de-DE" sz="1400" dirty="0"/>
              <a:t>(x1,y1,x2,y2):</a:t>
            </a:r>
          </a:p>
          <a:p>
            <a:r>
              <a:rPr lang="de-DE" sz="1400" i="1" dirty="0">
                <a:solidFill>
                  <a:srgbClr val="92D050"/>
                </a:solidFill>
              </a:rPr>
              <a:t>    '''</a:t>
            </a:r>
            <a:r>
              <a:rPr lang="de-DE" sz="1400" i="1" dirty="0" err="1">
                <a:solidFill>
                  <a:srgbClr val="92D050"/>
                </a:solidFill>
              </a:rPr>
              <a:t>return</a:t>
            </a:r>
            <a:r>
              <a:rPr lang="de-DE" sz="1400" i="1" dirty="0">
                <a:solidFill>
                  <a:srgbClr val="92D050"/>
                </a:solidFill>
              </a:rPr>
              <a:t> </a:t>
            </a:r>
            <a:r>
              <a:rPr lang="de-DE" sz="1400" i="1" dirty="0" err="1">
                <a:solidFill>
                  <a:srgbClr val="92D050"/>
                </a:solidFill>
              </a:rPr>
              <a:t>length</a:t>
            </a:r>
            <a:r>
              <a:rPr lang="de-DE" sz="1400" i="1" dirty="0">
                <a:solidFill>
                  <a:srgbClr val="92D050"/>
                </a:solidFill>
              </a:rPr>
              <a:t> </a:t>
            </a:r>
            <a:r>
              <a:rPr lang="de-DE" sz="1400" i="1" dirty="0" err="1">
                <a:solidFill>
                  <a:srgbClr val="92D050"/>
                </a:solidFill>
              </a:rPr>
              <a:t>of</a:t>
            </a:r>
            <a:r>
              <a:rPr lang="de-DE" sz="1400" i="1" dirty="0">
                <a:solidFill>
                  <a:srgbClr val="92D050"/>
                </a:solidFill>
              </a:rPr>
              <a:t> a </a:t>
            </a:r>
            <a:r>
              <a:rPr lang="de-DE" sz="1400" i="1" dirty="0" err="1">
                <a:solidFill>
                  <a:srgbClr val="92D050"/>
                </a:solidFill>
              </a:rPr>
              <a:t>side</a:t>
            </a:r>
            <a:r>
              <a:rPr lang="de-DE" sz="1400" i="1" dirty="0">
                <a:solidFill>
                  <a:srgbClr val="92D050"/>
                </a:solidFill>
              </a:rPr>
              <a:t> (</a:t>
            </a:r>
            <a:r>
              <a:rPr lang="de-DE" sz="1400" i="1" dirty="0" err="1">
                <a:solidFill>
                  <a:srgbClr val="92D050"/>
                </a:solidFill>
              </a:rPr>
              <a:t>Euclidean</a:t>
            </a:r>
            <a:r>
              <a:rPr lang="de-DE" sz="1400" i="1" dirty="0">
                <a:solidFill>
                  <a:srgbClr val="92D050"/>
                </a:solidFill>
              </a:rPr>
              <a:t> </a:t>
            </a:r>
            <a:r>
              <a:rPr lang="de-DE" sz="1400" i="1" dirty="0" err="1">
                <a:solidFill>
                  <a:srgbClr val="92D050"/>
                </a:solidFill>
              </a:rPr>
              <a:t>distance</a:t>
            </a:r>
            <a:r>
              <a:rPr lang="de-DE" sz="1400" i="1" dirty="0">
                <a:solidFill>
                  <a:srgbClr val="92D050"/>
                </a:solidFill>
              </a:rPr>
              <a:t>)'''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return</a:t>
            </a:r>
            <a:r>
              <a:rPr lang="en-US" sz="1400" dirty="0"/>
              <a:t> </a:t>
            </a:r>
            <a:r>
              <a:rPr lang="en-US" sz="1400" dirty="0" err="1"/>
              <a:t>math.sqrt</a:t>
            </a:r>
            <a:r>
              <a:rPr lang="en-US" sz="1400" dirty="0"/>
              <a:t>((x1-x2)**2 + (y1-y2)**2)</a:t>
            </a:r>
          </a:p>
          <a:p>
            <a:r>
              <a:rPr lang="de-DE" sz="1400" dirty="0"/>
              <a:t>    </a:t>
            </a:r>
          </a:p>
          <a:p>
            <a:r>
              <a:rPr lang="de-DE" sz="1400" b="1" dirty="0" err="1"/>
              <a:t>def</a:t>
            </a:r>
            <a:r>
              <a:rPr lang="de-DE" sz="1400" dirty="0"/>
              <a:t> </a:t>
            </a:r>
            <a:r>
              <a:rPr lang="de-DE" sz="1400" dirty="0" err="1"/>
              <a:t>calculate_area</a:t>
            </a:r>
            <a:r>
              <a:rPr lang="de-DE" sz="1400" dirty="0"/>
              <a:t>(x1,y1,x2,y2,x3,y3):</a:t>
            </a:r>
          </a:p>
          <a:p>
            <a:r>
              <a:rPr lang="de-DE" sz="1400" dirty="0"/>
              <a:t>    </a:t>
            </a:r>
            <a:r>
              <a:rPr lang="de-DE" sz="1400" i="1" dirty="0">
                <a:solidFill>
                  <a:srgbClr val="92D050"/>
                </a:solidFill>
              </a:rPr>
              <a:t>'''</a:t>
            </a:r>
            <a:r>
              <a:rPr lang="de-DE" sz="1400" i="1" dirty="0" err="1">
                <a:solidFill>
                  <a:srgbClr val="92D050"/>
                </a:solidFill>
              </a:rPr>
              <a:t>return</a:t>
            </a:r>
            <a:r>
              <a:rPr lang="de-DE" sz="1400" i="1" dirty="0">
                <a:solidFill>
                  <a:srgbClr val="92D050"/>
                </a:solidFill>
              </a:rPr>
              <a:t> </a:t>
            </a:r>
            <a:r>
              <a:rPr lang="de-DE" sz="1400" i="1" dirty="0" err="1">
                <a:solidFill>
                  <a:srgbClr val="92D050"/>
                </a:solidFill>
              </a:rPr>
              <a:t>area</a:t>
            </a:r>
            <a:r>
              <a:rPr lang="de-DE" sz="1400" i="1" dirty="0">
                <a:solidFill>
                  <a:srgbClr val="92D050"/>
                </a:solidFill>
              </a:rPr>
              <a:t> </a:t>
            </a:r>
            <a:r>
              <a:rPr lang="de-DE" sz="1400" i="1" dirty="0" err="1">
                <a:solidFill>
                  <a:srgbClr val="92D050"/>
                </a:solidFill>
              </a:rPr>
              <a:t>using</a:t>
            </a:r>
            <a:r>
              <a:rPr lang="de-DE" sz="1400" i="1" dirty="0">
                <a:solidFill>
                  <a:srgbClr val="92D050"/>
                </a:solidFill>
              </a:rPr>
              <a:t> </a:t>
            </a:r>
            <a:r>
              <a:rPr lang="de-DE" sz="1400" i="1" dirty="0" err="1">
                <a:solidFill>
                  <a:srgbClr val="92D050"/>
                </a:solidFill>
              </a:rPr>
              <a:t>Heron's</a:t>
            </a:r>
            <a:r>
              <a:rPr lang="de-DE" sz="1400" i="1" dirty="0">
                <a:solidFill>
                  <a:srgbClr val="92D050"/>
                </a:solidFill>
              </a:rPr>
              <a:t> </a:t>
            </a:r>
            <a:r>
              <a:rPr lang="de-DE" sz="1400" i="1" dirty="0" err="1">
                <a:solidFill>
                  <a:srgbClr val="92D050"/>
                </a:solidFill>
              </a:rPr>
              <a:t>forumula</a:t>
            </a:r>
            <a:r>
              <a:rPr lang="de-DE" sz="1400" i="1" dirty="0">
                <a:solidFill>
                  <a:srgbClr val="92D050"/>
                </a:solidFill>
              </a:rPr>
              <a:t>'''</a:t>
            </a:r>
          </a:p>
          <a:p>
            <a:r>
              <a:rPr lang="en-US" sz="1400" dirty="0"/>
              <a:t>    a = </a:t>
            </a:r>
            <a:r>
              <a:rPr lang="en-US" sz="1400" dirty="0" err="1"/>
              <a:t>side_length</a:t>
            </a:r>
            <a:r>
              <a:rPr lang="en-US" sz="1400" dirty="0"/>
              <a:t>(x1,y1,x2,y2)</a:t>
            </a:r>
          </a:p>
          <a:p>
            <a:r>
              <a:rPr lang="en-US" sz="1400" dirty="0"/>
              <a:t>    b = </a:t>
            </a:r>
            <a:r>
              <a:rPr lang="en-US" sz="1400" dirty="0" err="1"/>
              <a:t>side_length</a:t>
            </a:r>
            <a:r>
              <a:rPr lang="en-US" sz="1400" dirty="0"/>
              <a:t>(x2,y2,x3,y3)</a:t>
            </a:r>
          </a:p>
          <a:p>
            <a:r>
              <a:rPr lang="en-US" sz="1400" dirty="0"/>
              <a:t>    c = </a:t>
            </a:r>
            <a:r>
              <a:rPr lang="en-US" sz="1400" dirty="0" err="1"/>
              <a:t>side_length</a:t>
            </a:r>
            <a:r>
              <a:rPr lang="en-US" sz="1400" dirty="0"/>
              <a:t>(x3,y3,x1,y1)</a:t>
            </a:r>
          </a:p>
          <a:p>
            <a:r>
              <a:rPr lang="en-US" sz="1400" dirty="0"/>
              <a:t>    s = (1/2)*(a + b + c)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return</a:t>
            </a:r>
            <a:r>
              <a:rPr lang="en-US" sz="1400" dirty="0"/>
              <a:t> </a:t>
            </a:r>
            <a:r>
              <a:rPr lang="en-US" sz="1400" dirty="0" err="1"/>
              <a:t>math.sqrt</a:t>
            </a:r>
            <a:r>
              <a:rPr lang="en-US" sz="1400" dirty="0"/>
              <a:t>(s*(s-a)*(s-b)*(s-c))</a:t>
            </a:r>
          </a:p>
          <a:p>
            <a:r>
              <a:rPr lang="de-DE" sz="1400" dirty="0"/>
              <a:t>    </a:t>
            </a:r>
          </a:p>
          <a:p>
            <a:r>
              <a:rPr lang="es-ES_tradnl" sz="1400" dirty="0"/>
              <a:t>x1, y1, x2, y2, x3, y3 = </a:t>
            </a:r>
            <a:r>
              <a:rPr lang="es-ES_tradnl" sz="1400" dirty="0" err="1"/>
              <a:t>get_triangle</a:t>
            </a:r>
            <a:r>
              <a:rPr lang="es-ES_tradnl" sz="1400" dirty="0"/>
              <a:t>()</a:t>
            </a:r>
          </a:p>
          <a:p>
            <a:r>
              <a:rPr lang="es-ES_tradnl" sz="1400" dirty="0" err="1"/>
              <a:t>area</a:t>
            </a:r>
            <a:r>
              <a:rPr lang="es-ES_tradnl" sz="1400" dirty="0"/>
              <a:t> = </a:t>
            </a:r>
            <a:r>
              <a:rPr lang="es-ES_tradnl" sz="1400" dirty="0" err="1"/>
              <a:t>calculate_area</a:t>
            </a:r>
            <a:r>
              <a:rPr lang="es-ES_tradnl" sz="1400" dirty="0"/>
              <a:t>(x1,y1,x2,y2,x3,y3)</a:t>
            </a:r>
          </a:p>
          <a:p>
            <a:r>
              <a:rPr lang="es-ES_tradnl" sz="1400" b="1" dirty="0" err="1"/>
              <a:t>print</a:t>
            </a:r>
            <a:r>
              <a:rPr lang="es-ES_tradnl" sz="1400" dirty="0"/>
              <a:t>("</a:t>
            </a:r>
            <a:r>
              <a:rPr lang="es-ES_tradnl" sz="1400" dirty="0" err="1"/>
              <a:t>Area</a:t>
            </a:r>
            <a:r>
              <a:rPr lang="es-ES_tradnl" sz="1400" dirty="0"/>
              <a:t> </a:t>
            </a:r>
            <a:r>
              <a:rPr lang="es-ES_tradnl" sz="1400" dirty="0" err="1"/>
              <a:t>is</a:t>
            </a:r>
            <a:r>
              <a:rPr lang="es-ES_tradnl" sz="1400" dirty="0"/>
              <a:t>",</a:t>
            </a:r>
            <a:r>
              <a:rPr lang="es-ES_tradnl" sz="1400" dirty="0" err="1"/>
              <a:t>area</a:t>
            </a:r>
            <a:r>
              <a:rPr lang="es-ES_tradnl" sz="1400" dirty="0"/>
              <a:t>)</a:t>
            </a:r>
            <a:endParaRPr lang="en-US" sz="1400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3538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functions help?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our problem solving easier (solved smaller problems as functions)</a:t>
            </a:r>
          </a:p>
          <a:p>
            <a:r>
              <a:rPr lang="en-US" dirty="0" smtClean="0"/>
              <a:t>main program very readable (details hid in the functions)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04522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a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Does one thing</a:t>
            </a:r>
            <a:r>
              <a:rPr lang="en-US" dirty="0" smtClean="0"/>
              <a:t>. If it does too many things, it should be broken down into multiple functions (</a:t>
            </a:r>
            <a:r>
              <a:rPr lang="en-US" dirty="0" err="1" smtClean="0"/>
              <a:t>refactored</a:t>
            </a:r>
            <a:r>
              <a:rPr lang="en-US" dirty="0" smtClean="0"/>
              <a:t>)</a:t>
            </a:r>
          </a:p>
          <a:p>
            <a:r>
              <a:rPr lang="en-US" b="1" i="1" dirty="0" smtClean="0"/>
              <a:t>Readable.  </a:t>
            </a:r>
            <a:r>
              <a:rPr lang="en-US" dirty="0" smtClean="0"/>
              <a:t>How often should we say this? If you write it, it should be readable</a:t>
            </a:r>
          </a:p>
          <a:p>
            <a:r>
              <a:rPr lang="en-US" b="1" i="1" dirty="0" smtClean="0"/>
              <a:t>Reusable</a:t>
            </a:r>
            <a:r>
              <a:rPr lang="en-US" dirty="0" smtClean="0"/>
              <a:t>. If it does one thing well, then when a similar situation (in another program) occurs, use it there as well.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Complete</a:t>
            </a:r>
            <a:r>
              <a:rPr lang="en-US" dirty="0" smtClean="0"/>
              <a:t>. A function should check for all the cases where it might be invoked. Check for potential errors.</a:t>
            </a:r>
          </a:p>
          <a:p>
            <a:r>
              <a:rPr lang="en-US" b="1" i="1" dirty="0" smtClean="0"/>
              <a:t>Not too long</a:t>
            </a:r>
            <a:r>
              <a:rPr lang="en-US" dirty="0" smtClean="0"/>
              <a:t>. Kind of synonymous with do one thing. Use it as a measure of doing too much.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function should do one thing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2031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that have no return statements are often called </a:t>
            </a:r>
            <a:r>
              <a:rPr lang="en-US" i="1" dirty="0" smtClean="0"/>
              <a:t>procedures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Procedures are used to perform some duty (print output, store a file, etc.)</a:t>
            </a:r>
          </a:p>
          <a:p>
            <a:r>
              <a:rPr lang="en-US" dirty="0" smtClean="0"/>
              <a:t>Remember, return is not required.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returns in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can have multiple </a:t>
            </a:r>
            <a:r>
              <a:rPr lang="en-US" dirty="0" smtClean="0">
                <a:solidFill>
                  <a:srgbClr val="000090"/>
                </a:solidFill>
                <a:latin typeface="Courier New"/>
                <a:cs typeface="Courier New"/>
              </a:rPr>
              <a:t>return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smtClean="0"/>
              <a:t>statements.</a:t>
            </a:r>
          </a:p>
          <a:p>
            <a:r>
              <a:rPr lang="en-US" dirty="0" smtClean="0"/>
              <a:t>Remember, the first </a:t>
            </a:r>
            <a:r>
              <a:rPr lang="en-US" dirty="0" smtClean="0">
                <a:solidFill>
                  <a:srgbClr val="000090"/>
                </a:solidFill>
                <a:latin typeface="Courier New"/>
                <a:cs typeface="Courier New"/>
              </a:rPr>
              <a:t>return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smtClean="0"/>
              <a:t>statement executed ends the function.</a:t>
            </a:r>
          </a:p>
          <a:p>
            <a:r>
              <a:rPr lang="en-US" dirty="0" smtClean="0"/>
              <a:t>Multiple returns can be confusing to the reader and should be used judiciously.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Reminder, rules so far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Think before you program!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A program is a human-readable essay on problem solving that also happens to execute on a computer.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The best way to </a:t>
            </a:r>
            <a:r>
              <a:rPr lang="en-US" sz="2400" dirty="0" err="1">
                <a:latin typeface="Arial" charset="0"/>
                <a:ea typeface="ＭＳ Ｐゴシック" charset="0"/>
              </a:rPr>
              <a:t>imporve</a:t>
            </a:r>
            <a:r>
              <a:rPr lang="en-US" sz="2400" dirty="0">
                <a:latin typeface="Arial" charset="0"/>
                <a:ea typeface="ＭＳ Ｐゴシック" charset="0"/>
              </a:rPr>
              <a:t> your programming and problem solving skills is to practice!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A foolish consistency is the hobgoblin of little minds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Test your code, often and thoroughly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If it was hard to write, it is probably hard to read. Add a comment. </a:t>
            </a:r>
            <a:endParaRPr lang="en-US" sz="2400" dirty="0" smtClean="0">
              <a:latin typeface="Arial" charset="0"/>
              <a:ea typeface="ＭＳ Ｐゴシック" charset="0"/>
            </a:endParaRPr>
          </a:p>
          <a:p>
            <a:pPr marL="514350" indent="-514350">
              <a:buFontTx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</a:rPr>
              <a:t>All input is evil, unless proven otherwise.</a:t>
            </a:r>
          </a:p>
          <a:p>
            <a:pPr marL="514350" indent="-514350">
              <a:buFontTx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</a:rPr>
              <a:t>A function should do one thing.</a:t>
            </a:r>
            <a:endParaRPr lang="en-US" sz="2400" dirty="0">
              <a:latin typeface="Arial" charset="0"/>
              <a:ea typeface="ＭＳ Ｐゴシック" charset="0"/>
            </a:endParaRPr>
          </a:p>
          <a:p>
            <a:pPr marL="514350" indent="-514350">
              <a:buFontTx/>
              <a:buAutoNum type="arabicPeriod"/>
            </a:pPr>
            <a:endParaRPr lang="en-US" sz="24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783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have them?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divide-and-conquer strategy</a:t>
            </a:r>
          </a:p>
          <a:p>
            <a:r>
              <a:rPr lang="en-US" dirty="0" smtClean="0"/>
              <a:t>Abstraction of an operation</a:t>
            </a:r>
          </a:p>
          <a:p>
            <a:r>
              <a:rPr lang="en-US" dirty="0" smtClean="0"/>
              <a:t>Reuse. Once written, use again</a:t>
            </a:r>
          </a:p>
          <a:p>
            <a:r>
              <a:rPr lang="en-US" dirty="0" smtClean="0"/>
              <a:t>Sharing. If tested, others can use</a:t>
            </a:r>
          </a:p>
          <a:p>
            <a:r>
              <a:rPr lang="en-US" dirty="0" smtClean="0"/>
              <a:t>Security. Well tested, then secure for reuse</a:t>
            </a:r>
          </a:p>
          <a:p>
            <a:r>
              <a:rPr lang="en-US" dirty="0" smtClean="0"/>
              <a:t>Simplify code. More readable.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Mathematical Notation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458200" cy="38862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Consider a function which converts temperatures in Celsius to temperatures in Fahrenheit.</a:t>
            </a:r>
          </a:p>
          <a:p>
            <a:pPr lvl="1" eaLnBrk="1" hangingPunct="1"/>
            <a:r>
              <a:rPr lang="en-US" dirty="0"/>
              <a:t>Formula:   F = C * 1.8 + 32.0</a:t>
            </a:r>
          </a:p>
          <a:p>
            <a:pPr lvl="1" eaLnBrk="1" hangingPunct="1"/>
            <a:r>
              <a:rPr lang="en-US" dirty="0"/>
              <a:t>Functional notation: </a:t>
            </a:r>
            <a:endParaRPr lang="en-US" dirty="0" smtClean="0"/>
          </a:p>
          <a:p>
            <a:pPr marL="457200" lvl="1" indent="0" eaLnBrk="1" hangingPunct="1">
              <a:buNone/>
            </a:pPr>
            <a:r>
              <a:rPr lang="en-US" dirty="0"/>
              <a:t>	</a:t>
            </a:r>
            <a:r>
              <a:rPr lang="en-US" dirty="0" smtClean="0"/>
              <a:t>F </a:t>
            </a:r>
            <a:r>
              <a:rPr lang="en-US" dirty="0"/>
              <a:t>~</a:t>
            </a:r>
            <a:r>
              <a:rPr lang="en-US" dirty="0" smtClean="0"/>
              <a:t> </a:t>
            </a:r>
            <a:r>
              <a:rPr lang="en-US" dirty="0" err="1" smtClean="0"/>
              <a:t>celsius_to_Fahrenheit</a:t>
            </a:r>
            <a:r>
              <a:rPr lang="en-US" dirty="0"/>
              <a:t>(C)  where </a:t>
            </a:r>
          </a:p>
          <a:p>
            <a:pPr lvl="1" eaLnBrk="1" hangingPunct="1">
              <a:buFont typeface="Wingdings" pitchFamily="-108" charset="2"/>
              <a:buNone/>
            </a:pPr>
            <a:r>
              <a:rPr lang="en-US" dirty="0"/>
              <a:t>   </a:t>
            </a:r>
            <a:r>
              <a:rPr lang="en-US" dirty="0" smtClean="0"/>
              <a:t>        </a:t>
            </a:r>
            <a:r>
              <a:rPr lang="en-US" dirty="0" err="1" smtClean="0"/>
              <a:t>celsius_to_Fahrenheit</a:t>
            </a:r>
            <a:r>
              <a:rPr lang="en-US" dirty="0"/>
              <a:t>(C) = </a:t>
            </a:r>
            <a:r>
              <a:rPr lang="en-US" dirty="0" smtClean="0"/>
              <a:t>C * 1.8 </a:t>
            </a:r>
            <a:r>
              <a:rPr lang="en-US" dirty="0"/>
              <a:t>+ 32.0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Python Invocation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Math: 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F = </a:t>
            </a:r>
            <a:r>
              <a:rPr lang="en-US" dirty="0" err="1" smtClean="0">
                <a:ea typeface="ＭＳ Ｐゴシック" pitchFamily="-108" charset="-128"/>
                <a:cs typeface="ＭＳ Ｐゴシック" pitchFamily="-108" charset="-128"/>
              </a:rPr>
              <a:t>celsius_to_Fahrenheit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(C) 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Python, the invocation is much the same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dirty="0">
                <a:solidFill>
                  <a:schemeClr val="accent2"/>
                </a:solidFill>
                <a:ea typeface="ＭＳ Ｐゴシック" pitchFamily="-108" charset="-128"/>
                <a:cs typeface="ＭＳ Ｐゴシック" pitchFamily="-108" charset="-128"/>
              </a:rPr>
              <a:t>	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F = 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celsius_to_Fahrenheit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cel_float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)                                                                     </a:t>
            </a:r>
            <a:endParaRPr lang="en-US" dirty="0">
              <a:solidFill>
                <a:srgbClr val="000000"/>
              </a:solidFill>
              <a:latin typeface="Courier New"/>
              <a:ea typeface="ＭＳ Ｐゴシック" pitchFamily="-108" charset="-128"/>
              <a:cs typeface="Courier New"/>
            </a:endParaRPr>
          </a:p>
          <a:p>
            <a:pPr eaLnBrk="1" hangingPunct="1">
              <a:buFont typeface="Wingdings" pitchFamily="-108" charset="2"/>
              <a:buNone/>
            </a:pPr>
            <a:endParaRPr lang="en-US" dirty="0">
              <a:solidFill>
                <a:schemeClr val="bg2"/>
              </a:solidFill>
              <a:ea typeface="ＭＳ Ｐゴシック" pitchFamily="-108" charset="-128"/>
              <a:cs typeface="ＭＳ Ｐゴシック" pitchFamily="-108" charset="-128"/>
            </a:endParaRPr>
          </a:p>
          <a:p>
            <a:pPr eaLnBrk="1" hangingPunct="1">
              <a:buFont typeface="Wingdings" pitchFamily="-108" charset="2"/>
              <a:buNone/>
            </a:pPr>
            <a:r>
              <a:rPr lang="en-US" dirty="0">
                <a:solidFill>
                  <a:schemeClr val="bg2"/>
                </a:solidFill>
                <a:ea typeface="ＭＳ Ｐゴシック" pitchFamily="-108" charset="-128"/>
                <a:cs typeface="ＭＳ Ｐゴシック" pitchFamily="-108" charset="-128"/>
              </a:rPr>
              <a:t>	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Terminology: </a:t>
            </a:r>
            <a:r>
              <a:rPr lang="en-US" dirty="0" err="1" smtClean="0">
                <a:latin typeface="Courier New"/>
                <a:ea typeface="ＭＳ Ｐゴシック" pitchFamily="-108" charset="-128"/>
                <a:cs typeface="Courier New"/>
              </a:rPr>
              <a:t>cel_float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 is the </a:t>
            </a:r>
            <a:r>
              <a:rPr lang="en-US" b="1" i="1" dirty="0" smtClean="0">
                <a:ea typeface="ＭＳ Ｐゴシック" pitchFamily="-108" charset="-128"/>
                <a:cs typeface="ＭＳ Ｐゴシック" pitchFamily="-108" charset="-128"/>
              </a:rPr>
              <a:t>argument</a:t>
            </a:r>
            <a:endParaRPr lang="en-US" b="1" i="1" dirty="0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Function defintion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915400" cy="4419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Math: g(C) = C*1.8 + 32.0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Python                                               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dirty="0">
                <a:solidFill>
                  <a:schemeClr val="bg2"/>
                </a:solidFill>
                <a:ea typeface="ＭＳ Ｐゴシック" pitchFamily="-108" charset="-128"/>
                <a:cs typeface="ＭＳ Ｐゴシック" pitchFamily="-108" charset="-128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def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celsius_to_Fahrenheit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param_float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:                                                                       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		return 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param_float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 * 1.8 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+ 32.0  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dirty="0">
                <a:solidFill>
                  <a:schemeClr val="bg2"/>
                </a:solidFill>
                <a:ea typeface="ＭＳ Ｐゴシック" pitchFamily="-108" charset="-128"/>
                <a:cs typeface="ＭＳ Ｐゴシック" pitchFamily="-108" charset="-128"/>
              </a:rPr>
              <a:t>                              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Terminology: </a:t>
            </a:r>
            <a:r>
              <a:rPr lang="en-US" dirty="0" err="1" smtClean="0">
                <a:latin typeface="Courier New"/>
                <a:ea typeface="ＭＳ Ｐゴシック" pitchFamily="-108" charset="-128"/>
                <a:cs typeface="Courier New"/>
              </a:rPr>
              <a:t>cel_float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 is the </a:t>
            </a:r>
            <a:r>
              <a:rPr lang="en-US" b="1" i="1" dirty="0" smtClean="0">
                <a:ea typeface="ＭＳ Ｐゴシック" pitchFamily="-108" charset="-128"/>
                <a:cs typeface="ＭＳ Ｐゴシック" pitchFamily="-108" charset="-128"/>
              </a:rPr>
              <a:t>parameter</a:t>
            </a:r>
            <a:endParaRPr lang="en-US" b="1" i="1" dirty="0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33400"/>
            <a:ext cx="7229820" cy="4286250"/>
          </a:xfrm>
        </p:spPr>
      </p:pic>
      <p:sp>
        <p:nvSpPr>
          <p:cNvPr id="5" name="TextBox 4"/>
          <p:cNvSpPr txBox="1"/>
          <p:nvPr/>
        </p:nvSpPr>
        <p:spPr bwMode="auto">
          <a:xfrm>
            <a:off x="2751630" y="5257800"/>
            <a:ext cx="36407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Figure 5.1 Function Parts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statement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0090"/>
                </a:solidFill>
                <a:latin typeface="Courier New"/>
                <a:cs typeface="Courier New"/>
              </a:rPr>
              <a:t>return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smtClean="0"/>
              <a:t>statement indicates the value that is returned by the function</a:t>
            </a:r>
          </a:p>
          <a:p>
            <a:r>
              <a:rPr lang="en-US" dirty="0" smtClean="0"/>
              <a:t>The statement is optional (the function can return nothing). If no </a:t>
            </a:r>
            <a:r>
              <a:rPr lang="en-US" dirty="0" smtClean="0">
                <a:solidFill>
                  <a:srgbClr val="000090"/>
                </a:solidFill>
                <a:latin typeface="Courier New"/>
                <a:cs typeface="Courier New"/>
              </a:rPr>
              <a:t>return</a:t>
            </a:r>
            <a:r>
              <a:rPr lang="en-US" dirty="0" smtClean="0"/>
              <a:t>, function is often called a procedure.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none" rtlCol="0">
        <a:spAutoFit/>
      </a:bodyPr>
      <a:lstStyle>
        <a:defPPr>
          <a:defRPr sz="3600" dirty="0" smtClean="0">
            <a:solidFill>
              <a:srgbClr val="000000"/>
            </a:solidFill>
            <a:latin typeface="+mn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" id="{68FC282B-4F23-E949-AD30-183A3F5A4681}" vid="{FDCE237B-43A4-8148-BF5E-54D4AD422E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py3-template</Template>
  <TotalTime>741</TotalTime>
  <Words>1075</Words>
  <Application>Microsoft Office PowerPoint</Application>
  <PresentationFormat>On-screen Show (4:3)</PresentationFormat>
  <Paragraphs>166</Paragraphs>
  <Slides>37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template</vt:lpstr>
      <vt:lpstr>Slide 1</vt:lpstr>
      <vt:lpstr>What is a function?</vt:lpstr>
      <vt:lpstr>Functions</vt:lpstr>
      <vt:lpstr>Why have them?</vt:lpstr>
      <vt:lpstr>Mathematical Notation</vt:lpstr>
      <vt:lpstr>Python Invocation</vt:lpstr>
      <vt:lpstr>Function defintion</vt:lpstr>
      <vt:lpstr>Slide 8</vt:lpstr>
      <vt:lpstr>return statement</vt:lpstr>
      <vt:lpstr>Slide 10</vt:lpstr>
      <vt:lpstr>Slide 11</vt:lpstr>
      <vt:lpstr>Triple quoted string in function</vt:lpstr>
      <vt:lpstr>Operation</vt:lpstr>
      <vt:lpstr>Slide 14</vt:lpstr>
      <vt:lpstr>Slide 15</vt:lpstr>
      <vt:lpstr>Slide 16</vt:lpstr>
      <vt:lpstr>Slide 17</vt:lpstr>
      <vt:lpstr>Slide 18</vt:lpstr>
      <vt:lpstr>Slide 19</vt:lpstr>
      <vt:lpstr>Area of a Triangle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Did functions help?</vt:lpstr>
      <vt:lpstr>How to write a function</vt:lpstr>
      <vt:lpstr>More on functions</vt:lpstr>
      <vt:lpstr>Rule 8</vt:lpstr>
      <vt:lpstr>Procedures</vt:lpstr>
      <vt:lpstr>Multiple returns in a function</vt:lpstr>
      <vt:lpstr>Reminder, rules so far</vt:lpstr>
    </vt:vector>
  </TitlesOfParts>
  <Company>PEARSON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Binod</cp:lastModifiedBy>
  <cp:revision>63</cp:revision>
  <dcterms:created xsi:type="dcterms:W3CDTF">2012-03-21T18:49:41Z</dcterms:created>
  <dcterms:modified xsi:type="dcterms:W3CDTF">2016-10-24T06:54:16Z</dcterms:modified>
</cp:coreProperties>
</file>