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27"/>
  </p:notesMasterIdLst>
  <p:sldIdLst>
    <p:sldId id="257" r:id="rId2"/>
    <p:sldId id="263" r:id="rId3"/>
    <p:sldId id="309" r:id="rId4"/>
    <p:sldId id="268" r:id="rId5"/>
    <p:sldId id="311" r:id="rId6"/>
    <p:sldId id="329" r:id="rId7"/>
    <p:sldId id="328" r:id="rId8"/>
    <p:sldId id="312" r:id="rId9"/>
    <p:sldId id="321" r:id="rId10"/>
    <p:sldId id="322" r:id="rId11"/>
    <p:sldId id="323" r:id="rId12"/>
    <p:sldId id="325" r:id="rId13"/>
    <p:sldId id="327" r:id="rId14"/>
    <p:sldId id="330" r:id="rId15"/>
    <p:sldId id="313" r:id="rId16"/>
    <p:sldId id="314" r:id="rId17"/>
    <p:sldId id="315" r:id="rId18"/>
    <p:sldId id="316" r:id="rId19"/>
    <p:sldId id="317" r:id="rId20"/>
    <p:sldId id="318" r:id="rId21"/>
    <p:sldId id="320" r:id="rId22"/>
    <p:sldId id="331" r:id="rId23"/>
    <p:sldId id="332" r:id="rId24"/>
    <p:sldId id="333" r:id="rId25"/>
    <p:sldId id="33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5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1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notesMaster" Target="notesMasters/notesMaster1.xml" /><Relationship Id="rId3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3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Text Data, File I/O, and Exceptions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Strings, revisited</a:t>
            </a:r>
          </a:p>
          <a:p>
            <a:pPr marL="344488" indent="-344488">
              <a:spcAft>
                <a:spcPts val="600"/>
              </a:spcAft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Formatted </a:t>
            </a:r>
            <a:r>
              <a:rPr lang="en-US" sz="2400" dirty="0" err="1">
                <a:solidFill>
                  <a:schemeClr val="accent1"/>
                </a:solidFill>
              </a:rPr>
              <a:t>ouput</a:t>
            </a:r>
            <a:endParaRPr lang="en-US" sz="2400" dirty="0">
              <a:solidFill>
                <a:schemeClr val="accent1"/>
              </a:solidFill>
            </a:endParaRPr>
          </a:p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File Input/Output</a:t>
            </a:r>
          </a:p>
          <a:p>
            <a:pPr marL="344488" indent="-344488">
              <a:spcAft>
                <a:spcPts val="600"/>
              </a:spcAft>
              <a:buClr>
                <a:srgbClr val="3366FF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Errors and Exceptions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General output formatting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612438" y="2227968"/>
            <a:ext cx="6869320" cy="353943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9358" y="1470025"/>
            <a:ext cx="1997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Suppose we have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612438" y="2227968"/>
            <a:ext cx="6869320" cy="353943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for +: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861758" y="6322458"/>
            <a:ext cx="78999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we want to print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Wednesday, March 10, 2010 at 11:45:33</a:t>
            </a:r>
            <a:r>
              <a:rPr lang="en-US" kern="0" dirty="0">
                <a:solidFill>
                  <a:schemeClr val="accent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1612438" y="2227968"/>
            <a:ext cx="6869320" cy="353943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for +: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print(str(hour)+':'+str(minute)+':'+str(second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11:45:33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1612438" y="2241482"/>
            <a:ext cx="6869320" cy="353943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for +: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print(str(hour)+':'+str(minute)+':'+str(second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11:45:33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print('{}:{}:{}'.format(hour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minute, second))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11:45:33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16" grpId="1" animBg="1"/>
      <p:bldP spid="25" grpId="0" animBg="1"/>
      <p:bldP spid="25" grpId="1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Method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format()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 of class </a:t>
            </a:r>
            <a:r>
              <a:rPr lang="en-US" sz="3600" b="1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709358" y="1470025"/>
            <a:ext cx="6869320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print('{}:{}:{}'.format(hour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minute, second))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11:45:33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5592072"/>
            <a:ext cx="66736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print('{}:{}:{}'.format(hour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minute, second))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005944" y="6037442"/>
            <a:ext cx="2727506" cy="620503"/>
          </a:xfrm>
          <a:custGeom>
            <a:avLst/>
            <a:gdLst>
              <a:gd name="connsiteX0" fmla="*/ 2727506 w 2727506"/>
              <a:gd name="connsiteY0" fmla="*/ 0 h 620503"/>
              <a:gd name="connsiteX1" fmla="*/ 1255518 w 2727506"/>
              <a:gd name="connsiteY1" fmla="*/ 620503 h 620503"/>
              <a:gd name="connsiteX2" fmla="*/ 0 w 2727506"/>
              <a:gd name="connsiteY2" fmla="*/ 0 h 620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7506" h="620503">
                <a:moveTo>
                  <a:pt x="2727506" y="0"/>
                </a:moveTo>
                <a:cubicBezTo>
                  <a:pt x="2218804" y="310251"/>
                  <a:pt x="1710102" y="620503"/>
                  <a:pt x="1255518" y="620503"/>
                </a:cubicBezTo>
                <a:cubicBezTo>
                  <a:pt x="800934" y="620503"/>
                  <a:pt x="0" y="0"/>
                  <a:pt x="0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525469" y="5992182"/>
            <a:ext cx="3168531" cy="463739"/>
          </a:xfrm>
          <a:custGeom>
            <a:avLst/>
            <a:gdLst>
              <a:gd name="connsiteX0" fmla="*/ 2727506 w 2727506"/>
              <a:gd name="connsiteY0" fmla="*/ 0 h 620503"/>
              <a:gd name="connsiteX1" fmla="*/ 1255518 w 2727506"/>
              <a:gd name="connsiteY1" fmla="*/ 620503 h 620503"/>
              <a:gd name="connsiteX2" fmla="*/ 0 w 2727506"/>
              <a:gd name="connsiteY2" fmla="*/ 0 h 620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7506" h="620503">
                <a:moveTo>
                  <a:pt x="2727506" y="0"/>
                </a:moveTo>
                <a:cubicBezTo>
                  <a:pt x="2218804" y="310251"/>
                  <a:pt x="1710102" y="620503"/>
                  <a:pt x="1255518" y="620503"/>
                </a:cubicBezTo>
                <a:cubicBezTo>
                  <a:pt x="800934" y="620503"/>
                  <a:pt x="0" y="0"/>
                  <a:pt x="0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044993" y="5992182"/>
            <a:ext cx="4028063" cy="290575"/>
          </a:xfrm>
          <a:custGeom>
            <a:avLst/>
            <a:gdLst>
              <a:gd name="connsiteX0" fmla="*/ 2727506 w 2727506"/>
              <a:gd name="connsiteY0" fmla="*/ 0 h 620503"/>
              <a:gd name="connsiteX1" fmla="*/ 1255518 w 2727506"/>
              <a:gd name="connsiteY1" fmla="*/ 620503 h 620503"/>
              <a:gd name="connsiteX2" fmla="*/ 0 w 2727506"/>
              <a:gd name="connsiteY2" fmla="*/ 0 h 620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7506" h="620503">
                <a:moveTo>
                  <a:pt x="2727506" y="0"/>
                </a:moveTo>
                <a:cubicBezTo>
                  <a:pt x="2218804" y="310251"/>
                  <a:pt x="1710102" y="620503"/>
                  <a:pt x="1255518" y="620503"/>
                </a:cubicBezTo>
                <a:cubicBezTo>
                  <a:pt x="800934" y="620503"/>
                  <a:pt x="0" y="0"/>
                  <a:pt x="0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 bwMode="auto">
          <a:xfrm>
            <a:off x="1731750" y="5191962"/>
            <a:ext cx="1549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format string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709358" y="1470025"/>
            <a:ext cx="6869320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print('{}:{}:{}'.format(hour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minute, second))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11:45:33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print('{}, {} {}, {} at {}:{}:{}'.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format(weekday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month, day, year, hour, minute, second))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Wednesday, March 10, 2012 at 11:45:33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213586" y="6255866"/>
            <a:ext cx="1518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placeholders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1586463" y="6007587"/>
            <a:ext cx="290576" cy="2597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005944" y="5992183"/>
            <a:ext cx="808150" cy="2905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731749" y="5992185"/>
            <a:ext cx="606116" cy="2905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V="1">
            <a:off x="1136345" y="4390552"/>
            <a:ext cx="1465006" cy="938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61633" y="4127066"/>
            <a:ext cx="2871817" cy="222047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2180930" y="4693655"/>
            <a:ext cx="977705" cy="2886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1" grpId="0"/>
      <p:bldP spid="18" grpId="0" animBg="1"/>
      <p:bldP spid="20" grpId="0" animBg="1"/>
      <p:bldP spid="22" grpId="0" animBg="1"/>
      <p:bldP spid="23" grpId="0"/>
      <p:bldP spid="24" grpId="0" animBg="1"/>
      <p:bldP spid="27" grpId="0"/>
      <p:bldP spid="27" grpId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Specifying field width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5920" y="2025908"/>
            <a:ext cx="28945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en-US" sz="2000" dirty="0">
                <a:solidFill>
                  <a:schemeClr val="accent1"/>
                </a:solidFill>
              </a:rPr>
              <a:t> method can be used to line up data in columns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814735" y="2025908"/>
            <a:ext cx="536719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range(1,8):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**2, 2**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1 1 2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2 4 4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3 9 8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4 16 16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5 25 32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6 36 64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7 49 128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814735" y="1810465"/>
            <a:ext cx="5367194" cy="526297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range(1,8):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**2, 2**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1 1 2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2 4 4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3 9 8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4 16 16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5 25 32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6 36 64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7 49 128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 8):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print('{} {:2} {:3}'.format(i,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**2, 2**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1  1   2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2  4   4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3  9   8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4 16  16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5 25  32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6 36  64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7 49 128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979514" y="5251841"/>
            <a:ext cx="30376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reserves 2 spaces for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**2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771827" y="5005846"/>
            <a:ext cx="366142" cy="1258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5891974" y="5738865"/>
            <a:ext cx="29760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reserves 3 spaces for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2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**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6127791" y="5256240"/>
            <a:ext cx="992780" cy="2516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5634538" y="5067975"/>
            <a:ext cx="36614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6065947" y="5068770"/>
            <a:ext cx="36614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4788880" y="5252635"/>
            <a:ext cx="43930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plus 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blank space between the columns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5919" y="3578718"/>
            <a:ext cx="28945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Numbers are aligned to the 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1" grpId="1"/>
      <p:bldP spid="17" grpId="0"/>
      <p:bldP spid="17" grpId="1"/>
      <p:bldP spid="3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25919" y="3578718"/>
            <a:ext cx="284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Numbers are aligned to the right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Specifying field width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175098" y="2456794"/>
            <a:ext cx="6006831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['Alan Turing', 'Ken Thompson',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Cerf']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name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fl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name.split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print(fl[0], fl[1])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Ken Thompson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Cerf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175098" y="2456794"/>
            <a:ext cx="6006832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['Alan Turing', 'Ken Thompson',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Cerf']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name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fl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name.split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print(fl[0], fl[1])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Ken Thompson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Cerf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name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fl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name.split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print('{:5} {:10}'.format(fl[0], fl[1]))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Alan  Turing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Ken   Thompson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Cerf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5919" y="4769442"/>
            <a:ext cx="284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Strings are aligned to the left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5919" y="2025908"/>
            <a:ext cx="28491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en-US" sz="2000" dirty="0">
                <a:solidFill>
                  <a:schemeClr val="accent1"/>
                </a:solidFill>
              </a:rPr>
              <a:t> method can be used to line up data in columns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Output format type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175099" y="3129860"/>
            <a:ext cx="284069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'1010'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'1.000000e+01'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5919" y="1671965"/>
            <a:ext cx="81558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Inside the curly braces of a placeholder, we can specify </a:t>
            </a:r>
            <a:r>
              <a:rPr lang="en-US" sz="2000" dirty="0">
                <a:solidFill>
                  <a:srgbClr val="FF0000"/>
                </a:solidFill>
              </a:rPr>
              <a:t>the field width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25920" y="3615788"/>
          <a:ext cx="2254186" cy="2595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56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scientific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fixed-point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3175099" y="3129860"/>
            <a:ext cx="284069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'1010'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'1.000000e+01'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'{:7.2f}'.format(n)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 10.00'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510421" y="3615788"/>
            <a:ext cx="15698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'{:7.2f}'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217965" y="4211995"/>
            <a:ext cx="12972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field width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76704" y="4612105"/>
            <a:ext cx="20072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decimal precision</a:t>
            </a:r>
          </a:p>
        </p:txBody>
      </p:sp>
      <p:cxnSp>
        <p:nvCxnSpPr>
          <p:cNvPr id="19" name="Straight Arrow Connector 18"/>
          <p:cNvCxnSpPr>
            <a:stCxn id="16" idx="0"/>
          </p:cNvCxnSpPr>
          <p:nvPr/>
        </p:nvCxnSpPr>
        <p:spPr>
          <a:xfrm rot="5400000" flipH="1" flipV="1">
            <a:off x="6874394" y="4008891"/>
            <a:ext cx="195301" cy="2109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</p:cNvCxnSpPr>
          <p:nvPr/>
        </p:nvCxnSpPr>
        <p:spPr>
          <a:xfrm rot="16200000" flipV="1">
            <a:off x="7500056" y="4031854"/>
            <a:ext cx="595411" cy="5650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5919" y="1671965"/>
            <a:ext cx="81558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Inside the curly braces of a placeholder, we can specify the field width, </a:t>
            </a:r>
            <a:r>
              <a:rPr lang="en-US" sz="2000" dirty="0">
                <a:solidFill>
                  <a:srgbClr val="FF0000"/>
                </a:solidFill>
              </a:rPr>
              <a:t>the type of the output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5919" y="1671965"/>
            <a:ext cx="81558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Inside the curly braces of a placeholder, we can specify the field width, the type of the output, and </a:t>
            </a:r>
            <a:r>
              <a:rPr lang="en-US" sz="2000" dirty="0">
                <a:solidFill>
                  <a:srgbClr val="FF0000"/>
                </a:solidFill>
              </a:rPr>
              <a:t>the decimal precision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/>
      <p:bldP spid="13" grpId="0" animBg="1"/>
      <p:bldP spid="14" grpId="0"/>
      <p:bldP spid="16" grpId="0"/>
      <p:bldP spid="1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Files and the file system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pSp>
        <p:nvGrpSpPr>
          <p:cNvPr id="382" name="Group 381"/>
          <p:cNvGrpSpPr/>
          <p:nvPr/>
        </p:nvGrpSpPr>
        <p:grpSpPr>
          <a:xfrm>
            <a:off x="125246" y="1661857"/>
            <a:ext cx="4604070" cy="3550687"/>
            <a:chOff x="125246" y="1661857"/>
            <a:chExt cx="4604070" cy="3550687"/>
          </a:xfrm>
        </p:grpSpPr>
        <p:sp>
          <p:nvSpPr>
            <p:cNvPr id="8" name="Rectangle 7"/>
            <p:cNvSpPr/>
            <p:nvPr/>
          </p:nvSpPr>
          <p:spPr>
            <a:xfrm>
              <a:off x="2123129" y="1661857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/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9359" y="2554380"/>
              <a:ext cx="1234360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Applications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11099" y="2554378"/>
              <a:ext cx="787080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Users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23629" y="2554379"/>
              <a:ext cx="562992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bin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50330" y="2554381"/>
              <a:ext cx="568813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var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4" name="Straight Connector 13"/>
            <p:cNvCxnSpPr>
              <a:stCxn id="8" idx="2"/>
              <a:endCxn id="9" idx="0"/>
            </p:cNvCxnSpPr>
            <p:nvPr/>
          </p:nvCxnSpPr>
          <p:spPr>
            <a:xfrm rot="5400000">
              <a:off x="1751505" y="1620557"/>
              <a:ext cx="508858" cy="13587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2"/>
              <a:endCxn id="11" idx="0"/>
            </p:cNvCxnSpPr>
            <p:nvPr/>
          </p:nvCxnSpPr>
          <p:spPr>
            <a:xfrm rot="5400000">
              <a:off x="2340799" y="2209849"/>
              <a:ext cx="508857" cy="1802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2"/>
              <a:endCxn id="10" idx="0"/>
            </p:cNvCxnSpPr>
            <p:nvPr/>
          </p:nvCxnSpPr>
          <p:spPr>
            <a:xfrm rot="16200000" flipH="1">
              <a:off x="2790555" y="1940294"/>
              <a:ext cx="508856" cy="7193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8" idx="2"/>
              <a:endCxn id="12" idx="0"/>
            </p:cNvCxnSpPr>
            <p:nvPr/>
          </p:nvCxnSpPr>
          <p:spPr>
            <a:xfrm rot="16200000" flipH="1">
              <a:off x="3255603" y="1475246"/>
              <a:ext cx="508859" cy="16494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2"/>
              <a:endCxn id="47" idx="0"/>
            </p:cNvCxnSpPr>
            <p:nvPr/>
          </p:nvCxnSpPr>
          <p:spPr>
            <a:xfrm rot="5400000">
              <a:off x="3107840" y="2841302"/>
              <a:ext cx="200059" cy="393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1381522" y="3129878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Firefox.app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8425" y="3129878"/>
              <a:ext cx="1121219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Mail.app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6" name="Straight Connector 35"/>
            <p:cNvCxnSpPr>
              <a:stCxn id="9" idx="2"/>
              <a:endCxn id="34" idx="0"/>
            </p:cNvCxnSpPr>
            <p:nvPr/>
          </p:nvCxnSpPr>
          <p:spPr>
            <a:xfrm rot="16200000" flipH="1">
              <a:off x="1539214" y="2725370"/>
              <a:ext cx="191833" cy="6171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9" idx="2"/>
              <a:endCxn id="35" idx="0"/>
            </p:cNvCxnSpPr>
            <p:nvPr/>
          </p:nvCxnSpPr>
          <p:spPr>
            <a:xfrm rot="5400000">
              <a:off x="911871" y="2715209"/>
              <a:ext cx="191833" cy="6375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444328" y="3129876"/>
              <a:ext cx="993738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Shared</a:t>
              </a:r>
            </a:p>
          </p:txBody>
        </p:sp>
        <p:cxnSp>
          <p:nvCxnSpPr>
            <p:cNvPr id="44" name="Straight Connector 43"/>
            <p:cNvCxnSpPr>
              <a:stCxn id="10" idx="2"/>
              <a:endCxn id="43" idx="0"/>
            </p:cNvCxnSpPr>
            <p:nvPr/>
          </p:nvCxnSpPr>
          <p:spPr>
            <a:xfrm rot="16200000" flipH="1">
              <a:off x="3577002" y="2765680"/>
              <a:ext cx="191833" cy="536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617761" y="3138102"/>
              <a:ext cx="786676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messi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85329" y="3691521"/>
              <a:ext cx="1124396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poem.txt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4" name="Straight Connector 53"/>
            <p:cNvCxnSpPr>
              <a:stCxn id="47" idx="2"/>
              <a:endCxn id="53" idx="0"/>
            </p:cNvCxnSpPr>
            <p:nvPr/>
          </p:nvCxnSpPr>
          <p:spPr>
            <a:xfrm rot="16200000" flipH="1">
              <a:off x="3044436" y="3488430"/>
              <a:ext cx="169754" cy="2364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1493364" y="3691521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image.jpg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6" name="Straight Connector 55"/>
            <p:cNvCxnSpPr>
              <a:stCxn id="47" idx="2"/>
              <a:endCxn id="55" idx="0"/>
            </p:cNvCxnSpPr>
            <p:nvPr/>
          </p:nvCxnSpPr>
          <p:spPr>
            <a:xfrm rot="5400000">
              <a:off x="2448454" y="3128876"/>
              <a:ext cx="169754" cy="9555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125247" y="3691521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Contents</a:t>
              </a:r>
            </a:p>
          </p:txBody>
        </p:sp>
        <p:cxnSp>
          <p:nvCxnSpPr>
            <p:cNvPr id="59" name="Straight Connector 58"/>
            <p:cNvCxnSpPr>
              <a:stCxn id="35" idx="2"/>
              <a:endCxn id="58" idx="0"/>
            </p:cNvCxnSpPr>
            <p:nvPr/>
          </p:nvCxnSpPr>
          <p:spPr>
            <a:xfrm rot="5400000">
              <a:off x="599252" y="3601738"/>
              <a:ext cx="177978" cy="1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125246" y="4246767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MacOS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63" name="Straight Connector 62"/>
            <p:cNvCxnSpPr>
              <a:stCxn id="58" idx="2"/>
              <a:endCxn id="62" idx="0"/>
            </p:cNvCxnSpPr>
            <p:nvPr/>
          </p:nvCxnSpPr>
          <p:spPr>
            <a:xfrm rot="5400000">
              <a:off x="601656" y="4160976"/>
              <a:ext cx="17158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126042" y="4828879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Mail</a:t>
              </a:r>
            </a:p>
          </p:txBody>
        </p:sp>
        <p:cxnSp>
          <p:nvCxnSpPr>
            <p:cNvPr id="66" name="Straight Connector 65"/>
            <p:cNvCxnSpPr>
              <a:stCxn id="62" idx="2"/>
              <a:endCxn id="65" idx="0"/>
            </p:cNvCxnSpPr>
            <p:nvPr/>
          </p:nvCxnSpPr>
          <p:spPr>
            <a:xfrm rot="16200000" flipH="1">
              <a:off x="588620" y="4729257"/>
              <a:ext cx="198447" cy="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3942240" y="3691521"/>
              <a:ext cx="787076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Canon</a:t>
              </a:r>
            </a:p>
          </p:txBody>
        </p:sp>
        <p:cxnSp>
          <p:nvCxnSpPr>
            <p:cNvPr id="69" name="Straight Connector 68"/>
            <p:cNvCxnSpPr>
              <a:stCxn id="43" idx="2"/>
              <a:endCxn id="68" idx="0"/>
            </p:cNvCxnSpPr>
            <p:nvPr/>
          </p:nvCxnSpPr>
          <p:spPr>
            <a:xfrm rot="16200000" flipH="1">
              <a:off x="4049497" y="3405240"/>
              <a:ext cx="177980" cy="3945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1" name="TextBox 300"/>
          <p:cNvSpPr txBox="1"/>
          <p:nvPr/>
        </p:nvSpPr>
        <p:spPr bwMode="auto">
          <a:xfrm>
            <a:off x="4854753" y="1737744"/>
            <a:ext cx="428924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file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system is the OS component that organizes files and provides a way to create, access, and modify files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2" name="TextBox 301"/>
          <p:cNvSpPr txBox="1"/>
          <p:nvPr/>
        </p:nvSpPr>
        <p:spPr bwMode="auto">
          <a:xfrm>
            <a:off x="4854753" y="3491465"/>
            <a:ext cx="42862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Files are organized into a tree structure</a:t>
            </a:r>
          </a:p>
        </p:txBody>
      </p:sp>
      <p:grpSp>
        <p:nvGrpSpPr>
          <p:cNvPr id="353" name="Group 352"/>
          <p:cNvGrpSpPr/>
          <p:nvPr/>
        </p:nvGrpSpPr>
        <p:grpSpPr>
          <a:xfrm>
            <a:off x="125246" y="1461801"/>
            <a:ext cx="4604070" cy="3168630"/>
            <a:chOff x="1987379" y="4830488"/>
            <a:chExt cx="4604070" cy="3168630"/>
          </a:xfrm>
        </p:grpSpPr>
        <p:cxnSp>
          <p:nvCxnSpPr>
            <p:cNvPr id="304" name="Straight Arrow Connector 303"/>
            <p:cNvCxnSpPr/>
            <p:nvPr/>
          </p:nvCxnSpPr>
          <p:spPr>
            <a:xfrm>
              <a:off x="3423062" y="5073534"/>
              <a:ext cx="562200" cy="1570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TextBox 315"/>
            <p:cNvSpPr txBox="1"/>
            <p:nvPr/>
          </p:nvSpPr>
          <p:spPr bwMode="auto">
            <a:xfrm>
              <a:off x="2211177" y="4830488"/>
              <a:ext cx="1313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root folder</a:t>
              </a: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3985262" y="5030543"/>
              <a:ext cx="1124397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/</a:t>
              </a: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571492" y="5923066"/>
              <a:ext cx="1234360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Applications</a:t>
              </a: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4873232" y="5923064"/>
              <a:ext cx="787080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Users</a:t>
              </a: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4085762" y="5923065"/>
              <a:ext cx="562992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bin</a:t>
              </a: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5912463" y="5923067"/>
              <a:ext cx="568813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var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22" name="Straight Connector 321"/>
            <p:cNvCxnSpPr>
              <a:stCxn id="317" idx="2"/>
              <a:endCxn id="318" idx="0"/>
            </p:cNvCxnSpPr>
            <p:nvPr/>
          </p:nvCxnSpPr>
          <p:spPr>
            <a:xfrm rot="5400000">
              <a:off x="3613638" y="4989243"/>
              <a:ext cx="508858" cy="13587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>
              <a:stCxn id="317" idx="2"/>
              <a:endCxn id="320" idx="0"/>
            </p:cNvCxnSpPr>
            <p:nvPr/>
          </p:nvCxnSpPr>
          <p:spPr>
            <a:xfrm rot="5400000">
              <a:off x="4202932" y="5578535"/>
              <a:ext cx="508857" cy="1802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>
              <a:stCxn id="317" idx="2"/>
              <a:endCxn id="319" idx="0"/>
            </p:cNvCxnSpPr>
            <p:nvPr/>
          </p:nvCxnSpPr>
          <p:spPr>
            <a:xfrm rot="16200000" flipH="1">
              <a:off x="4652688" y="5308980"/>
              <a:ext cx="508856" cy="7193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>
              <a:stCxn id="317" idx="2"/>
              <a:endCxn id="321" idx="0"/>
            </p:cNvCxnSpPr>
            <p:nvPr/>
          </p:nvCxnSpPr>
          <p:spPr>
            <a:xfrm rot="16200000" flipH="1">
              <a:off x="5117736" y="4843932"/>
              <a:ext cx="508859" cy="16494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>
              <a:stCxn id="319" idx="2"/>
              <a:endCxn id="334" idx="0"/>
            </p:cNvCxnSpPr>
            <p:nvPr/>
          </p:nvCxnSpPr>
          <p:spPr>
            <a:xfrm rot="5400000">
              <a:off x="4974084" y="6205877"/>
              <a:ext cx="191836" cy="393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Rectangle 327"/>
            <p:cNvSpPr/>
            <p:nvPr/>
          </p:nvSpPr>
          <p:spPr>
            <a:xfrm>
              <a:off x="3243655" y="6498564"/>
              <a:ext cx="1124397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Firefox.app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990558" y="6498564"/>
              <a:ext cx="1121219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Mail.app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30" name="Straight Connector 329"/>
            <p:cNvCxnSpPr>
              <a:stCxn id="318" idx="2"/>
              <a:endCxn id="328" idx="0"/>
            </p:cNvCxnSpPr>
            <p:nvPr/>
          </p:nvCxnSpPr>
          <p:spPr>
            <a:xfrm rot="16200000" flipH="1">
              <a:off x="3401347" y="6094056"/>
              <a:ext cx="191833" cy="6171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>
              <a:stCxn id="318" idx="2"/>
              <a:endCxn id="329" idx="0"/>
            </p:cNvCxnSpPr>
            <p:nvPr/>
          </p:nvCxnSpPr>
          <p:spPr>
            <a:xfrm rot="5400000">
              <a:off x="2774004" y="6083895"/>
              <a:ext cx="191833" cy="6375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Rectangle 331"/>
            <p:cNvSpPr/>
            <p:nvPr/>
          </p:nvSpPr>
          <p:spPr>
            <a:xfrm>
              <a:off x="5306461" y="6498562"/>
              <a:ext cx="993738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Shared</a:t>
              </a:r>
            </a:p>
          </p:txBody>
        </p:sp>
        <p:cxnSp>
          <p:nvCxnSpPr>
            <p:cNvPr id="333" name="Straight Connector 332"/>
            <p:cNvCxnSpPr>
              <a:stCxn id="319" idx="2"/>
              <a:endCxn id="332" idx="0"/>
            </p:cNvCxnSpPr>
            <p:nvPr/>
          </p:nvCxnSpPr>
          <p:spPr>
            <a:xfrm rot="16200000" flipH="1">
              <a:off x="5439135" y="6134366"/>
              <a:ext cx="191833" cy="536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ectangle 333"/>
            <p:cNvSpPr/>
            <p:nvPr/>
          </p:nvSpPr>
          <p:spPr>
            <a:xfrm>
              <a:off x="4479894" y="6498565"/>
              <a:ext cx="786676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messi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987380" y="7060207"/>
              <a:ext cx="1124397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Contents</a:t>
              </a:r>
            </a:p>
          </p:txBody>
        </p:sp>
        <p:cxnSp>
          <p:nvCxnSpPr>
            <p:cNvPr id="341" name="Straight Connector 340"/>
            <p:cNvCxnSpPr>
              <a:stCxn id="329" idx="2"/>
              <a:endCxn id="340" idx="0"/>
            </p:cNvCxnSpPr>
            <p:nvPr/>
          </p:nvCxnSpPr>
          <p:spPr>
            <a:xfrm rot="5400000">
              <a:off x="2461385" y="6970424"/>
              <a:ext cx="177978" cy="1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Rectangle 341"/>
            <p:cNvSpPr/>
            <p:nvPr/>
          </p:nvSpPr>
          <p:spPr>
            <a:xfrm>
              <a:off x="1987379" y="7615453"/>
              <a:ext cx="1124397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MacOS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43" name="Straight Connector 342"/>
            <p:cNvCxnSpPr>
              <a:stCxn id="340" idx="2"/>
              <a:endCxn id="342" idx="0"/>
            </p:cNvCxnSpPr>
            <p:nvPr/>
          </p:nvCxnSpPr>
          <p:spPr>
            <a:xfrm rot="5400000">
              <a:off x="2463789" y="7529662"/>
              <a:ext cx="17158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Rectangle 345"/>
            <p:cNvSpPr/>
            <p:nvPr/>
          </p:nvSpPr>
          <p:spPr>
            <a:xfrm>
              <a:off x="5804373" y="7068429"/>
              <a:ext cx="787076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Canon</a:t>
              </a:r>
            </a:p>
          </p:txBody>
        </p:sp>
        <p:cxnSp>
          <p:nvCxnSpPr>
            <p:cNvPr id="347" name="Straight Connector 346"/>
            <p:cNvCxnSpPr>
              <a:stCxn id="332" idx="2"/>
              <a:endCxn id="346" idx="0"/>
            </p:cNvCxnSpPr>
            <p:nvPr/>
          </p:nvCxnSpPr>
          <p:spPr>
            <a:xfrm rot="16200000" flipH="1">
              <a:off x="5907519" y="6778037"/>
              <a:ext cx="186202" cy="3945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1" name="TextBox 350"/>
          <p:cNvSpPr txBox="1"/>
          <p:nvPr/>
        </p:nvSpPr>
        <p:spPr bwMode="auto">
          <a:xfrm>
            <a:off x="4854753" y="3890996"/>
            <a:ext cx="39717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folders (or directories)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2" name="TextBox 351"/>
          <p:cNvSpPr txBox="1"/>
          <p:nvPr/>
        </p:nvSpPr>
        <p:spPr bwMode="auto">
          <a:xfrm>
            <a:off x="4854753" y="3892824"/>
            <a:ext cx="39717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folders (or directories)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regular files</a:t>
            </a:r>
          </a:p>
        </p:txBody>
      </p:sp>
      <p:cxnSp>
        <p:nvCxnSpPr>
          <p:cNvPr id="355" name="Straight Arrow Connector 354"/>
          <p:cNvCxnSpPr>
            <a:endCxn id="65" idx="3"/>
          </p:cNvCxnSpPr>
          <p:nvPr/>
        </p:nvCxnSpPr>
        <p:spPr>
          <a:xfrm rot="10800000" flipV="1">
            <a:off x="1250440" y="4828878"/>
            <a:ext cx="362393" cy="1918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/>
          <p:nvPr/>
        </p:nvCxnSpPr>
        <p:spPr>
          <a:xfrm rot="5400000" flipH="1" flipV="1">
            <a:off x="1835412" y="4328482"/>
            <a:ext cx="440302" cy="1004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/>
          <p:nvPr/>
        </p:nvCxnSpPr>
        <p:spPr>
          <a:xfrm rot="16200000" flipV="1">
            <a:off x="3125778" y="4280329"/>
            <a:ext cx="440303" cy="1968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2" name="TextBox 361"/>
          <p:cNvSpPr txBox="1"/>
          <p:nvPr/>
        </p:nvSpPr>
        <p:spPr bwMode="auto">
          <a:xfrm>
            <a:off x="3074933" y="4473367"/>
            <a:ext cx="9753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text file</a:t>
            </a:r>
          </a:p>
        </p:txBody>
      </p:sp>
      <p:sp>
        <p:nvSpPr>
          <p:cNvPr id="363" name="TextBox 362"/>
          <p:cNvSpPr txBox="1"/>
          <p:nvPr/>
        </p:nvSpPr>
        <p:spPr bwMode="auto">
          <a:xfrm>
            <a:off x="1512325" y="4473367"/>
            <a:ext cx="12216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binary file</a:t>
            </a:r>
          </a:p>
        </p:txBody>
      </p:sp>
      <p:sp>
        <p:nvSpPr>
          <p:cNvPr id="383" name="TextBox 382"/>
          <p:cNvSpPr txBox="1"/>
          <p:nvPr/>
        </p:nvSpPr>
        <p:spPr bwMode="auto">
          <a:xfrm>
            <a:off x="4438067" y="4659343"/>
            <a:ext cx="471863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While every file and folder has a name, it is the file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pathname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that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identifies the file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sp>
        <p:nvSpPr>
          <p:cNvPr id="385" name="Rectangle 384"/>
          <p:cNvSpPr/>
          <p:nvPr/>
        </p:nvSpPr>
        <p:spPr>
          <a:xfrm>
            <a:off x="4622322" y="3138102"/>
            <a:ext cx="1124397" cy="383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poem.txt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6" name="Straight Connector 385"/>
          <p:cNvCxnSpPr>
            <a:stCxn id="321" idx="2"/>
            <a:endCxn id="385" idx="0"/>
          </p:cNvCxnSpPr>
          <p:nvPr/>
        </p:nvCxnSpPr>
        <p:spPr>
          <a:xfrm rot="16200000" flipH="1">
            <a:off x="4659601" y="2613181"/>
            <a:ext cx="200057" cy="849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/>
          <p:cNvSpPr txBox="1"/>
          <p:nvPr/>
        </p:nvSpPr>
        <p:spPr bwMode="auto">
          <a:xfrm>
            <a:off x="174367" y="5450397"/>
            <a:ext cx="410881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Absolute pathnames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var/poem.txt</a:t>
            </a:r>
            <a:endParaRPr lang="en-US" kern="0" dirty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/Users/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messi/poem.txt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/Applications/</a:t>
            </a:r>
            <a:r>
              <a:rPr lang="en-US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Mail.app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19" name="TextBox 418"/>
          <p:cNvSpPr txBox="1"/>
          <p:nvPr/>
        </p:nvSpPr>
        <p:spPr bwMode="auto">
          <a:xfrm>
            <a:off x="2223629" y="5450397"/>
            <a:ext cx="701666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Relative pathnames (relative to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current working directory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Users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messi/poem.txt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messi/image.jpg</a:t>
            </a:r>
            <a:endParaRPr lang="en-US" kern="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Shared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51" grpId="0"/>
      <p:bldP spid="351" grpId="1"/>
      <p:bldP spid="352" grpId="0"/>
      <p:bldP spid="362" grpId="0"/>
      <p:bldP spid="362" grpId="1"/>
      <p:bldP spid="363" grpId="0"/>
      <p:bldP spid="363" grpId="1"/>
      <p:bldP spid="383" grpId="0"/>
      <p:bldP spid="385" grpId="0" animBg="1"/>
      <p:bldP spid="389" grpId="0"/>
      <p:bldP spid="389" grpId="1"/>
      <p:bldP spid="4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Opening and closing a file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709358" y="2002118"/>
            <a:ext cx="4557658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Processing a file consists of: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Opening the file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Reading from and/or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writing to the file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Closing the file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3948379" y="4662897"/>
            <a:ext cx="5065059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2] No such file or directory: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 bwMode="auto">
          <a:xfrm>
            <a:off x="3948379" y="4662897"/>
            <a:ext cx="5065059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2] No such file or directory: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3948380" y="4662897"/>
            <a:ext cx="5065059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2] No such file or directory: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 bwMode="auto">
          <a:xfrm>
            <a:off x="709358" y="3293291"/>
            <a:ext cx="65875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2000" kern="0" noProof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open()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is used to open a file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0" name="TextBox 79"/>
          <p:cNvSpPr txBox="1"/>
          <p:nvPr/>
        </p:nvSpPr>
        <p:spPr bwMode="auto">
          <a:xfrm>
            <a:off x="709357" y="3293291"/>
            <a:ext cx="691064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noProof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 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second (optional) argument is the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file mode</a:t>
            </a:r>
          </a:p>
        </p:txBody>
      </p:sp>
      <p:sp>
        <p:nvSpPr>
          <p:cNvPr id="81" name="TextBox 80"/>
          <p:cNvSpPr txBox="1"/>
          <p:nvPr/>
        </p:nvSpPr>
        <p:spPr bwMode="auto">
          <a:xfrm>
            <a:off x="709358" y="3293291"/>
            <a:ext cx="691064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noProof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T</a:t>
            </a:r>
            <a:r>
              <a:rPr kumimoji="0" lang="en-US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 first </a:t>
            </a: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input argument is the file pathname, whether absolute or relative with respect to the current working directory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2" name="TextBox 81"/>
          <p:cNvSpPr txBox="1"/>
          <p:nvPr/>
        </p:nvSpPr>
        <p:spPr bwMode="auto">
          <a:xfrm>
            <a:off x="5935557" y="2540000"/>
            <a:ext cx="30778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File mode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used 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open a file for reading (rather than, say, writing)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343648" y="5370783"/>
            <a:ext cx="3604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“file” object is of a type that supports several “file” methods, including method 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close()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that closes the file</a:t>
            </a:r>
            <a:endParaRPr lang="en-US" sz="2000" kern="0" noProof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709358" y="3293291"/>
            <a:ext cx="3997114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noProof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 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Returns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“file”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object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77" grpId="0" animBg="1"/>
      <p:bldP spid="77" grpId="1" animBg="1"/>
      <p:bldP spid="78" grpId="0" animBg="1"/>
      <p:bldP spid="79" grpId="0"/>
      <p:bldP spid="80" grpId="0"/>
      <p:bldP spid="81" grpId="0"/>
      <p:bldP spid="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Open file mode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09358" y="2586766"/>
          <a:ext cx="5109882" cy="2595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91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</a:t>
                      </a:r>
                      <a:r>
                        <a:rPr lang="en-US" baseline="0" dirty="0"/>
                        <a:t> (default)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Writing (if file exists, content is wiped)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</a:t>
                      </a:r>
                      <a:r>
                        <a:rPr lang="en-US" baseline="0" dirty="0"/>
                        <a:t> (if file exists, writes are appended)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and Writing</a:t>
                      </a: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(default)</a:t>
                      </a:r>
                    </a:p>
                  </a:txBody>
                  <a:tcPr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709358" y="1807882"/>
            <a:ext cx="72692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file mode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defines how the file will be accessed</a:t>
            </a:r>
            <a:endParaRPr lang="en-US" sz="2000" kern="0" dirty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078942" y="5453529"/>
            <a:ext cx="440281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5746533"/>
            <a:ext cx="26561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These are all equivalent</a:t>
            </a: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>
          <a:xfrm>
            <a:off x="3365529" y="5946588"/>
            <a:ext cx="5341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File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0768" y="3227294"/>
          <a:ext cx="8447342" cy="3403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46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infile.read(n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Read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characters starting from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cursor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; if fewer than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characters remain, read until the end of file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infile.read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Read starting from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cursor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up to the end of the file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infile.readline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Read starting from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cursor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up to, and including, the end of line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infile.readlines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Read starting from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cursor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up to the end of the file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and return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list of lines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outfile.write(s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Write string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to file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outfile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starting from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cursor</a:t>
                      </a:r>
                      <a:endParaRPr lang="en-US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infile.close(n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Close file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350769" y="1718235"/>
            <a:ext cx="844734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There are several “file” types; they all support similar “file” methods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50768" y="1718235"/>
            <a:ext cx="844734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noProof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Methods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read()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 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readline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 the characters read as a string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Methods 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returns the characters read as a list of lines  </a:t>
            </a:r>
            <a:endParaRPr kumimoji="0" lang="en-US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write()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returns the number of characters written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Reading a file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3899647" y="3691534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27212" y="1808579"/>
            <a:ext cx="863749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The 3 lines in this file end with the new line character.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endParaRPr lang="en-US" dirty="0">
              <a:solidFill>
                <a:srgbClr val="748CB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There is a blank line above this line.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21846" y="197785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639134" y="197785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1354069" y="197785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21846" y="2224078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067611" y="2562632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3899647" y="3691535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3899647" y="3691535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 3 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3899647" y="3691534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 3 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'lines in this file end with the new line character.\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3899647" y="3691534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 3 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'lines in this file end with the new line character.\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nThere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blank line above this line.\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3899647" y="3691534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 3 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'lines in this file end with the new line character.\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nThere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blank line above this line.\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7594907" y="2731909"/>
            <a:ext cx="13697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example.txt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327212" y="3039686"/>
            <a:ext cx="86374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the file is opened, a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cursor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associated with the opened file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327212" y="3999310"/>
            <a:ext cx="331843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initial position of the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cursor is: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at the beginning of the file,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if file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mode is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</a:t>
            </a:r>
            <a:endParaRPr kumimoji="0" 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sz="2000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at the end of the file, if file mode is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or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17" grpId="0"/>
      <p:bldP spid="17" grpId="1"/>
      <p:bldP spid="18" grpId="0"/>
      <p:bldP spid="18" grpId="1"/>
      <p:bldP spid="20" grpId="0"/>
      <p:bldP spid="20" grpId="1"/>
      <p:bldP spid="21" grpId="0"/>
      <p:bldP spid="21" grpId="1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9" grpId="0"/>
      <p:bldP spid="30" grpId="0"/>
      <p:bldP spid="3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String representations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print(excuse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I'm "sick"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print(excuse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I'm "sick”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...\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sick”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print(excuse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I'm "sick”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...\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...\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print(excuse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I'm "sick”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...\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...\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print(excuse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I'm 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"sick"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57031" y="1493133"/>
            <a:ext cx="82247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string value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represented as a sequence of characters delimited by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quotes 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257031" y="2127914"/>
            <a:ext cx="42098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Quotes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can be single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 or double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)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257032" y="2739673"/>
            <a:ext cx="29061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 if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 one of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string characters? 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257032" y="2739673"/>
            <a:ext cx="290610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 if the string includes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both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?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57031" y="3521636"/>
            <a:ext cx="414608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</a:rPr>
              <a:t>Escape sequence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sz="2000" dirty="0">
                <a:solidFill>
                  <a:schemeClr val="accent1"/>
                </a:solidFill>
              </a:rPr>
              <a:t> or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sz="2000" dirty="0">
                <a:solidFill>
                  <a:schemeClr val="accent1"/>
                </a:solidFill>
              </a:rPr>
              <a:t> is used to indicate that a quote is not the string delimiter but is part of the string value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257031" y="4862815"/>
            <a:ext cx="41460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interprets the escape sequence 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257031" y="5673061"/>
            <a:ext cx="414608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Another example:</a:t>
            </a:r>
          </a:p>
          <a:p>
            <a:pPr marL="685800" lvl="1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\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an escape sequence that represents a new line 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  <p:bldP spid="26" grpId="1"/>
      <p:bldP spid="27" grpId="0"/>
      <p:bldP spid="28" grpId="0"/>
      <p:bldP spid="2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Patterns for reading a text file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862794" y="4007714"/>
            <a:ext cx="611466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numChars(filename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the number of characters in file filename'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content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len(content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862794" y="1624608"/>
            <a:ext cx="4686725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Common 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atterns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for reading a file: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Read the file content into a string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Read the file content into a list of words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</a:rPr>
              <a:t>Read the file content into a list of lines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862794" y="4007714"/>
            <a:ext cx="6114668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numWords(filename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the number of words in file filename'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content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content.split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len(wordList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862794" y="4007714"/>
            <a:ext cx="611466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numLines(filename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the number of lines in file filename'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infile.readlines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len(lineList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862794" y="3401921"/>
            <a:ext cx="11385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  <p:bldP spid="18" grpId="0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346195" y="1687079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 Still the first line…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 Still the first line…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we are in the second line.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 Still the first line…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we are in the second line.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 string value like 5 must be converted first.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346195" y="1687079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 Still the first line…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we are in the second line.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 string value like 5 must be converted first.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 string value like 5 must be converted first.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Writing to a text file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21846" y="1870131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3712135" y="1870131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521846" y="2125677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9358" y="1870131"/>
            <a:ext cx="3750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521846" y="2428790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7129499" y="2913594"/>
            <a:ext cx="10465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test.txt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521846" y="271658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7384594" y="271658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-12700" y="3749456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Still the first line...\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0" y="3749456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Still the first line...\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 are in the second line.\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Still the first line...\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 are in the second line.\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value like '+str(5)+' must be converted first.\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Still the first line...\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 are in the second line.\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value like '+str(5)+' must be converted first.\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value like {} must be converted first.\n'.format(5))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outfile.close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17" grpId="0"/>
      <p:bldP spid="17" grpId="1"/>
      <p:bldP spid="18" grpId="0"/>
      <p:bldP spid="18" grpId="1"/>
      <p:bldP spid="20" grpId="0"/>
      <p:bldP spid="20" grpId="1"/>
      <p:bldP spid="21" grpId="0"/>
      <p:bldP spid="21" grpId="1"/>
      <p:bldP spid="22" grpId="0"/>
      <p:bldP spid="22" grpId="1"/>
      <p:bldP spid="23" grpId="0" animBg="1"/>
      <p:bldP spid="23" grpId="1" animBg="1"/>
      <p:bldP spid="31" grpId="0"/>
      <p:bldP spid="32" grpId="0"/>
      <p:bldP spid="32" grpId="1"/>
      <p:bldP spid="33" grpId="0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Types of errors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836737" y="2580105"/>
            <a:ext cx="506505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for +: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2] No such file or directory: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895684" y="1804737"/>
            <a:ext cx="51090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We saw different types of errors in this chapter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895684" y="4272876"/>
            <a:ext cx="294105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There are basically two types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errors: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baseline="0" dirty="0">
                <a:latin typeface="Calibri" pitchFamily="34" charset="0"/>
                <a:ea typeface="+mj-ea"/>
                <a:cs typeface="+mj-cs"/>
              </a:rPr>
              <a:t>syntax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errors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erroneous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state errors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Syntax errors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416699" y="3010994"/>
            <a:ext cx="5065059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(3+4]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5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syntax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 'hello'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syntax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[4;5;6]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syntax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range(10):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expected an indented block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895684" y="1470025"/>
            <a:ext cx="758607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Syntax errors are errors that are due to the incorrect format of a Python statement 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000" dirty="0"/>
              <a:t>They occur while the statement is being translated to machine language and before it is being executed.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Erroneous state errors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836737" y="2723821"/>
            <a:ext cx="5065059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3/0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3/0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division by zero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641397" y="1604682"/>
            <a:ext cx="55578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program execution gets into an erroneous state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836737" y="3308596"/>
            <a:ext cx="5065059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"&lt;pyshell#57&gt;",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836737" y="3893372"/>
            <a:ext cx="506505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[12, 13, 14]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lst[3]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list index out of range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836737" y="4580653"/>
            <a:ext cx="506505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can't multiply sequence by non-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of type 'list’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3823082" y="5150791"/>
            <a:ext cx="506505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int('4.5')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"&lt;pyshell#61&gt;",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int('4.5')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literal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with base 10: '4.5'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641397" y="2077491"/>
            <a:ext cx="824674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an error occurs,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 “error” object is created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This object has a type that is related to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i="1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type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of error</a:t>
            </a: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The object contains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information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about the error</a:t>
            </a: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>
              <a:latin typeface="Calibri" pitchFamily="34" charset="0"/>
              <a:ea typeface="+mj-ea"/>
              <a:cs typeface="+mj-cs"/>
            </a:endParaRP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41397" y="4124204"/>
            <a:ext cx="82603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The “error” object is called an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exception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; the creation of an exception due to an error is called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the raising of an exception  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641397" y="2077491"/>
            <a:ext cx="824674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an error occurs,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 “error” object is created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This object has a type that is related to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i="1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type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of error</a:t>
            </a: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The object contains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information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about the error</a:t>
            </a: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default behavior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is to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print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this information and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interrupt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the execution of the statement.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3823082" y="5150791"/>
            <a:ext cx="506505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int('4.5')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"&lt;pyshell#61&gt;",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int('4.5')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literal for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with base 10: '4.5'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/>
      <p:bldP spid="13" grpId="1"/>
      <p:bldP spid="19" grpId="0"/>
      <p:bldP spid="20" grpId="0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Exception types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895684" y="1804737"/>
            <a:ext cx="41594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noProof="0" dirty="0">
                <a:solidFill>
                  <a:schemeClr val="accent1"/>
                </a:solidFill>
              </a:rPr>
              <a:t>Some of the built-in </a:t>
            </a:r>
            <a:r>
              <a:rPr lang="en-US" sz="2000" dirty="0">
                <a:solidFill>
                  <a:schemeClr val="accent1"/>
                </a:solidFill>
              </a:rPr>
              <a:t>exception classes: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0" y="2712720"/>
          <a:ext cx="9156700" cy="4145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54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user hits Ctrl-C, the interrupt key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 floating-point expression evaluates to a value that is too large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attempting to divide by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an I/O operation fails for an I/O-related reason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 sequence index is outside the range of valid indexes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attempting to evaluate an unassigned identifier (name)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an operation of function is applied to an object of the wrong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operation or function has an argument of the right type but incorrect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 bwMode="auto">
          <a:xfrm>
            <a:off x="409181" y="1634577"/>
            <a:ext cx="340960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indexing operator returns the character at index </a:t>
            </a:r>
            <a:r>
              <a:rPr lang="en-US" sz="2000" dirty="0" err="1">
                <a:solidFill>
                  <a:schemeClr val="accent1"/>
                </a:solidFill>
              </a:rPr>
              <a:t>i</a:t>
            </a:r>
            <a:r>
              <a:rPr lang="en-US" sz="2000" dirty="0">
                <a:solidFill>
                  <a:schemeClr val="accent1"/>
                </a:solidFill>
              </a:rPr>
              <a:t> (as a single character string).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Indexing operator, revisited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30621" y="4092324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86943" y="5006724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11550" y="4549524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18786" y="5463924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55612" y="5921124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227735" y="41494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s[0]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=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227735" y="46066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s[1]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=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227735" y="50638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s[2]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227735" y="55210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s[3]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=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227735" y="59782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s[4]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=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227735" y="3353660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</a:t>
            </a: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=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1830621" y="3753770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2379261" y="3753770"/>
            <a:ext cx="589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1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3735583" y="3753770"/>
            <a:ext cx="540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3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4455612" y="3753770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4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3060190" y="3753770"/>
            <a:ext cx="583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355519" y="4551519"/>
            <a:ext cx="3801181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692863" y="3296570"/>
            <a:ext cx="331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1800141" y="2958016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-5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2348781" y="2958016"/>
            <a:ext cx="589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-4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3705103" y="2958016"/>
            <a:ext cx="540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4425132" y="2958016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-1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3029710" y="2958016"/>
            <a:ext cx="583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-3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227735" y="41494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s[0:2]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95597" y="4094319"/>
            <a:ext cx="1367327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227735" y="46066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s[1:4]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348781" y="4549524"/>
            <a:ext cx="2018645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227735" y="50638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s[2:5]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968750" y="5006724"/>
            <a:ext cx="20355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227735" y="55210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s[2:]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968750" y="5463924"/>
            <a:ext cx="20355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227735" y="6433419"/>
            <a:ext cx="17237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s[-3:-1]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968750" y="6376329"/>
            <a:ext cx="134952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227735" y="5976219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s[:2]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695597" y="5921124"/>
            <a:ext cx="1367327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58" name="TextBox 57"/>
          <p:cNvSpPr txBox="1"/>
          <p:nvPr/>
        </p:nvSpPr>
        <p:spPr bwMode="auto">
          <a:xfrm>
            <a:off x="5342819" y="3940429"/>
            <a:ext cx="3801181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s[0:2]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s[1:4]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s[2:5]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s[2:]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s[:2]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s[-3:-1]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'pl'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409181" y="1634577"/>
            <a:ext cx="359709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indexing operator can also be used to obtain a slice of a string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4318271" y="1623913"/>
            <a:ext cx="48384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s[i:j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: the slice of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starting at index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and ending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before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index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4318270" y="2250130"/>
            <a:ext cx="48384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s[i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:]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: the slice of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starting at index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4318270" y="2650240"/>
            <a:ext cx="48384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s[:j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: the slice of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ending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before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index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21" grpId="0" animBg="1"/>
      <p:bldP spid="22" grpId="0" animBg="1"/>
      <p:bldP spid="23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4" grpId="0"/>
      <p:bldP spid="40" grpId="0" animBg="1"/>
      <p:bldP spid="51" grpId="0"/>
      <p:bldP spid="52" grpId="0" animBg="1"/>
      <p:bldP spid="32" grpId="0"/>
      <p:bldP spid="33" grpId="0" animBg="1"/>
      <p:bldP spid="37" grpId="0"/>
      <p:bldP spid="38" grpId="0" animBg="1"/>
      <p:bldP spid="39" grpId="0"/>
      <p:bldP spid="53" grpId="0" animBg="1"/>
      <p:bldP spid="54" grpId="0"/>
      <p:bldP spid="55" grpId="0" animBg="1"/>
      <p:bldP spid="56" grpId="0"/>
      <p:bldP spid="57" grpId="0" animBg="1"/>
      <p:bldP spid="58" grpId="0" animBg="1"/>
      <p:bldP spid="60" grpId="0"/>
      <p:bldP spid="61" grpId="0"/>
      <p:bldP spid="62" grpId="0"/>
      <p:bldP spid="62" grpId="1"/>
      <p:bldP spid="63" grpId="0"/>
      <p:bldP spid="6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470025"/>
            <a:ext cx="7772399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indexing operator can also be used to obtain slices of a list as well. Let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>
                <a:solidFill>
                  <a:schemeClr val="accent1"/>
                </a:solidFill>
              </a:rPr>
              <a:t> refer to list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['a',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  <a:endParaRPr lang="en-US" sz="2000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Write Python expressions using list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>
                <a:solidFill>
                  <a:schemeClr val="accent1"/>
                </a:solidFill>
              </a:rPr>
              <a:t> and the indexing operator that evaluate to: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['a',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945909" y="3913909"/>
            <a:ext cx="2994493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lst[:4]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['a',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lst[3:6]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lst[3:4]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lst[-3:-1]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lst[3:]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lst[-3:]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542596" y="1780003"/>
          <a:ext cx="6442138" cy="4953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3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5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s.capitalize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a copy of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with first character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capitalized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s.count(target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the number of </a:t>
                      </a:r>
                      <a:r>
                        <a:rPr lang="en-US" dirty="0" err="1">
                          <a:solidFill>
                            <a:schemeClr val="accent1"/>
                          </a:solidFill>
                        </a:rPr>
                        <a:t>occurences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of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target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in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s.find(target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the index of the first occurrence of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target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in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s.lower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lowercase copy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s.replace(old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copy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with every occurrence of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old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replaced with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s.split(sep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list of substrings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, delimited by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s.strip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copy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without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leading and trailing whitespace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s.upper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lowercase copy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String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16523" y="3479439"/>
            <a:ext cx="198518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Strings are immutable;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none of the string methods modify string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link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16523" y="3479439"/>
            <a:ext cx="198518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Strings are immutable;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none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of the string methods modify string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71226" y="1470025"/>
            <a:ext cx="8231044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events = '9/13 2:30 PM\n9/14 11:15 AM\n9/14 1:00 PM\n9/15 9:00 AM'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print(events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9/13 2:30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9/14 11:15 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9/14 1:00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9/15 9:00 AM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280602" y="3832995"/>
            <a:ext cx="4876098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events.count('9/14')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events.find('9/14')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events.find('9/15')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events[13:40]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'9/14 11:15 AM\n9/14 1:00 PM\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events[13:40].strip().split('\n')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['9/14 11:15 AM', '9/14 1:00 PM']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70094" y="3832995"/>
            <a:ext cx="3821457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Write expressions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that compute: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566738" lvl="1" indent="-227013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number of events on 9/14</a:t>
            </a:r>
          </a:p>
          <a:p>
            <a:pPr marL="566738" lvl="1" indent="-227013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the index of the substring describing the 1</a:t>
            </a:r>
            <a:r>
              <a:rPr lang="en-US" kern="0" baseline="30000" dirty="0">
                <a:latin typeface="Calibri" pitchFamily="34" charset="0"/>
                <a:ea typeface="+mj-ea"/>
                <a:cs typeface="+mj-cs"/>
              </a:rPr>
              <a:t>st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 event on 9/14</a:t>
            </a:r>
          </a:p>
          <a:p>
            <a:pPr marL="566738" lvl="1" indent="-227013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kern="0" dirty="0">
                <a:latin typeface="Calibri" pitchFamily="34" charset="0"/>
              </a:rPr>
              <a:t>the index just past the substring describing the last event on 9/14</a:t>
            </a:r>
          </a:p>
          <a:p>
            <a:pPr marL="566738" lvl="1" indent="-227013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list of substrings describing the events on 9/14 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471226" y="3190672"/>
            <a:ext cx="77252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String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events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describes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schedule of 4 events spread across 3 days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String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608432" y="2287943"/>
            <a:ext cx="5873326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event = "Tuesday, Feb 29, 2012 -- 3:35 PM"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689378"/>
            <a:ext cx="81309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Suppose we need to pick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up the date and time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components of string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event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608432" y="2287943"/>
            <a:ext cx="5873326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event = "Tuesday, Feb 29, 2012 -- 3:35 PM"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table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str.maketrans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(':,-', 3*'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event.translate(table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'Tuesday  Feb 29  2012    3 35 PM'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608432" y="2287943"/>
            <a:ext cx="5873326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event = "Tuesday, Feb 29, 2012 -- 3:35 PM"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table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str.maketrans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(':,-', 3*'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event.translate(table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'Tuesday  Feb 29  2012    3 35 PM'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event.translate(table).split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['Tuesday', 'Feb', '29', '2012', '3', '35', 'PM']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209738" y="2441832"/>
            <a:ext cx="23645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Puntuation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makes it difficult to use method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split()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4" grpId="0" animBg="1"/>
      <p:bldP spid="14" grpId="1" animBg="1"/>
      <p:bldP spid="15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911396" y="2149018"/>
            <a:ext cx="6869320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prod = 'morels'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cost = 139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total = cost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911396" y="2149018"/>
            <a:ext cx="6869320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prod = 'morels'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cost = 139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total = cost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total)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morels 139 0.5 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911396" y="2149018"/>
            <a:ext cx="6869320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prod = 'morels'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cost = 139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total = cost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total)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morels 139 0.5 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total, sep=';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morels; 139; 0.5; 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911396" y="2149018"/>
            <a:ext cx="6869320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prod = 'morels'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cost = 139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total = cost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total)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morels 139 0.5 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total, sep=';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morels; 139; 0.5; 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total, sep=':::')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morels:::139:::0.5:::69.5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, revisited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709358" y="1493133"/>
            <a:ext cx="73373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j-ea"/>
                <a:cs typeface="Courier New" panose="02070309020205020404" pitchFamily="49" charset="0"/>
              </a:rPr>
              <a:t> takes 0 or more arguments and prints them </a:t>
            </a:r>
            <a:r>
              <a:rPr lang="en-US" kern="0" dirty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in the shell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4951562"/>
            <a:ext cx="62254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blank space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separator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printed between the arguments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5400000" flipH="1" flipV="1">
            <a:off x="1328096" y="3866924"/>
            <a:ext cx="74958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 flipH="1" flipV="1">
            <a:off x="1731380" y="3866926"/>
            <a:ext cx="74958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2180334" y="3866924"/>
            <a:ext cx="74958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709358" y="5776058"/>
            <a:ext cx="56658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sep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argument allows for customized separators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396426" y="1152926"/>
            <a:ext cx="29403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their string representation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298183" y="1553036"/>
            <a:ext cx="636657" cy="3402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98183" y="1553036"/>
            <a:ext cx="636657" cy="3402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3" grpId="1" animBg="1"/>
      <p:bldP spid="34" grpId="0" animBg="1"/>
      <p:bldP spid="35" grpId="0"/>
      <p:bldP spid="43" grpId="0"/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1073373" y="2165143"/>
            <a:ext cx="6869320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['boa',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Built-in function print(), revisited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709358" y="1470025"/>
            <a:ext cx="83535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j-ea"/>
                <a:cs typeface="Courier New" panose="02070309020205020404" pitchFamily="49" charset="0"/>
              </a:rPr>
              <a:t> prints, by default, a newline character after printing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j-ea"/>
                <a:cs typeface="Courier New" panose="02070309020205020404" pitchFamily="49" charset="0"/>
              </a:rPr>
              <a:t> its arguments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641108" y="6350904"/>
            <a:ext cx="61652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end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argument allows for customized end characters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073373" y="2165143"/>
            <a:ext cx="6869320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['boa',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boa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073373" y="2165143"/>
            <a:ext cx="6869320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['boa',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end=',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boa, cat, dog,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073373" y="2165143"/>
            <a:ext cx="6869320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['boa',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end=',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boa, cat, dog,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end='!!!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boa!!! cat!!! dog!!!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1699377" y="3167050"/>
            <a:ext cx="375213" cy="2172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V="1">
            <a:off x="1699377" y="3384302"/>
            <a:ext cx="375213" cy="2172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1699377" y="3601554"/>
            <a:ext cx="375213" cy="2172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28377</TotalTime>
  <Words>4903</Words>
  <Application>Microsoft Office PowerPoint</Application>
  <PresentationFormat>عرض على الشاشة (4:3)</PresentationFormat>
  <Paragraphs>1196</Paragraphs>
  <Slides>25</Slides>
  <Notes>3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25</vt:i4>
      </vt:variant>
    </vt:vector>
  </HeadingPairs>
  <TitlesOfParts>
    <vt:vector size="26" baseType="lpstr">
      <vt:lpstr>Title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Ljubomir Perkovic</dc:creator>
  <cp:lastModifiedBy>0206186</cp:lastModifiedBy>
  <cp:revision>108</cp:revision>
  <dcterms:created xsi:type="dcterms:W3CDTF">2012-03-19T04:22:12Z</dcterms:created>
  <dcterms:modified xsi:type="dcterms:W3CDTF">2022-06-30T03:18:19Z</dcterms:modified>
</cp:coreProperties>
</file>