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14"/>
  </p:notesMasterIdLst>
  <p:sldIdLst>
    <p:sldId id="257" r:id="rId2"/>
    <p:sldId id="335" r:id="rId3"/>
    <p:sldId id="359" r:id="rId4"/>
    <p:sldId id="364" r:id="rId5"/>
    <p:sldId id="338" r:id="rId6"/>
    <p:sldId id="363" r:id="rId7"/>
    <p:sldId id="361" r:id="rId8"/>
    <p:sldId id="366" r:id="rId9"/>
    <p:sldId id="362" r:id="rId10"/>
    <p:sldId id="367" r:id="rId11"/>
    <p:sldId id="369" r:id="rId12"/>
    <p:sldId id="3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70" autoAdjust="0"/>
    <p:restoredTop sz="94660"/>
  </p:normalViewPr>
  <p:slideViewPr>
    <p:cSldViewPr snapToGrid="0">
      <p:cViewPr varScale="1">
        <p:scale>
          <a:sx n="88" d="100"/>
          <a:sy n="88" d="100"/>
        </p:scale>
        <p:origin x="738" y="78"/>
      </p:cViewPr>
      <p:guideLst>
        <p:guide orient="horz" pos="22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1C8C0-9857-494A-B990-C44399377C7D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972D-23F4-8C4E-B8A3-6E483ED3F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49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0E4B-CC3D-B74E-A2B6-A75B4ABE783A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21652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Encapsulation in Functions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3323652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FF0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Global versus Local Namespaces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 bwMode="auto">
          <a:xfrm>
            <a:off x="709358" y="1739015"/>
            <a:ext cx="669637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709358" y="1739015"/>
            <a:ext cx="669637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709358" y="1739015"/>
            <a:ext cx="669637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709358" y="1739015"/>
            <a:ext cx="669637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Example: variable with global scope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7162" y="4738824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 bwMode="auto">
          <a:xfrm>
            <a:off x="4177406" y="4338714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36436" y="4338714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 bwMode="auto">
          <a:xfrm>
            <a:off x="4317162" y="5162747"/>
            <a:ext cx="15772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f(3)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>
            <a:endCxn id="44" idx="0"/>
          </p:cNvCxnSpPr>
          <p:nvPr/>
        </p:nvCxnSpPr>
        <p:spPr>
          <a:xfrm rot="5400000">
            <a:off x="3377087" y="5071557"/>
            <a:ext cx="1226594" cy="958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709358" y="1739015"/>
            <a:ext cx="669637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grpSp>
        <p:nvGrpSpPr>
          <p:cNvPr id="4" name="Group 36"/>
          <p:cNvGrpSpPr/>
          <p:nvPr/>
        </p:nvGrpSpPr>
        <p:grpSpPr>
          <a:xfrm>
            <a:off x="256538" y="4338716"/>
            <a:ext cx="2320269" cy="2282569"/>
            <a:chOff x="256538" y="4338716"/>
            <a:chExt cx="2320269" cy="2282569"/>
          </a:xfrm>
        </p:grpSpPr>
        <p:sp>
          <p:nvSpPr>
            <p:cNvPr id="7" name="Rectangle 6"/>
            <p:cNvSpPr/>
            <p:nvPr/>
          </p:nvSpPr>
          <p:spPr>
            <a:xfrm>
              <a:off x="1365416" y="4738826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1008904" y="4338716"/>
              <a:ext cx="108962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a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16200000" flipH="1">
              <a:off x="1340131" y="5147624"/>
              <a:ext cx="1216806" cy="7965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256538" y="4338716"/>
              <a:ext cx="184198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256538" y="5162749"/>
              <a:ext cx="5209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shell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98523" y="6164087"/>
              <a:ext cx="478284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</p:grpSp>
      <p:sp>
        <p:nvSpPr>
          <p:cNvPr id="44" name="Rectangle 43"/>
          <p:cNvSpPr/>
          <p:nvPr/>
        </p:nvSpPr>
        <p:spPr>
          <a:xfrm>
            <a:off x="3282551" y="6164086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f(3)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6368989" y="3767941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f(3)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is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9" grpId="0" animBg="1"/>
      <p:bldP spid="14" grpId="0"/>
      <p:bldP spid="36" grpId="0" animBg="1"/>
      <p:bldP spid="40" grpId="0"/>
      <p:bldP spid="49" grpId="0" animBg="1"/>
      <p:bldP spid="49" grpId="1" animBg="1"/>
      <p:bldP spid="60" grpId="0" animBg="1"/>
      <p:bldP spid="44" grpId="0" animBg="1"/>
      <p:bldP spid="51" grpId="0" animBg="1"/>
      <p:bldP spid="51" grpId="1" animBg="1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How Python evaluates names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144842" y="3274059"/>
            <a:ext cx="537501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How does the Python interpreter decide whether to evaluate a name (of a variable, function, etc.) as a local or as a global name?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100960" y="4457343"/>
            <a:ext cx="4802037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Whenever the Python interpreter needs to evaluate a name, it searches for the name definition in this order:</a:t>
            </a:r>
          </a:p>
          <a:p>
            <a:pPr marL="914400" lvl="1" indent="-4572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First the enclosing function call namespace</a:t>
            </a:r>
          </a:p>
          <a:p>
            <a:pPr marL="914400" lvl="1" indent="-4572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Then the global (module) namespace</a:t>
            </a:r>
          </a:p>
          <a:p>
            <a:pPr marL="914400" lvl="1" indent="-4572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Finally the namespace of module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73785" y="5890161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 bwMode="auto">
          <a:xfrm>
            <a:off x="5834029" y="5490051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946879" y="5490051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 bwMode="auto">
          <a:xfrm>
            <a:off x="4902997" y="6314084"/>
            <a:ext cx="15772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f(3)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1" name="Straight Arrow Connector 40"/>
          <p:cNvCxnSpPr>
            <a:endCxn id="42" idx="1"/>
          </p:cNvCxnSpPr>
          <p:nvPr/>
        </p:nvCxnSpPr>
        <p:spPr>
          <a:xfrm>
            <a:off x="6160963" y="6073648"/>
            <a:ext cx="1240239" cy="522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401202" y="6367703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894778" y="4409409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 bwMode="auto">
          <a:xfrm>
            <a:off x="6755022" y="4009299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867872" y="4009299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 bwMode="auto">
          <a:xfrm>
            <a:off x="5823990" y="4833332"/>
            <a:ext cx="14960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global namespace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034168" y="285126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 bwMode="auto">
          <a:xfrm>
            <a:off x="7709858" y="2451155"/>
            <a:ext cx="11393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printf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007262" y="2451155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 bwMode="auto">
          <a:xfrm>
            <a:off x="6963380" y="3275188"/>
            <a:ext cx="16850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module </a:t>
            </a:r>
            <a:r>
              <a:rPr lang="en-US" sz="14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builtins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709359" y="1739015"/>
            <a:ext cx="6157232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cxnSp>
        <p:nvCxnSpPr>
          <p:cNvPr id="59" name="Straight Arrow Connector 58"/>
          <p:cNvCxnSpPr>
            <a:endCxn id="61" idx="1"/>
          </p:cNvCxnSpPr>
          <p:nvPr/>
        </p:nvCxnSpPr>
        <p:spPr>
          <a:xfrm>
            <a:off x="7089738" y="4572005"/>
            <a:ext cx="1240239" cy="522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329977" y="4866060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274658" y="4409409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 bwMode="auto">
          <a:xfrm>
            <a:off x="6134902" y="4009299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68" name="Straight Arrow Connector 67"/>
          <p:cNvCxnSpPr>
            <a:endCxn id="69" idx="1"/>
          </p:cNvCxnSpPr>
          <p:nvPr/>
        </p:nvCxnSpPr>
        <p:spPr>
          <a:xfrm rot="16200000" flipH="1">
            <a:off x="6394826" y="4657387"/>
            <a:ext cx="1091758" cy="9209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401202" y="5435164"/>
            <a:ext cx="632966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75" name="Straight Arrow Connector 74"/>
          <p:cNvCxnSpPr>
            <a:endCxn id="76" idx="0"/>
          </p:cNvCxnSpPr>
          <p:nvPr/>
        </p:nvCxnSpPr>
        <p:spPr>
          <a:xfrm rot="16200000" flipH="1">
            <a:off x="7866694" y="3368346"/>
            <a:ext cx="980938" cy="282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852986" y="4000145"/>
            <a:ext cx="1291014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84" name="Straight Connector 83"/>
          <p:cNvCxnSpPr>
            <a:stCxn id="34" idx="0"/>
            <a:endCxn id="47" idx="2"/>
          </p:cNvCxnSpPr>
          <p:nvPr/>
        </p:nvCxnSpPr>
        <p:spPr>
          <a:xfrm rot="5400000" flipH="1" flipV="1">
            <a:off x="6153897" y="4855084"/>
            <a:ext cx="348942" cy="9209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7" idx="0"/>
            <a:endCxn id="53" idx="2"/>
          </p:cNvCxnSpPr>
          <p:nvPr/>
        </p:nvCxnSpPr>
        <p:spPr>
          <a:xfrm rot="5400000" flipH="1" flipV="1">
            <a:off x="7145393" y="3226437"/>
            <a:ext cx="426334" cy="11393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 flipH="1" flipV="1">
            <a:off x="4406068" y="3472675"/>
            <a:ext cx="3472734" cy="19956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9" grpId="0"/>
      <p:bldP spid="34" grpId="0" animBg="1"/>
      <p:bldP spid="37" grpId="0"/>
      <p:bldP spid="42" grpId="0" animBg="1"/>
      <p:bldP spid="45" grpId="0" animBg="1"/>
      <p:bldP spid="46" grpId="0"/>
      <p:bldP spid="47" grpId="0" animBg="1"/>
      <p:bldP spid="48" grpId="0"/>
      <p:bldP spid="50" grpId="0" animBg="1"/>
      <p:bldP spid="52" grpId="0"/>
      <p:bldP spid="53" grpId="0" animBg="1"/>
      <p:bldP spid="54" grpId="0"/>
      <p:bldP spid="61" grpId="0" animBg="1"/>
      <p:bldP spid="66" grpId="0" animBg="1"/>
      <p:bldP spid="67" grpId="0"/>
      <p:bldP spid="69" grpId="0" animBg="1"/>
      <p:bldP spid="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 bwMode="auto">
          <a:xfrm>
            <a:off x="709358" y="1523572"/>
            <a:ext cx="731246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a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references to a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are to the global a</a:t>
            </a:r>
            <a:endParaRPr 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6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changed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a*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has been changed to 6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709358" y="1523572"/>
            <a:ext cx="731246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a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references to a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are to the global a</a:t>
            </a:r>
            <a:endParaRPr 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changed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has been changed to 6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709358" y="1523572"/>
            <a:ext cx="731246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a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references to a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are to the global a</a:t>
            </a:r>
            <a:endParaRPr 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changed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has been changed to 6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709358" y="1523572"/>
            <a:ext cx="731246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a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references to a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are to the global a</a:t>
            </a:r>
            <a:endParaRPr 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changed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has been changed to 6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535411" y="0"/>
            <a:ext cx="860859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Modifying a global variable inside a function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7162" y="4738824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 bwMode="auto">
          <a:xfrm>
            <a:off x="4177406" y="4338714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36436" y="4338714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 bwMode="auto">
          <a:xfrm>
            <a:off x="4317162" y="5162747"/>
            <a:ext cx="15772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f(3)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>
            <a:endCxn id="44" idx="0"/>
          </p:cNvCxnSpPr>
          <p:nvPr/>
        </p:nvCxnSpPr>
        <p:spPr>
          <a:xfrm rot="5400000">
            <a:off x="3377087" y="5071557"/>
            <a:ext cx="1226594" cy="958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709358" y="1523572"/>
            <a:ext cx="731246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a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references to a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are to the global a</a:t>
            </a:r>
            <a:endParaRPr 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changed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has been changed to 6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5416" y="4738826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008904" y="4338716"/>
            <a:ext cx="10896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16200000" flipH="1">
            <a:off x="1340131" y="5147624"/>
            <a:ext cx="1216806" cy="796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56538" y="4338716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 bwMode="auto">
          <a:xfrm>
            <a:off x="256538" y="5162749"/>
            <a:ext cx="5209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shell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98523" y="6164087"/>
            <a:ext cx="478284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282551" y="6164086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f(3) =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f(3) =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is 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12417" y="6164087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cxnSp>
        <p:nvCxnSpPr>
          <p:cNvPr id="41" name="Straight Arrow Connector 40"/>
          <p:cNvCxnSpPr>
            <a:endCxn id="37" idx="0"/>
          </p:cNvCxnSpPr>
          <p:nvPr/>
        </p:nvCxnSpPr>
        <p:spPr>
          <a:xfrm>
            <a:off x="1550259" y="4937494"/>
            <a:ext cx="2690758" cy="12265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9" grpId="0" animBg="1"/>
      <p:bldP spid="14" grpId="0"/>
      <p:bldP spid="36" grpId="0" animBg="1"/>
      <p:bldP spid="40" grpId="0"/>
      <p:bldP spid="49" grpId="0" animBg="1"/>
      <p:bldP spid="49" grpId="1" animBg="1"/>
      <p:bldP spid="60" grpId="0" animBg="1"/>
      <p:bldP spid="7" grpId="0" animBg="1"/>
      <p:bldP spid="11" grpId="0"/>
      <p:bldP spid="35" grpId="0" animBg="1"/>
      <p:bldP spid="39" grpId="0"/>
      <p:bldP spid="38" grpId="0" animBg="1"/>
      <p:bldP spid="44" grpId="0" animBg="1"/>
      <p:bldP spid="51" grpId="0" animBg="1"/>
      <p:bldP spid="51" grpId="1" animBg="1"/>
      <p:bldP spid="55" grpId="0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>
                <a:latin typeface="Calibri" pitchFamily="34" charset="0"/>
                <a:ea typeface="+mj-ea"/>
                <a:cs typeface="+mj-cs"/>
              </a:rPr>
              <a:t>The purpose of functions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1474528"/>
            <a:ext cx="77724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Wrapping code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into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functions has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several desirable goals:</a:t>
            </a: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1470025"/>
            <a:ext cx="77724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Wrapping code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into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functions has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several desirable goals:</a:t>
            </a: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Modularity: </a:t>
            </a:r>
            <a:r>
              <a:rPr lang="en-US" dirty="0">
                <a:solidFill>
                  <a:srgbClr val="294171"/>
                </a:solidFill>
              </a:rPr>
              <a:t>The complexity of developing a large program can be dealt with by breaking down the program into smaller, simpler, self-contained pieces. Each smaller piece (e.g., function) can be designed, implemented, tested, and debugged independently.</a:t>
            </a:r>
            <a:endParaRPr lang="en-US" kern="0" dirty="0">
              <a:solidFill>
                <a:srgbClr val="29417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709358" y="1470025"/>
            <a:ext cx="7772400" cy="400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Wrapping code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into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functions has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several desirable goals:</a:t>
            </a: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Modularity: </a:t>
            </a:r>
            <a:r>
              <a:rPr lang="en-US" dirty="0">
                <a:solidFill>
                  <a:srgbClr val="294171"/>
                </a:solidFill>
              </a:rPr>
              <a:t>The complexity of developing a large program can be dealt with by breaking down the program into smaller, simpler, self-contained pieces. Each smaller piece (e.g., function) can be designed, implemented, tested, and debugged independently.</a:t>
            </a:r>
            <a:endParaRPr lang="en-US" kern="0" dirty="0">
              <a:solidFill>
                <a:srgbClr val="29417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Code reuse: </a:t>
            </a:r>
            <a:r>
              <a:rPr lang="en-US" dirty="0">
                <a:solidFill>
                  <a:srgbClr val="294171"/>
                </a:solidFill>
              </a:rPr>
              <a:t>A fragment of code that is used multiple times in a program—or by multiple programs— should be packaged in a function. The program ends up being shorter, with a single function call replacing a code fragment, and clearer, because the name of the function can be more descriptive of the action being performed by the code fragment. Debugging also becomes easier because a bug in the code fragment will need to be fixed only once.</a:t>
            </a:r>
            <a:endParaRPr lang="en-US" kern="0" dirty="0">
              <a:solidFill>
                <a:srgbClr val="29417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709358" y="1470025"/>
            <a:ext cx="7772400" cy="5109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Wrapping code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into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functions has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several desirable goals:</a:t>
            </a: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Modularity: </a:t>
            </a:r>
            <a:r>
              <a:rPr lang="en-US" dirty="0">
                <a:solidFill>
                  <a:srgbClr val="294171"/>
                </a:solidFill>
              </a:rPr>
              <a:t>The complexity of developing a large program can be dealt with by breaking down the program into smaller, simpler, self-contained pieces. Each smaller piece (e.g., function) can be designed, implemented, tested, and debugged independently.</a:t>
            </a:r>
            <a:endParaRPr lang="en-US" kern="0" dirty="0">
              <a:solidFill>
                <a:srgbClr val="29417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Code reuse: </a:t>
            </a:r>
            <a:r>
              <a:rPr lang="en-US" dirty="0">
                <a:solidFill>
                  <a:srgbClr val="294171"/>
                </a:solidFill>
              </a:rPr>
              <a:t>A fragment of code that is used multiple times in a program—or by multiple programs— should be packaged in a function. The program ends up being shorter, with a single function call replacing a code fragment, and clearer, because the name of the function can be more descriptive of the action being performed by the code fragment. Debugging also becomes easier because a bug in the code fragment will need to be fixed only once.</a:t>
            </a:r>
            <a:endParaRPr lang="en-US" kern="0" dirty="0">
              <a:solidFill>
                <a:srgbClr val="29417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Encapsulation: 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function hides its implementation details from the user of the function;</a:t>
            </a:r>
            <a:r>
              <a:rPr lang="en-US" dirty="0">
                <a:solidFill>
                  <a:schemeClr val="accent1"/>
                </a:solidFill>
              </a:rPr>
              <a:t> removing the implementation details from the developer’s radar makes her job easier.</a:t>
            </a: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0" grpId="1"/>
      <p:bldP spid="13" grpId="0"/>
      <p:bldP spid="13" grpId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Encapsulation through local variables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0" y="2025911"/>
            <a:ext cx="4702874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"&lt;pyshell#62&gt;",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792811" y="3091267"/>
            <a:ext cx="435118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double(y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{},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{}'.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format(x,y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918850" y="2025908"/>
            <a:ext cx="42378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Before executing function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double()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variables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y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do not exist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906150" y="5314398"/>
            <a:ext cx="42378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and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exist only during the execution of function call </a:t>
            </a: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double(5)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they are said to be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local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variables of function 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double()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0" y="2025908"/>
            <a:ext cx="4702874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"&lt;pyshell#62&gt;",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double(5)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0" y="2025911"/>
            <a:ext cx="4702874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"&lt;pyshell#62&gt;",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double(5)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"&lt;pyshell#67&gt;",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4906150" y="4325378"/>
            <a:ext cx="42378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After executing function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double()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variables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y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still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do not exist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09358" y="1410358"/>
            <a:ext cx="61310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Encapsulation makes modularity and code reuse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9" grpId="0" animBg="1"/>
      <p:bldP spid="10" grpId="0"/>
      <p:bldP spid="14" grpId="0"/>
      <p:bldP spid="15" grpId="0" animBg="1"/>
      <p:bldP spid="15" grpId="1" animBg="1"/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 bwMode="auto">
          <a:xfrm>
            <a:off x="0" y="1810465"/>
            <a:ext cx="4702874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20, 50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Function call namespace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792811" y="3091541"/>
            <a:ext cx="435118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double(y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{},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{}'.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format(x,y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906150" y="1810465"/>
            <a:ext cx="40473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Even during the execution of 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double()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local variables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y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are invisible outside of the function!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-16183" y="2025908"/>
            <a:ext cx="4702874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"&lt;pyshell#62&gt;",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double(5)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"&lt;pyshell#67&gt;",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0" y="1810465"/>
            <a:ext cx="4702874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20, 50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double(5)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(20, 50)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52969" y="4633443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 bwMode="auto">
          <a:xfrm>
            <a:off x="5652969" y="4233333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2543" y="6048917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 rot="5400000">
            <a:off x="4803060" y="5009976"/>
            <a:ext cx="1237025" cy="84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72242" y="4233333"/>
            <a:ext cx="2115909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 bwMode="auto">
          <a:xfrm>
            <a:off x="5272243" y="5057366"/>
            <a:ext cx="21159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double(5)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117730" y="4233333"/>
            <a:ext cx="2299186" cy="2272784"/>
            <a:chOff x="1117730" y="4233333"/>
            <a:chExt cx="2299186" cy="2272784"/>
          </a:xfrm>
        </p:grpSpPr>
        <p:sp>
          <p:nvSpPr>
            <p:cNvPr id="13" name="Rectangle 12"/>
            <p:cNvSpPr/>
            <p:nvPr/>
          </p:nvSpPr>
          <p:spPr>
            <a:xfrm>
              <a:off x="2959716" y="6048917"/>
              <a:ext cx="457200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26608" y="4633443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2226608" y="4233333"/>
              <a:ext cx="37273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y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endCxn id="13" idx="0"/>
            </p:cNvCxnSpPr>
            <p:nvPr/>
          </p:nvCxnSpPr>
          <p:spPr>
            <a:xfrm rot="16200000" flipH="1">
              <a:off x="2191482" y="5052083"/>
              <a:ext cx="1216806" cy="7768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117730" y="4233333"/>
              <a:ext cx="184198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1117730" y="5057366"/>
              <a:ext cx="5209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shell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78054" y="6048919"/>
              <a:ext cx="457200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602146" y="4633445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1602146" y="4233335"/>
              <a:ext cx="37273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endCxn id="31" idx="0"/>
            </p:cNvCxnSpPr>
            <p:nvPr/>
          </p:nvCxnSpPr>
          <p:spPr>
            <a:xfrm rot="16200000" flipH="1">
              <a:off x="1383951" y="5326215"/>
              <a:ext cx="1216807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6262569" y="464573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 bwMode="auto">
          <a:xfrm>
            <a:off x="6262569" y="4245625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839343" y="604891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 rot="5400000">
            <a:off x="5646904" y="5247040"/>
            <a:ext cx="1222914" cy="38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 bwMode="auto">
          <a:xfrm>
            <a:off x="0" y="1810465"/>
            <a:ext cx="4702874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20, 50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double(5)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3213082" y="3994828"/>
            <a:ext cx="205915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Every function call has a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namespace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 which local variables are stored</a:t>
            </a:r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8137274" y="4936664"/>
            <a:ext cx="728464" cy="296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201720" y="3337762"/>
            <a:ext cx="450115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H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ow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is it possible that the values of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and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do not interfere with each other?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16" grpId="0" animBg="1"/>
      <p:bldP spid="12" grpId="0" animBg="1"/>
      <p:bldP spid="12" grpId="1" animBg="1"/>
      <p:bldP spid="12" grpId="2" animBg="1"/>
      <p:bldP spid="19" grpId="0" animBg="1"/>
      <p:bldP spid="21" grpId="0"/>
      <p:bldP spid="23" grpId="0" animBg="1"/>
      <p:bldP spid="26" grpId="0" animBg="1"/>
      <p:bldP spid="28" grpId="0"/>
      <p:bldP spid="39" grpId="0" animBg="1"/>
      <p:bldP spid="40" grpId="0"/>
      <p:bldP spid="41" grpId="0" animBg="1"/>
      <p:bldP spid="47" grpId="0" animBg="1"/>
      <p:bldP spid="47" grpId="1" animBg="1"/>
      <p:bldP spid="49" grpId="0"/>
      <p:bldP spid="34" grpId="0"/>
      <p:bldP spid="3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Function call namespace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6534650" y="1470025"/>
            <a:ext cx="2404792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print(1/n)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h(n-1)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g(n-1)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65081" y="3628357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65081" y="3628357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65081" y="3628357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65081" y="3628356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65081" y="3628356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165081" y="3628357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65081" y="3628357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65081" y="3628357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45221" y="3610449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64877" y="4266323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04254" y="4893966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128830" y="4243021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268207" y="4893966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 flipV="1">
            <a:off x="5268208" y="5721179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 flipV="1">
            <a:off x="3128830" y="5960208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245221" y="3610450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45221" y="3610450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g(n-1)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45221" y="3610450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g(n-1)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364877" y="4266323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364877" y="4266323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h(n-1)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364877" y="4266323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h(n-1)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504255" y="4893966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print(1/n)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504254" y="4893966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504254" y="4893966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print(1/n)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165080" y="1467291"/>
            <a:ext cx="45549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Every function call has a namespace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 which local variables are stored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165081" y="2482953"/>
            <a:ext cx="466439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Note that there are several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active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values of </a:t>
            </a: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one in each namespace;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how are all the namespaces managed by Python?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4130912" y="6448238"/>
            <a:ext cx="62667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How does Python know which line to return to?</a:t>
            </a:r>
          </a:p>
        </p:txBody>
      </p:sp>
      <p:cxnSp>
        <p:nvCxnSpPr>
          <p:cNvPr id="37" name="Straight Arrow Connector 36"/>
          <p:cNvCxnSpPr>
            <a:stCxn id="32" idx="1"/>
          </p:cNvCxnSpPr>
          <p:nvPr/>
        </p:nvCxnSpPr>
        <p:spPr>
          <a:xfrm rot="10800000">
            <a:off x="3128830" y="6315375"/>
            <a:ext cx="1002082" cy="3329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V="1">
            <a:off x="4897086" y="6188693"/>
            <a:ext cx="444494" cy="2977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219200" y="3801616"/>
            <a:ext cx="102602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Program stack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6521950" y="1519214"/>
            <a:ext cx="2622050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2.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3.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print(1/n)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4.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5.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6.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7.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8.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h(n-1)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9.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10.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11.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12.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13.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g(n-1)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14.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54085" y="3623941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54085" y="3623941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54085" y="3623941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54085" y="3623940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54085" y="3623940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154085" y="3623941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54085" y="3623941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54085" y="3623941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84737" y="3670103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04393" y="4325977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43770" y="4953620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284737" y="3670104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84737" y="3670104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g(n-1)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84737" y="3670104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g(n-1)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404393" y="4325977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404393" y="4325977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h(n-1)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404393" y="4325977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h(n-1)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543770" y="4953620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print(1/n)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543770" y="4953620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543770" y="4953620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print(1/n)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775381" y="2716526"/>
          <a:ext cx="126137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1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 =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775381" y="1992007"/>
          <a:ext cx="126137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1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 =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 bwMode="auto">
          <a:xfrm>
            <a:off x="0" y="1519214"/>
            <a:ext cx="267754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system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dedicates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chunk of memory to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program stack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its job is to remember the values defined in 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endParaRPr lang="en-US" sz="2000" kern="0" dirty="0">
              <a:solidFill>
                <a:srgbClr val="FF00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4775381" y="3458206"/>
            <a:ext cx="12256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Program stack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3098800" y="2102745"/>
            <a:ext cx="167658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… the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to be executed after g(n-1) returns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170428" y="2733687"/>
            <a:ext cx="604953" cy="1077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0" y="1519214"/>
            <a:ext cx="267754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system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dedicates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chunk of memory to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program stack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its job is to remember the values defined in 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and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33" grpId="0"/>
      <p:bldP spid="37" grpId="0"/>
      <p:bldP spid="38" grpId="0"/>
      <p:bldP spid="38" grpId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Scope and global vs. local namespace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5248" y="1653780"/>
            <a:ext cx="693955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Every function call has a namespace associated with it.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</a:rPr>
              <a:t>T</a:t>
            </a:r>
            <a:r>
              <a:rPr lang="en-US" dirty="0"/>
              <a:t>his namespace is where names defined during the execution of the function (e.g., local variables) live.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scope </a:t>
            </a:r>
            <a:r>
              <a:rPr lang="en-US" dirty="0"/>
              <a:t>of these names (i.e., the space where they live) is the namespace of the function.</a:t>
            </a:r>
            <a:endParaRPr lang="en-US" kern="0" dirty="0">
              <a:latin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5248" y="3692059"/>
            <a:ext cx="7531531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In fact, every name in a Python program has a scope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</a:rPr>
              <a:t>Whether the name is of a variable, function, class, …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Outside of its scope, the name does not exist, and any reference to it will result in an error.</a:t>
            </a:r>
            <a:endParaRPr lang="en-US" kern="0" dirty="0">
              <a:solidFill>
                <a:schemeClr val="accent1"/>
              </a:solidFill>
              <a:latin typeface="Calibri" pitchFamily="34" charset="0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Names assigned/defined </a:t>
            </a:r>
            <a:r>
              <a:rPr lang="en-US" dirty="0">
                <a:solidFill>
                  <a:srgbClr val="FF0000"/>
                </a:solidFill>
              </a:rPr>
              <a:t>in the interpreter shell or in a module and outside of any function </a:t>
            </a:r>
            <a:r>
              <a:rPr lang="en-US" dirty="0"/>
              <a:t>are said to have </a:t>
            </a:r>
            <a:r>
              <a:rPr lang="en-US" dirty="0">
                <a:solidFill>
                  <a:srgbClr val="FF0000"/>
                </a:solidFill>
              </a:rPr>
              <a:t>global scope</a:t>
            </a:r>
            <a:r>
              <a:rPr lang="en-US" dirty="0"/>
              <a:t>.</a:t>
            </a:r>
            <a:endParaRPr lang="en-US" kern="0" dirty="0">
              <a:solidFill>
                <a:schemeClr val="accent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Scope and global vs. local namespace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5248" y="3692059"/>
            <a:ext cx="75315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In fact, every name in a Python program has a scope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</a:rPr>
              <a:t>Whether the name is of a variable, function, class, …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Outside of its scope, the name does not exist, and any reference to it will result in an error.</a:t>
            </a:r>
            <a:endParaRPr lang="en-US" kern="0" dirty="0">
              <a:solidFill>
                <a:schemeClr val="accent1"/>
              </a:solidFill>
              <a:latin typeface="Calibri" pitchFamily="34" charset="0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Names assigned/defined </a:t>
            </a:r>
            <a:r>
              <a:rPr lang="en-US" dirty="0">
                <a:solidFill>
                  <a:srgbClr val="FF0000"/>
                </a:solidFill>
              </a:rPr>
              <a:t>in the interpreter shell or in a module and outside of any function </a:t>
            </a:r>
            <a:r>
              <a:rPr lang="en-US" dirty="0"/>
              <a:t>are said to have </a:t>
            </a:r>
            <a:r>
              <a:rPr lang="en-US" dirty="0">
                <a:solidFill>
                  <a:srgbClr val="FF0000"/>
                </a:solidFill>
              </a:rPr>
              <a:t>global scope</a:t>
            </a:r>
            <a:r>
              <a:rPr lang="en-US" dirty="0"/>
              <a:t>. Their scope is the </a:t>
            </a:r>
            <a:r>
              <a:rPr lang="en-US" dirty="0">
                <a:solidFill>
                  <a:srgbClr val="FF0000"/>
                </a:solidFill>
              </a:rPr>
              <a:t>namespace associated with the shell or the whole module</a:t>
            </a:r>
            <a:r>
              <a:rPr lang="en-US" dirty="0"/>
              <a:t>. Variables with global scope are referred to as </a:t>
            </a:r>
            <a:r>
              <a:rPr lang="en-US" dirty="0">
                <a:solidFill>
                  <a:srgbClr val="FF0000"/>
                </a:solidFill>
              </a:rPr>
              <a:t>global variables</a:t>
            </a:r>
            <a:r>
              <a:rPr lang="en-US" dirty="0"/>
              <a:t>.</a:t>
            </a:r>
            <a:endParaRPr lang="en-US" kern="0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075485" y="2761660"/>
            <a:ext cx="173583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   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6199573" y="1853718"/>
            <a:ext cx="2944427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981270" y="3069437"/>
            <a:ext cx="8300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scope.py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47837" y="3212402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 rot="16200000" flipH="1">
            <a:off x="2079603" y="2215568"/>
            <a:ext cx="1216806" cy="776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05851" y="1396818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 bwMode="auto">
          <a:xfrm>
            <a:off x="1005851" y="2220851"/>
            <a:ext cx="5209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shell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14729" y="1829258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 bwMode="auto">
          <a:xfrm>
            <a:off x="2114729" y="142914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5248" y="3692059"/>
            <a:ext cx="75315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In fact, every name in a Python program has a scope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</a:rPr>
              <a:t>Whether the name is of a variable, function, class, …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Outside of its scope, the name does not exist, and any reference to it will result in an error.</a:t>
            </a:r>
            <a:endParaRPr lang="en-US" kern="0" dirty="0">
              <a:solidFill>
                <a:schemeClr val="accent1"/>
              </a:solidFill>
              <a:latin typeface="Calibri" pitchFamily="34" charset="0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Names assigned/defined </a:t>
            </a:r>
            <a:r>
              <a:rPr lang="en-US" dirty="0">
                <a:solidFill>
                  <a:srgbClr val="FF0000"/>
                </a:solidFill>
              </a:rPr>
              <a:t>in the interpreter shell or in a module and outside of any function </a:t>
            </a:r>
            <a:r>
              <a:rPr lang="en-US" dirty="0"/>
              <a:t>are said to have </a:t>
            </a:r>
            <a:r>
              <a:rPr lang="en-US" dirty="0">
                <a:solidFill>
                  <a:srgbClr val="FF0000"/>
                </a:solidFill>
              </a:rPr>
              <a:t>global scope</a:t>
            </a:r>
            <a:r>
              <a:rPr lang="en-US" dirty="0"/>
              <a:t>. Their scope is the </a:t>
            </a:r>
            <a:r>
              <a:rPr lang="en-US" dirty="0">
                <a:solidFill>
                  <a:srgbClr val="FF0000"/>
                </a:solidFill>
              </a:rPr>
              <a:t>namespace associated with the shell</a:t>
            </a:r>
            <a:endParaRPr lang="en-US" kern="0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1005851" y="2220851"/>
            <a:ext cx="12105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module scope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7" grpId="0" animBg="1"/>
      <p:bldP spid="8" grpId="0" animBg="1"/>
      <p:bldP spid="9" grpId="0"/>
      <p:bldP spid="14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Example: variable with local scope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7162" y="4738824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 bwMode="auto">
          <a:xfrm>
            <a:off x="4177406" y="4338714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36436" y="4338714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 bwMode="auto">
          <a:xfrm>
            <a:off x="4317162" y="5162747"/>
            <a:ext cx="15772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f(3)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>
            <a:endCxn id="44" idx="0"/>
          </p:cNvCxnSpPr>
          <p:nvPr/>
        </p:nvCxnSpPr>
        <p:spPr>
          <a:xfrm rot="5400000">
            <a:off x="3377087" y="5071557"/>
            <a:ext cx="1226594" cy="958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709358" y="1631294"/>
            <a:ext cx="6696371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scope local to function call </a:t>
            </a:r>
            <a:r>
              <a:rPr lang="en-US" sz="1400" kern="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local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56538" y="4338716"/>
            <a:ext cx="2320269" cy="2282569"/>
            <a:chOff x="256538" y="4338716"/>
            <a:chExt cx="2320269" cy="2282569"/>
          </a:xfrm>
        </p:grpSpPr>
        <p:sp>
          <p:nvSpPr>
            <p:cNvPr id="7" name="Rectangle 6"/>
            <p:cNvSpPr/>
            <p:nvPr/>
          </p:nvSpPr>
          <p:spPr>
            <a:xfrm>
              <a:off x="1365416" y="4738826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1008904" y="4338716"/>
              <a:ext cx="108962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a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16200000" flipH="1">
              <a:off x="1340131" y="5147624"/>
              <a:ext cx="1216806" cy="7965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256538" y="4338716"/>
              <a:ext cx="184198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256538" y="5162749"/>
              <a:ext cx="5209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shell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98523" y="6164087"/>
              <a:ext cx="478284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</p:grpSp>
      <p:sp>
        <p:nvSpPr>
          <p:cNvPr id="30" name="TextBox 29"/>
          <p:cNvSpPr txBox="1"/>
          <p:nvPr/>
        </p:nvSpPr>
        <p:spPr bwMode="auto">
          <a:xfrm>
            <a:off x="709358" y="1631294"/>
            <a:ext cx="6696371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6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scope local to function call </a:t>
            </a:r>
            <a:r>
              <a:rPr lang="en-US" sz="1400" kern="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a*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local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709358" y="1631294"/>
            <a:ext cx="6696371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scope local to function call </a:t>
            </a:r>
            <a:r>
              <a:rPr lang="en-US" sz="1400" kern="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local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709358" y="1631294"/>
            <a:ext cx="6696371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scope local to function call </a:t>
            </a:r>
            <a:r>
              <a:rPr lang="en-US" sz="1400" kern="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local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709358" y="1631294"/>
            <a:ext cx="6696371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scope local to function call </a:t>
            </a:r>
            <a:r>
              <a:rPr lang="en-US" sz="1400" kern="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local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282551" y="6164086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047028" y="473882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 bwMode="auto">
          <a:xfrm>
            <a:off x="4907272" y="4338715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8" name="Straight Arrow Connector 47"/>
          <p:cNvCxnSpPr>
            <a:endCxn id="50" idx="0"/>
          </p:cNvCxnSpPr>
          <p:nvPr/>
        </p:nvCxnSpPr>
        <p:spPr>
          <a:xfrm rot="5400000">
            <a:off x="4106953" y="5071558"/>
            <a:ext cx="1226594" cy="958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012417" y="6164087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51" name="TextBox 50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f(3) =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6368989" y="3753938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f(3) =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is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36" grpId="0" animBg="1"/>
      <p:bldP spid="40" grpId="0"/>
      <p:bldP spid="49" grpId="0" animBg="1"/>
      <p:bldP spid="49" grpId="1" animBg="1"/>
      <p:bldP spid="60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44" grpId="0" animBg="1"/>
      <p:bldP spid="46" grpId="0" animBg="1"/>
      <p:bldP spid="47" grpId="0"/>
      <p:bldP spid="50" grpId="0" animBg="1"/>
      <p:bldP spid="51" grpId="0" animBg="1"/>
      <p:bldP spid="51" grpId="1" animBg="1"/>
      <p:bldP spid="55" grpId="0" animBg="1"/>
    </p:bldLst>
  </p:timing>
</p:sld>
</file>

<file path=ppt/theme/theme1.xml><?xml version="1.0" encoding="utf-8"?>
<a:theme xmlns:a="http://schemas.openxmlformats.org/drawingml/2006/main" name="Titl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 smtClean="0">
            <a:ln>
              <a:noFill/>
            </a:ln>
            <a:solidFill>
              <a:schemeClr val="accent1"/>
            </a:solidFill>
            <a:effectLst/>
            <a:uLnTx/>
            <a:uFillTx/>
            <a:latin typeface="Calibri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Title.thmx</Template>
  <TotalTime>26675</TotalTime>
  <Words>3255</Words>
  <Application>Microsoft Office PowerPoint</Application>
  <PresentationFormat>عرض على الشاشة (4:3)</PresentationFormat>
  <Paragraphs>740</Paragraphs>
  <Slides>12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12</vt:i4>
      </vt:variant>
    </vt:vector>
  </HeadingPairs>
  <TitlesOfParts>
    <vt:vector size="13" baseType="lpstr">
      <vt:lpstr>Title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Ljubomir Perkovic</dc:creator>
  <cp:lastModifiedBy>0206186</cp:lastModifiedBy>
  <cp:revision>188</cp:revision>
  <dcterms:created xsi:type="dcterms:W3CDTF">2014-01-06T20:12:19Z</dcterms:created>
  <dcterms:modified xsi:type="dcterms:W3CDTF">2022-06-30T03:09:59Z</dcterms:modified>
</cp:coreProperties>
</file>