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48" r:id="rId3"/>
    <p:sldId id="349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4" r:id="rId13"/>
    <p:sldId id="268" r:id="rId14"/>
    <p:sldId id="350" r:id="rId15"/>
    <p:sldId id="351" r:id="rId16"/>
    <p:sldId id="352" r:id="rId17"/>
    <p:sldId id="353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73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8" r:id="rId46"/>
    <p:sldId id="300" r:id="rId47"/>
    <p:sldId id="301" r:id="rId48"/>
    <p:sldId id="302" r:id="rId49"/>
    <p:sldId id="342" r:id="rId50"/>
    <p:sldId id="346" r:id="rId51"/>
    <p:sldId id="343" r:id="rId52"/>
    <p:sldId id="345" r:id="rId53"/>
    <p:sldId id="303" r:id="rId54"/>
    <p:sldId id="304" r:id="rId55"/>
    <p:sldId id="305" r:id="rId56"/>
    <p:sldId id="306" r:id="rId57"/>
    <p:sldId id="317" r:id="rId58"/>
    <p:sldId id="314" r:id="rId59"/>
    <p:sldId id="315" r:id="rId60"/>
    <p:sldId id="316" r:id="rId61"/>
    <p:sldId id="318" r:id="rId62"/>
    <p:sldId id="319" r:id="rId63"/>
    <p:sldId id="320" r:id="rId64"/>
    <p:sldId id="321" r:id="rId65"/>
    <p:sldId id="322" r:id="rId66"/>
    <p:sldId id="310" r:id="rId67"/>
    <p:sldId id="323" r:id="rId68"/>
    <p:sldId id="324" r:id="rId69"/>
    <p:sldId id="325" r:id="rId70"/>
    <p:sldId id="326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9" r:id="rId8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59" autoAdjust="0"/>
    <p:restoredTop sz="90929"/>
  </p:normalViewPr>
  <p:slideViewPr>
    <p:cSldViewPr>
      <p:cViewPr varScale="1">
        <p:scale>
          <a:sx n="78" d="100"/>
          <a:sy n="78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CFD20-E4A0-4B70-939E-61693BB7E51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774A07-7169-4E92-A870-3DDBDAC33ED3}">
      <dgm:prSet phldrT="[Text]"/>
      <dgm:spPr/>
      <dgm:t>
        <a:bodyPr/>
        <a:lstStyle/>
        <a:p>
          <a:r>
            <a:rPr lang="en-GB" dirty="0" err="1" smtClean="0"/>
            <a:t>ali</a:t>
          </a:r>
          <a:endParaRPr lang="en-GB" dirty="0"/>
        </a:p>
      </dgm:t>
    </dgm:pt>
    <dgm:pt modelId="{5945BA55-7DA7-455C-8E9C-CC117B39C1EE}" type="parTrans" cxnId="{45029B83-E5AF-4747-9F77-01E064EBBE69}">
      <dgm:prSet/>
      <dgm:spPr/>
      <dgm:t>
        <a:bodyPr/>
        <a:lstStyle/>
        <a:p>
          <a:endParaRPr lang="en-GB"/>
        </a:p>
      </dgm:t>
    </dgm:pt>
    <dgm:pt modelId="{1FA77A88-81E8-4299-8584-98B16FF0C034}" type="sibTrans" cxnId="{45029B83-E5AF-4747-9F77-01E064EBBE69}">
      <dgm:prSet/>
      <dgm:spPr/>
      <dgm:t>
        <a:bodyPr/>
        <a:lstStyle/>
        <a:p>
          <a:endParaRPr lang="en-GB"/>
        </a:p>
      </dgm:t>
    </dgm:pt>
    <dgm:pt modelId="{331BE4A0-B636-4996-AB40-FA4818F7B28A}">
      <dgm:prSet phldrT="[Text]"/>
      <dgm:spPr/>
      <dgm:t>
        <a:bodyPr/>
        <a:lstStyle/>
        <a:p>
          <a:r>
            <a:rPr lang="en-GB" dirty="0" err="1" smtClean="0"/>
            <a:t>ahmad</a:t>
          </a:r>
          <a:endParaRPr lang="en-GB" dirty="0"/>
        </a:p>
      </dgm:t>
    </dgm:pt>
    <dgm:pt modelId="{58C082A6-5E10-4DCA-97FD-AB0AA338CB02}" type="parTrans" cxnId="{588FC842-6118-42B2-A85D-2AA54121E4DA}">
      <dgm:prSet/>
      <dgm:spPr/>
      <dgm:t>
        <a:bodyPr/>
        <a:lstStyle/>
        <a:p>
          <a:endParaRPr lang="en-GB"/>
        </a:p>
      </dgm:t>
    </dgm:pt>
    <dgm:pt modelId="{5799016C-EAD8-437C-9A24-DA917852E4B0}" type="sibTrans" cxnId="{588FC842-6118-42B2-A85D-2AA54121E4DA}">
      <dgm:prSet/>
      <dgm:spPr/>
      <dgm:t>
        <a:bodyPr/>
        <a:lstStyle/>
        <a:p>
          <a:endParaRPr lang="en-GB"/>
        </a:p>
      </dgm:t>
    </dgm:pt>
    <dgm:pt modelId="{EE17485E-9C92-4537-A599-3AC65745DD87}">
      <dgm:prSet phldrT="[Text]"/>
      <dgm:spPr/>
      <dgm:t>
        <a:bodyPr/>
        <a:lstStyle/>
        <a:p>
          <a:r>
            <a:rPr lang="en-GB" dirty="0" err="1" smtClean="0"/>
            <a:t>salem</a:t>
          </a:r>
          <a:endParaRPr lang="en-GB" dirty="0"/>
        </a:p>
      </dgm:t>
    </dgm:pt>
    <dgm:pt modelId="{A3AF6507-5141-4B7E-97A5-3ECC7BEAAA5D}" type="parTrans" cxnId="{8F118302-3F84-4BA6-AF8D-762BBBE489AA}">
      <dgm:prSet/>
      <dgm:spPr/>
      <dgm:t>
        <a:bodyPr/>
        <a:lstStyle/>
        <a:p>
          <a:endParaRPr lang="en-GB"/>
        </a:p>
      </dgm:t>
    </dgm:pt>
    <dgm:pt modelId="{9FA80A26-0DCE-4B8B-8278-5CBE8E5544F4}" type="sibTrans" cxnId="{8F118302-3F84-4BA6-AF8D-762BBBE489AA}">
      <dgm:prSet/>
      <dgm:spPr/>
      <dgm:t>
        <a:bodyPr/>
        <a:lstStyle/>
        <a:p>
          <a:endParaRPr lang="en-GB"/>
        </a:p>
      </dgm:t>
    </dgm:pt>
    <dgm:pt modelId="{A60A0237-50EA-47F5-9E64-8133EF375204}">
      <dgm:prSet phldrT="[Text]"/>
      <dgm:spPr/>
      <dgm:t>
        <a:bodyPr/>
        <a:lstStyle/>
        <a:p>
          <a:r>
            <a:rPr lang="en-GB" dirty="0" err="1" smtClean="0"/>
            <a:t>fatema</a:t>
          </a:r>
          <a:endParaRPr lang="en-GB" dirty="0"/>
        </a:p>
      </dgm:t>
    </dgm:pt>
    <dgm:pt modelId="{5BFB20CE-0B54-4C04-A672-A5BEE2E588B3}" type="parTrans" cxnId="{BC0A2E14-509D-4BA9-80EA-2072FE963367}">
      <dgm:prSet/>
      <dgm:spPr/>
      <dgm:t>
        <a:bodyPr/>
        <a:lstStyle/>
        <a:p>
          <a:endParaRPr lang="en-GB"/>
        </a:p>
      </dgm:t>
    </dgm:pt>
    <dgm:pt modelId="{C9A4DDC9-652D-4560-ACF1-2FE2BBE11D7F}" type="sibTrans" cxnId="{BC0A2E14-509D-4BA9-80EA-2072FE963367}">
      <dgm:prSet/>
      <dgm:spPr/>
      <dgm:t>
        <a:bodyPr/>
        <a:lstStyle/>
        <a:p>
          <a:endParaRPr lang="en-GB"/>
        </a:p>
      </dgm:t>
    </dgm:pt>
    <dgm:pt modelId="{38FCEF02-87E2-4E3F-BD5E-4FE742AABC2D}">
      <dgm:prSet phldrT="[Text]"/>
      <dgm:spPr/>
      <dgm:t>
        <a:bodyPr/>
        <a:lstStyle/>
        <a:p>
          <a:r>
            <a:rPr lang="en-GB" dirty="0" err="1" smtClean="0"/>
            <a:t>osama</a:t>
          </a:r>
          <a:endParaRPr lang="en-GB" dirty="0"/>
        </a:p>
      </dgm:t>
    </dgm:pt>
    <dgm:pt modelId="{7170D466-C4F6-4A39-9E7E-94D59258B14D}" type="parTrans" cxnId="{439F1109-B3D0-43EC-9488-C0BB9059CB82}">
      <dgm:prSet/>
      <dgm:spPr/>
      <dgm:t>
        <a:bodyPr/>
        <a:lstStyle/>
        <a:p>
          <a:endParaRPr lang="en-GB"/>
        </a:p>
      </dgm:t>
    </dgm:pt>
    <dgm:pt modelId="{C9C25BAB-1E8C-429A-9CEA-A51B54DD5A5D}" type="sibTrans" cxnId="{439F1109-B3D0-43EC-9488-C0BB9059CB82}">
      <dgm:prSet/>
      <dgm:spPr/>
      <dgm:t>
        <a:bodyPr/>
        <a:lstStyle/>
        <a:p>
          <a:endParaRPr lang="en-GB"/>
        </a:p>
      </dgm:t>
    </dgm:pt>
    <dgm:pt modelId="{770D422B-480D-4C69-BF5A-8E70EBA297C8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186B2628-6C0F-48EB-B22D-4AB729AFAD35}" type="parTrans" cxnId="{EAFAD275-9E7F-4DF5-902E-BA2E2A8FE01A}">
      <dgm:prSet/>
      <dgm:spPr/>
      <dgm:t>
        <a:bodyPr/>
        <a:lstStyle/>
        <a:p>
          <a:endParaRPr lang="en-GB"/>
        </a:p>
      </dgm:t>
    </dgm:pt>
    <dgm:pt modelId="{176BFDAD-85A6-48CF-92EF-52595A8AB862}" type="sibTrans" cxnId="{EAFAD275-9E7F-4DF5-902E-BA2E2A8FE01A}">
      <dgm:prSet/>
      <dgm:spPr/>
      <dgm:t>
        <a:bodyPr/>
        <a:lstStyle/>
        <a:p>
          <a:endParaRPr lang="en-GB"/>
        </a:p>
      </dgm:t>
    </dgm:pt>
    <dgm:pt modelId="{478ABAF6-3B3A-4906-9AF8-079F5B5AE03E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BB1EBF8F-B10F-4852-86EA-8404B5872E3A}" type="parTrans" cxnId="{40A0E639-181A-43B5-BF22-5A9AA7039979}">
      <dgm:prSet/>
      <dgm:spPr/>
      <dgm:t>
        <a:bodyPr/>
        <a:lstStyle/>
        <a:p>
          <a:endParaRPr lang="en-GB"/>
        </a:p>
      </dgm:t>
    </dgm:pt>
    <dgm:pt modelId="{1D314C94-D6D1-45B6-BB3A-64F511F89C70}" type="sibTrans" cxnId="{40A0E639-181A-43B5-BF22-5A9AA7039979}">
      <dgm:prSet/>
      <dgm:spPr/>
      <dgm:t>
        <a:bodyPr/>
        <a:lstStyle/>
        <a:p>
          <a:endParaRPr lang="en-GB"/>
        </a:p>
      </dgm:t>
    </dgm:pt>
    <dgm:pt modelId="{DE2972FF-F613-4039-B46F-282BF2055B23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964D4B7A-9AD3-4ED3-ADD4-C2DD606207CB}" type="parTrans" cxnId="{CB5D76A7-95E6-4CCA-843F-C3EDD60FA8AA}">
      <dgm:prSet/>
      <dgm:spPr/>
      <dgm:t>
        <a:bodyPr/>
        <a:lstStyle/>
        <a:p>
          <a:endParaRPr lang="en-GB"/>
        </a:p>
      </dgm:t>
    </dgm:pt>
    <dgm:pt modelId="{65AD8854-3042-4C7E-8A1E-A74455284504}" type="sibTrans" cxnId="{CB5D76A7-95E6-4CCA-843F-C3EDD60FA8AA}">
      <dgm:prSet/>
      <dgm:spPr/>
      <dgm:t>
        <a:bodyPr/>
        <a:lstStyle/>
        <a:p>
          <a:endParaRPr lang="en-GB"/>
        </a:p>
      </dgm:t>
    </dgm:pt>
    <dgm:pt modelId="{20B3B649-27F9-457B-AE0A-C5B647F606FC}" type="pres">
      <dgm:prSet presAssocID="{2FDCFD20-E4A0-4B70-939E-61693BB7E51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JO"/>
        </a:p>
      </dgm:t>
    </dgm:pt>
    <dgm:pt modelId="{54E287C5-F183-4432-8516-6209451A72F2}" type="pres">
      <dgm:prSet presAssocID="{2FDCFD20-E4A0-4B70-939E-61693BB7E51F}" presName="hierFlow" presStyleCnt="0"/>
      <dgm:spPr/>
    </dgm:pt>
    <dgm:pt modelId="{B7BD0D8A-C415-4D27-9C1A-1ED42422A0D6}" type="pres">
      <dgm:prSet presAssocID="{2FDCFD20-E4A0-4B70-939E-61693BB7E51F}" presName="firstBuf" presStyleCnt="0"/>
      <dgm:spPr/>
    </dgm:pt>
    <dgm:pt modelId="{A3D5B814-FC1D-48D2-BE56-8D05BAC4C21F}" type="pres">
      <dgm:prSet presAssocID="{2FDCFD20-E4A0-4B70-939E-61693BB7E51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89A3396-C870-4B83-9C8B-327DFE234572}" type="pres">
      <dgm:prSet presAssocID="{A9774A07-7169-4E92-A870-3DDBDAC33ED3}" presName="Name14" presStyleCnt="0"/>
      <dgm:spPr/>
    </dgm:pt>
    <dgm:pt modelId="{0209F845-26FD-4EBA-BFBC-36931C349088}" type="pres">
      <dgm:prSet presAssocID="{A9774A07-7169-4E92-A870-3DDBDAC33E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FB29E626-F3FE-4EDF-8C85-E67C362201B0}" type="pres">
      <dgm:prSet presAssocID="{A9774A07-7169-4E92-A870-3DDBDAC33ED3}" presName="hierChild2" presStyleCnt="0"/>
      <dgm:spPr/>
    </dgm:pt>
    <dgm:pt modelId="{34FEF712-8025-465B-9672-B79656AA790A}" type="pres">
      <dgm:prSet presAssocID="{58C082A6-5E10-4DCA-97FD-AB0AA338CB02}" presName="Name19" presStyleLbl="parChTrans1D2" presStyleIdx="0" presStyleCnt="2"/>
      <dgm:spPr/>
      <dgm:t>
        <a:bodyPr/>
        <a:lstStyle/>
        <a:p>
          <a:pPr rtl="1"/>
          <a:endParaRPr lang="ar-JO"/>
        </a:p>
      </dgm:t>
    </dgm:pt>
    <dgm:pt modelId="{794D9547-20E4-406C-A031-5F1B8403186C}" type="pres">
      <dgm:prSet presAssocID="{331BE4A0-B636-4996-AB40-FA4818F7B28A}" presName="Name21" presStyleCnt="0"/>
      <dgm:spPr/>
    </dgm:pt>
    <dgm:pt modelId="{F7913ECC-D3E8-4371-9635-D944FB14A614}" type="pres">
      <dgm:prSet presAssocID="{331BE4A0-B636-4996-AB40-FA4818F7B28A}" presName="level2Shape" presStyleLbl="node2" presStyleIdx="0" presStyleCnt="2"/>
      <dgm:spPr/>
      <dgm:t>
        <a:bodyPr/>
        <a:lstStyle/>
        <a:p>
          <a:pPr rtl="1"/>
          <a:endParaRPr lang="ar-JO"/>
        </a:p>
      </dgm:t>
    </dgm:pt>
    <dgm:pt modelId="{C33311CD-F843-4CBC-9933-35A59DDF979B}" type="pres">
      <dgm:prSet presAssocID="{331BE4A0-B636-4996-AB40-FA4818F7B28A}" presName="hierChild3" presStyleCnt="0"/>
      <dgm:spPr/>
    </dgm:pt>
    <dgm:pt modelId="{FCE9886A-901A-49B5-A1B0-8353C22EE176}" type="pres">
      <dgm:prSet presAssocID="{A3AF6507-5141-4B7E-97A5-3ECC7BEAAA5D}" presName="Name19" presStyleLbl="parChTrans1D3" presStyleIdx="0" presStyleCnt="2"/>
      <dgm:spPr/>
      <dgm:t>
        <a:bodyPr/>
        <a:lstStyle/>
        <a:p>
          <a:pPr rtl="1"/>
          <a:endParaRPr lang="ar-JO"/>
        </a:p>
      </dgm:t>
    </dgm:pt>
    <dgm:pt modelId="{0614AF8F-A11B-48C0-A417-76E4733CB831}" type="pres">
      <dgm:prSet presAssocID="{EE17485E-9C92-4537-A599-3AC65745DD87}" presName="Name21" presStyleCnt="0"/>
      <dgm:spPr/>
    </dgm:pt>
    <dgm:pt modelId="{A742AB1B-A8C3-4EE4-AD58-9F933F78D237}" type="pres">
      <dgm:prSet presAssocID="{EE17485E-9C92-4537-A599-3AC65745DD87}" presName="level2Shape" presStyleLbl="node3" presStyleIdx="0" presStyleCnt="2"/>
      <dgm:spPr/>
      <dgm:t>
        <a:bodyPr/>
        <a:lstStyle/>
        <a:p>
          <a:pPr rtl="1"/>
          <a:endParaRPr lang="ar-JO"/>
        </a:p>
      </dgm:t>
    </dgm:pt>
    <dgm:pt modelId="{4B59C1D8-82E6-4976-B624-7C606783DC3B}" type="pres">
      <dgm:prSet presAssocID="{EE17485E-9C92-4537-A599-3AC65745DD87}" presName="hierChild3" presStyleCnt="0"/>
      <dgm:spPr/>
    </dgm:pt>
    <dgm:pt modelId="{03E84640-B3C6-4F17-A32D-3DA791D02031}" type="pres">
      <dgm:prSet presAssocID="{5BFB20CE-0B54-4C04-A672-A5BEE2E588B3}" presName="Name19" presStyleLbl="parChTrans1D2" presStyleIdx="1" presStyleCnt="2"/>
      <dgm:spPr/>
      <dgm:t>
        <a:bodyPr/>
        <a:lstStyle/>
        <a:p>
          <a:pPr rtl="1"/>
          <a:endParaRPr lang="ar-JO"/>
        </a:p>
      </dgm:t>
    </dgm:pt>
    <dgm:pt modelId="{FD64BB95-D0FB-4384-86E7-E9711A056C28}" type="pres">
      <dgm:prSet presAssocID="{A60A0237-50EA-47F5-9E64-8133EF375204}" presName="Name21" presStyleCnt="0"/>
      <dgm:spPr/>
    </dgm:pt>
    <dgm:pt modelId="{4457DB9D-A4BD-40C0-9199-F6360AA0546A}" type="pres">
      <dgm:prSet presAssocID="{A60A0237-50EA-47F5-9E64-8133EF375204}" presName="level2Shape" presStyleLbl="node2" presStyleIdx="1" presStyleCnt="2"/>
      <dgm:spPr/>
      <dgm:t>
        <a:bodyPr/>
        <a:lstStyle/>
        <a:p>
          <a:pPr rtl="1"/>
          <a:endParaRPr lang="ar-JO"/>
        </a:p>
      </dgm:t>
    </dgm:pt>
    <dgm:pt modelId="{6C261400-6D71-4647-88D5-CFF8E9AB6B05}" type="pres">
      <dgm:prSet presAssocID="{A60A0237-50EA-47F5-9E64-8133EF375204}" presName="hierChild3" presStyleCnt="0"/>
      <dgm:spPr/>
    </dgm:pt>
    <dgm:pt modelId="{4D551618-3422-46E9-983E-8365BF6DA618}" type="pres">
      <dgm:prSet presAssocID="{7170D466-C4F6-4A39-9E7E-94D59258B14D}" presName="Name19" presStyleLbl="parChTrans1D3" presStyleIdx="1" presStyleCnt="2"/>
      <dgm:spPr/>
      <dgm:t>
        <a:bodyPr/>
        <a:lstStyle/>
        <a:p>
          <a:pPr rtl="1"/>
          <a:endParaRPr lang="ar-JO"/>
        </a:p>
      </dgm:t>
    </dgm:pt>
    <dgm:pt modelId="{A8D3AF7E-6793-4B64-9935-9F6A9F515D21}" type="pres">
      <dgm:prSet presAssocID="{38FCEF02-87E2-4E3F-BD5E-4FE742AABC2D}" presName="Name21" presStyleCnt="0"/>
      <dgm:spPr/>
    </dgm:pt>
    <dgm:pt modelId="{20DD1F72-9264-4093-A92B-02AFFBC1C44B}" type="pres">
      <dgm:prSet presAssocID="{38FCEF02-87E2-4E3F-BD5E-4FE742AABC2D}" presName="level2Shape" presStyleLbl="node3" presStyleIdx="1" presStyleCnt="2"/>
      <dgm:spPr/>
      <dgm:t>
        <a:bodyPr/>
        <a:lstStyle/>
        <a:p>
          <a:pPr rtl="1"/>
          <a:endParaRPr lang="ar-JO"/>
        </a:p>
      </dgm:t>
    </dgm:pt>
    <dgm:pt modelId="{71AE1F5F-9467-4D01-A7F2-59E472BDC4A3}" type="pres">
      <dgm:prSet presAssocID="{38FCEF02-87E2-4E3F-BD5E-4FE742AABC2D}" presName="hierChild3" presStyleCnt="0"/>
      <dgm:spPr/>
    </dgm:pt>
    <dgm:pt modelId="{C7CD659D-4A71-418E-8174-1631DF2B91DB}" type="pres">
      <dgm:prSet presAssocID="{2FDCFD20-E4A0-4B70-939E-61693BB7E51F}" presName="bgShapesFlow" presStyleCnt="0"/>
      <dgm:spPr/>
    </dgm:pt>
    <dgm:pt modelId="{763515F9-AD1F-445C-9EB6-7D04E31CF0ED}" type="pres">
      <dgm:prSet presAssocID="{770D422B-480D-4C69-BF5A-8E70EBA297C8}" presName="rectComp" presStyleCnt="0"/>
      <dgm:spPr/>
    </dgm:pt>
    <dgm:pt modelId="{85B56B49-7E28-4963-97CC-AE6B5C06F01E}" type="pres">
      <dgm:prSet presAssocID="{770D422B-480D-4C69-BF5A-8E70EBA297C8}" presName="bgRect" presStyleLbl="bgShp" presStyleIdx="0" presStyleCnt="3"/>
      <dgm:spPr/>
      <dgm:t>
        <a:bodyPr/>
        <a:lstStyle/>
        <a:p>
          <a:pPr rtl="1"/>
          <a:endParaRPr lang="ar-JO"/>
        </a:p>
      </dgm:t>
    </dgm:pt>
    <dgm:pt modelId="{A1D5EB1F-034C-4EEF-8258-073CFC1DDC7F}" type="pres">
      <dgm:prSet presAssocID="{770D422B-480D-4C69-BF5A-8E70EBA297C8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F182530C-D85C-41B8-B92A-19B5B9BD8A73}" type="pres">
      <dgm:prSet presAssocID="{770D422B-480D-4C69-BF5A-8E70EBA297C8}" presName="spComp" presStyleCnt="0"/>
      <dgm:spPr/>
    </dgm:pt>
    <dgm:pt modelId="{5C77628D-A253-46EE-90C6-070DF848913B}" type="pres">
      <dgm:prSet presAssocID="{770D422B-480D-4C69-BF5A-8E70EBA297C8}" presName="vSp" presStyleCnt="0"/>
      <dgm:spPr/>
    </dgm:pt>
    <dgm:pt modelId="{D1796627-149D-449F-8E3B-D214FA696E24}" type="pres">
      <dgm:prSet presAssocID="{478ABAF6-3B3A-4906-9AF8-079F5B5AE03E}" presName="rectComp" presStyleCnt="0"/>
      <dgm:spPr/>
    </dgm:pt>
    <dgm:pt modelId="{9A5D649A-41CD-4516-A370-564D52085E7A}" type="pres">
      <dgm:prSet presAssocID="{478ABAF6-3B3A-4906-9AF8-079F5B5AE03E}" presName="bgRect" presStyleLbl="bgShp" presStyleIdx="1" presStyleCnt="3"/>
      <dgm:spPr/>
      <dgm:t>
        <a:bodyPr/>
        <a:lstStyle/>
        <a:p>
          <a:pPr rtl="1"/>
          <a:endParaRPr lang="ar-JO"/>
        </a:p>
      </dgm:t>
    </dgm:pt>
    <dgm:pt modelId="{A0A645EA-D98B-41EE-B0A2-99BD9748EFF2}" type="pres">
      <dgm:prSet presAssocID="{478ABAF6-3B3A-4906-9AF8-079F5B5AE03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  <dgm:pt modelId="{CE9896E5-F15C-4733-8156-B14F9D201BB4}" type="pres">
      <dgm:prSet presAssocID="{478ABAF6-3B3A-4906-9AF8-079F5B5AE03E}" presName="spComp" presStyleCnt="0"/>
      <dgm:spPr/>
    </dgm:pt>
    <dgm:pt modelId="{B2AD7CED-3D0A-400D-8101-A8F411636230}" type="pres">
      <dgm:prSet presAssocID="{478ABAF6-3B3A-4906-9AF8-079F5B5AE03E}" presName="vSp" presStyleCnt="0"/>
      <dgm:spPr/>
    </dgm:pt>
    <dgm:pt modelId="{10AED31D-1B6E-4BC6-878B-C3B438F7A66A}" type="pres">
      <dgm:prSet presAssocID="{DE2972FF-F613-4039-B46F-282BF2055B23}" presName="rectComp" presStyleCnt="0"/>
      <dgm:spPr/>
    </dgm:pt>
    <dgm:pt modelId="{1D3B92BC-007A-4778-BF1C-4912C91B725C}" type="pres">
      <dgm:prSet presAssocID="{DE2972FF-F613-4039-B46F-282BF2055B23}" presName="bgRect" presStyleLbl="bgShp" presStyleIdx="2" presStyleCnt="3"/>
      <dgm:spPr/>
      <dgm:t>
        <a:bodyPr/>
        <a:lstStyle/>
        <a:p>
          <a:pPr rtl="1"/>
          <a:endParaRPr lang="ar-JO"/>
        </a:p>
      </dgm:t>
    </dgm:pt>
    <dgm:pt modelId="{41141767-FDB2-4C8D-A99A-DF50B8DFC4C9}" type="pres">
      <dgm:prSet presAssocID="{DE2972FF-F613-4039-B46F-282BF2055B2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JO"/>
        </a:p>
      </dgm:t>
    </dgm:pt>
  </dgm:ptLst>
  <dgm:cxnLst>
    <dgm:cxn modelId="{5236EF51-3B64-496B-8C86-F0C4A24A50B9}" type="presOf" srcId="{A60A0237-50EA-47F5-9E64-8133EF375204}" destId="{4457DB9D-A4BD-40C0-9199-F6360AA0546A}" srcOrd="0" destOrd="0" presId="urn:microsoft.com/office/officeart/2005/8/layout/hierarchy6"/>
    <dgm:cxn modelId="{F8E59A12-0A20-4E51-A8B3-74B0C63FEED1}" type="presOf" srcId="{A9774A07-7169-4E92-A870-3DDBDAC33ED3}" destId="{0209F845-26FD-4EBA-BFBC-36931C349088}" srcOrd="0" destOrd="0" presId="urn:microsoft.com/office/officeart/2005/8/layout/hierarchy6"/>
    <dgm:cxn modelId="{BC0A2E14-509D-4BA9-80EA-2072FE963367}" srcId="{A9774A07-7169-4E92-A870-3DDBDAC33ED3}" destId="{A60A0237-50EA-47F5-9E64-8133EF375204}" srcOrd="1" destOrd="0" parTransId="{5BFB20CE-0B54-4C04-A672-A5BEE2E588B3}" sibTransId="{C9A4DDC9-652D-4560-ACF1-2FE2BBE11D7F}"/>
    <dgm:cxn modelId="{45029B83-E5AF-4747-9F77-01E064EBBE69}" srcId="{2FDCFD20-E4A0-4B70-939E-61693BB7E51F}" destId="{A9774A07-7169-4E92-A870-3DDBDAC33ED3}" srcOrd="0" destOrd="0" parTransId="{5945BA55-7DA7-455C-8E9C-CC117B39C1EE}" sibTransId="{1FA77A88-81E8-4299-8584-98B16FF0C034}"/>
    <dgm:cxn modelId="{19036021-DF1E-4AA8-AA7B-154B6FC84C3D}" type="presOf" srcId="{EE17485E-9C92-4537-A599-3AC65745DD87}" destId="{A742AB1B-A8C3-4EE4-AD58-9F933F78D237}" srcOrd="0" destOrd="0" presId="urn:microsoft.com/office/officeart/2005/8/layout/hierarchy6"/>
    <dgm:cxn modelId="{AB69EEC5-8D1C-4A25-A117-38EFD4B21E15}" type="presOf" srcId="{5BFB20CE-0B54-4C04-A672-A5BEE2E588B3}" destId="{03E84640-B3C6-4F17-A32D-3DA791D02031}" srcOrd="0" destOrd="0" presId="urn:microsoft.com/office/officeart/2005/8/layout/hierarchy6"/>
    <dgm:cxn modelId="{D4EF576B-C2A6-4D16-8A99-7047ABC3E434}" type="presOf" srcId="{38FCEF02-87E2-4E3F-BD5E-4FE742AABC2D}" destId="{20DD1F72-9264-4093-A92B-02AFFBC1C44B}" srcOrd="0" destOrd="0" presId="urn:microsoft.com/office/officeart/2005/8/layout/hierarchy6"/>
    <dgm:cxn modelId="{7F9B880B-456E-4E38-A519-E0A46DA0BA91}" type="presOf" srcId="{478ABAF6-3B3A-4906-9AF8-079F5B5AE03E}" destId="{A0A645EA-D98B-41EE-B0A2-99BD9748EFF2}" srcOrd="1" destOrd="0" presId="urn:microsoft.com/office/officeart/2005/8/layout/hierarchy6"/>
    <dgm:cxn modelId="{28555B60-AD48-48A7-ABDE-A7ADC2057BCE}" type="presOf" srcId="{58C082A6-5E10-4DCA-97FD-AB0AA338CB02}" destId="{34FEF712-8025-465B-9672-B79656AA790A}" srcOrd="0" destOrd="0" presId="urn:microsoft.com/office/officeart/2005/8/layout/hierarchy6"/>
    <dgm:cxn modelId="{32B514AE-67E7-4BE0-BDA0-ED2EEA1AF0DE}" type="presOf" srcId="{DE2972FF-F613-4039-B46F-282BF2055B23}" destId="{41141767-FDB2-4C8D-A99A-DF50B8DFC4C9}" srcOrd="1" destOrd="0" presId="urn:microsoft.com/office/officeart/2005/8/layout/hierarchy6"/>
    <dgm:cxn modelId="{8F118302-3F84-4BA6-AF8D-762BBBE489AA}" srcId="{331BE4A0-B636-4996-AB40-FA4818F7B28A}" destId="{EE17485E-9C92-4537-A599-3AC65745DD87}" srcOrd="0" destOrd="0" parTransId="{A3AF6507-5141-4B7E-97A5-3ECC7BEAAA5D}" sibTransId="{9FA80A26-0DCE-4B8B-8278-5CBE8E5544F4}"/>
    <dgm:cxn modelId="{22C18C8F-84D3-4850-AAC5-0E76A61D74FD}" type="presOf" srcId="{7170D466-C4F6-4A39-9E7E-94D59258B14D}" destId="{4D551618-3422-46E9-983E-8365BF6DA618}" srcOrd="0" destOrd="0" presId="urn:microsoft.com/office/officeart/2005/8/layout/hierarchy6"/>
    <dgm:cxn modelId="{588FC842-6118-42B2-A85D-2AA54121E4DA}" srcId="{A9774A07-7169-4E92-A870-3DDBDAC33ED3}" destId="{331BE4A0-B636-4996-AB40-FA4818F7B28A}" srcOrd="0" destOrd="0" parTransId="{58C082A6-5E10-4DCA-97FD-AB0AA338CB02}" sibTransId="{5799016C-EAD8-437C-9A24-DA917852E4B0}"/>
    <dgm:cxn modelId="{1CA3EEFA-4F43-4B82-850F-8094B29B012D}" type="presOf" srcId="{770D422B-480D-4C69-BF5A-8E70EBA297C8}" destId="{A1D5EB1F-034C-4EEF-8258-073CFC1DDC7F}" srcOrd="1" destOrd="0" presId="urn:microsoft.com/office/officeart/2005/8/layout/hierarchy6"/>
    <dgm:cxn modelId="{439F1109-B3D0-43EC-9488-C0BB9059CB82}" srcId="{A60A0237-50EA-47F5-9E64-8133EF375204}" destId="{38FCEF02-87E2-4E3F-BD5E-4FE742AABC2D}" srcOrd="0" destOrd="0" parTransId="{7170D466-C4F6-4A39-9E7E-94D59258B14D}" sibTransId="{C9C25BAB-1E8C-429A-9CEA-A51B54DD5A5D}"/>
    <dgm:cxn modelId="{40A0E639-181A-43B5-BF22-5A9AA7039979}" srcId="{2FDCFD20-E4A0-4B70-939E-61693BB7E51F}" destId="{478ABAF6-3B3A-4906-9AF8-079F5B5AE03E}" srcOrd="2" destOrd="0" parTransId="{BB1EBF8F-B10F-4852-86EA-8404B5872E3A}" sibTransId="{1D314C94-D6D1-45B6-BB3A-64F511F89C70}"/>
    <dgm:cxn modelId="{904B1C87-E59A-4E3D-8B26-B46ADF212D16}" type="presOf" srcId="{A3AF6507-5141-4B7E-97A5-3ECC7BEAAA5D}" destId="{FCE9886A-901A-49B5-A1B0-8353C22EE176}" srcOrd="0" destOrd="0" presId="urn:microsoft.com/office/officeart/2005/8/layout/hierarchy6"/>
    <dgm:cxn modelId="{FBED88AE-954B-4CB4-AD69-E0697B3949F9}" type="presOf" srcId="{478ABAF6-3B3A-4906-9AF8-079F5B5AE03E}" destId="{9A5D649A-41CD-4516-A370-564D52085E7A}" srcOrd="0" destOrd="0" presId="urn:microsoft.com/office/officeart/2005/8/layout/hierarchy6"/>
    <dgm:cxn modelId="{CB5D76A7-95E6-4CCA-843F-C3EDD60FA8AA}" srcId="{2FDCFD20-E4A0-4B70-939E-61693BB7E51F}" destId="{DE2972FF-F613-4039-B46F-282BF2055B23}" srcOrd="3" destOrd="0" parTransId="{964D4B7A-9AD3-4ED3-ADD4-C2DD606207CB}" sibTransId="{65AD8854-3042-4C7E-8A1E-A74455284504}"/>
    <dgm:cxn modelId="{58A5C280-86AB-464E-8486-ACD0B486C7FF}" type="presOf" srcId="{331BE4A0-B636-4996-AB40-FA4818F7B28A}" destId="{F7913ECC-D3E8-4371-9635-D944FB14A614}" srcOrd="0" destOrd="0" presId="urn:microsoft.com/office/officeart/2005/8/layout/hierarchy6"/>
    <dgm:cxn modelId="{6039DFE2-EC18-499A-99C4-2CBD4A946D27}" type="presOf" srcId="{2FDCFD20-E4A0-4B70-939E-61693BB7E51F}" destId="{20B3B649-27F9-457B-AE0A-C5B647F606FC}" srcOrd="0" destOrd="0" presId="urn:microsoft.com/office/officeart/2005/8/layout/hierarchy6"/>
    <dgm:cxn modelId="{EAFAD275-9E7F-4DF5-902E-BA2E2A8FE01A}" srcId="{2FDCFD20-E4A0-4B70-939E-61693BB7E51F}" destId="{770D422B-480D-4C69-BF5A-8E70EBA297C8}" srcOrd="1" destOrd="0" parTransId="{186B2628-6C0F-48EB-B22D-4AB729AFAD35}" sibTransId="{176BFDAD-85A6-48CF-92EF-52595A8AB862}"/>
    <dgm:cxn modelId="{A6E3E398-A3FE-4684-A77F-6F43A2EAEAAE}" type="presOf" srcId="{DE2972FF-F613-4039-B46F-282BF2055B23}" destId="{1D3B92BC-007A-4778-BF1C-4912C91B725C}" srcOrd="0" destOrd="0" presId="urn:microsoft.com/office/officeart/2005/8/layout/hierarchy6"/>
    <dgm:cxn modelId="{CA46EC98-8225-4F99-B0CF-539AB8B82350}" type="presOf" srcId="{770D422B-480D-4C69-BF5A-8E70EBA297C8}" destId="{85B56B49-7E28-4963-97CC-AE6B5C06F01E}" srcOrd="0" destOrd="0" presId="urn:microsoft.com/office/officeart/2005/8/layout/hierarchy6"/>
    <dgm:cxn modelId="{E2574B20-9A36-4F7E-8B41-A578B16CC3CC}" type="presParOf" srcId="{20B3B649-27F9-457B-AE0A-C5B647F606FC}" destId="{54E287C5-F183-4432-8516-6209451A72F2}" srcOrd="0" destOrd="0" presId="urn:microsoft.com/office/officeart/2005/8/layout/hierarchy6"/>
    <dgm:cxn modelId="{8D749AE4-DEA8-4B54-90B7-2F82C3901C14}" type="presParOf" srcId="{54E287C5-F183-4432-8516-6209451A72F2}" destId="{B7BD0D8A-C415-4D27-9C1A-1ED42422A0D6}" srcOrd="0" destOrd="0" presId="urn:microsoft.com/office/officeart/2005/8/layout/hierarchy6"/>
    <dgm:cxn modelId="{076DE090-58CA-46F4-B416-0A61053A2020}" type="presParOf" srcId="{54E287C5-F183-4432-8516-6209451A72F2}" destId="{A3D5B814-FC1D-48D2-BE56-8D05BAC4C21F}" srcOrd="1" destOrd="0" presId="urn:microsoft.com/office/officeart/2005/8/layout/hierarchy6"/>
    <dgm:cxn modelId="{399ABE34-1ECD-4177-B88F-1DC269E448C6}" type="presParOf" srcId="{A3D5B814-FC1D-48D2-BE56-8D05BAC4C21F}" destId="{B89A3396-C870-4B83-9C8B-327DFE234572}" srcOrd="0" destOrd="0" presId="urn:microsoft.com/office/officeart/2005/8/layout/hierarchy6"/>
    <dgm:cxn modelId="{316CAA52-E9E5-4FA4-9317-727179A0E611}" type="presParOf" srcId="{B89A3396-C870-4B83-9C8B-327DFE234572}" destId="{0209F845-26FD-4EBA-BFBC-36931C349088}" srcOrd="0" destOrd="0" presId="urn:microsoft.com/office/officeart/2005/8/layout/hierarchy6"/>
    <dgm:cxn modelId="{DB78BBDB-0A38-4DBE-BEA9-7B07033B598D}" type="presParOf" srcId="{B89A3396-C870-4B83-9C8B-327DFE234572}" destId="{FB29E626-F3FE-4EDF-8C85-E67C362201B0}" srcOrd="1" destOrd="0" presId="urn:microsoft.com/office/officeart/2005/8/layout/hierarchy6"/>
    <dgm:cxn modelId="{B06810A2-8802-46B8-8734-D6EB62581609}" type="presParOf" srcId="{FB29E626-F3FE-4EDF-8C85-E67C362201B0}" destId="{34FEF712-8025-465B-9672-B79656AA790A}" srcOrd="0" destOrd="0" presId="urn:microsoft.com/office/officeart/2005/8/layout/hierarchy6"/>
    <dgm:cxn modelId="{3CAB7717-EF77-43BD-BC61-0E94D466BDE8}" type="presParOf" srcId="{FB29E626-F3FE-4EDF-8C85-E67C362201B0}" destId="{794D9547-20E4-406C-A031-5F1B8403186C}" srcOrd="1" destOrd="0" presId="urn:microsoft.com/office/officeart/2005/8/layout/hierarchy6"/>
    <dgm:cxn modelId="{5837765C-CDC2-4F90-A20C-522F9B18589E}" type="presParOf" srcId="{794D9547-20E4-406C-A031-5F1B8403186C}" destId="{F7913ECC-D3E8-4371-9635-D944FB14A614}" srcOrd="0" destOrd="0" presId="urn:microsoft.com/office/officeart/2005/8/layout/hierarchy6"/>
    <dgm:cxn modelId="{F378566E-1687-47CD-87CC-83AC23C87924}" type="presParOf" srcId="{794D9547-20E4-406C-A031-5F1B8403186C}" destId="{C33311CD-F843-4CBC-9933-35A59DDF979B}" srcOrd="1" destOrd="0" presId="urn:microsoft.com/office/officeart/2005/8/layout/hierarchy6"/>
    <dgm:cxn modelId="{8E992E89-CE12-4F03-933D-78D637B095D1}" type="presParOf" srcId="{C33311CD-F843-4CBC-9933-35A59DDF979B}" destId="{FCE9886A-901A-49B5-A1B0-8353C22EE176}" srcOrd="0" destOrd="0" presId="urn:microsoft.com/office/officeart/2005/8/layout/hierarchy6"/>
    <dgm:cxn modelId="{5D18DB09-FC16-4D7E-AA6F-63AD926A69B5}" type="presParOf" srcId="{C33311CD-F843-4CBC-9933-35A59DDF979B}" destId="{0614AF8F-A11B-48C0-A417-76E4733CB831}" srcOrd="1" destOrd="0" presId="urn:microsoft.com/office/officeart/2005/8/layout/hierarchy6"/>
    <dgm:cxn modelId="{60EC9D54-2951-4DD1-848A-DAC72D10C519}" type="presParOf" srcId="{0614AF8F-A11B-48C0-A417-76E4733CB831}" destId="{A742AB1B-A8C3-4EE4-AD58-9F933F78D237}" srcOrd="0" destOrd="0" presId="urn:microsoft.com/office/officeart/2005/8/layout/hierarchy6"/>
    <dgm:cxn modelId="{155588B1-B99C-4D54-9F9F-7CE50CDBCB6C}" type="presParOf" srcId="{0614AF8F-A11B-48C0-A417-76E4733CB831}" destId="{4B59C1D8-82E6-4976-B624-7C606783DC3B}" srcOrd="1" destOrd="0" presId="urn:microsoft.com/office/officeart/2005/8/layout/hierarchy6"/>
    <dgm:cxn modelId="{9263C207-871B-4BFF-8B9E-2E3250E8704D}" type="presParOf" srcId="{FB29E626-F3FE-4EDF-8C85-E67C362201B0}" destId="{03E84640-B3C6-4F17-A32D-3DA791D02031}" srcOrd="2" destOrd="0" presId="urn:microsoft.com/office/officeart/2005/8/layout/hierarchy6"/>
    <dgm:cxn modelId="{08938B1C-F265-4459-9D10-90A3D518819F}" type="presParOf" srcId="{FB29E626-F3FE-4EDF-8C85-E67C362201B0}" destId="{FD64BB95-D0FB-4384-86E7-E9711A056C28}" srcOrd="3" destOrd="0" presId="urn:microsoft.com/office/officeart/2005/8/layout/hierarchy6"/>
    <dgm:cxn modelId="{427F8572-C088-430F-88C8-493D148FDCD3}" type="presParOf" srcId="{FD64BB95-D0FB-4384-86E7-E9711A056C28}" destId="{4457DB9D-A4BD-40C0-9199-F6360AA0546A}" srcOrd="0" destOrd="0" presId="urn:microsoft.com/office/officeart/2005/8/layout/hierarchy6"/>
    <dgm:cxn modelId="{B57117F2-6CC5-404B-B389-B9AEC99FA9C8}" type="presParOf" srcId="{FD64BB95-D0FB-4384-86E7-E9711A056C28}" destId="{6C261400-6D71-4647-88D5-CFF8E9AB6B05}" srcOrd="1" destOrd="0" presId="urn:microsoft.com/office/officeart/2005/8/layout/hierarchy6"/>
    <dgm:cxn modelId="{5F85DF7A-DC1A-46C4-B8A6-4F2FC3939831}" type="presParOf" srcId="{6C261400-6D71-4647-88D5-CFF8E9AB6B05}" destId="{4D551618-3422-46E9-983E-8365BF6DA618}" srcOrd="0" destOrd="0" presId="urn:microsoft.com/office/officeart/2005/8/layout/hierarchy6"/>
    <dgm:cxn modelId="{6F2D9A80-EBAF-4BEC-8E13-B12F2CFFD9BB}" type="presParOf" srcId="{6C261400-6D71-4647-88D5-CFF8E9AB6B05}" destId="{A8D3AF7E-6793-4B64-9935-9F6A9F515D21}" srcOrd="1" destOrd="0" presId="urn:microsoft.com/office/officeart/2005/8/layout/hierarchy6"/>
    <dgm:cxn modelId="{A7872F9B-3722-4411-A59A-2B13BD38FF1C}" type="presParOf" srcId="{A8D3AF7E-6793-4B64-9935-9F6A9F515D21}" destId="{20DD1F72-9264-4093-A92B-02AFFBC1C44B}" srcOrd="0" destOrd="0" presId="urn:microsoft.com/office/officeart/2005/8/layout/hierarchy6"/>
    <dgm:cxn modelId="{849CBAA7-EC80-4E09-8C59-6680415E9ACD}" type="presParOf" srcId="{A8D3AF7E-6793-4B64-9935-9F6A9F515D21}" destId="{71AE1F5F-9467-4D01-A7F2-59E472BDC4A3}" srcOrd="1" destOrd="0" presId="urn:microsoft.com/office/officeart/2005/8/layout/hierarchy6"/>
    <dgm:cxn modelId="{686D1F3E-C0DB-485E-A1EF-A457AE982870}" type="presParOf" srcId="{20B3B649-27F9-457B-AE0A-C5B647F606FC}" destId="{C7CD659D-4A71-418E-8174-1631DF2B91DB}" srcOrd="1" destOrd="0" presId="urn:microsoft.com/office/officeart/2005/8/layout/hierarchy6"/>
    <dgm:cxn modelId="{4D543B00-865D-438E-AC02-856F6BBC0828}" type="presParOf" srcId="{C7CD659D-4A71-418E-8174-1631DF2B91DB}" destId="{763515F9-AD1F-445C-9EB6-7D04E31CF0ED}" srcOrd="0" destOrd="0" presId="urn:microsoft.com/office/officeart/2005/8/layout/hierarchy6"/>
    <dgm:cxn modelId="{345A34A4-E858-495B-A59F-313A2FBF879E}" type="presParOf" srcId="{763515F9-AD1F-445C-9EB6-7D04E31CF0ED}" destId="{85B56B49-7E28-4963-97CC-AE6B5C06F01E}" srcOrd="0" destOrd="0" presId="urn:microsoft.com/office/officeart/2005/8/layout/hierarchy6"/>
    <dgm:cxn modelId="{B2BEAF1D-EB5D-4172-9ED7-7FD5B93F513D}" type="presParOf" srcId="{763515F9-AD1F-445C-9EB6-7D04E31CF0ED}" destId="{A1D5EB1F-034C-4EEF-8258-073CFC1DDC7F}" srcOrd="1" destOrd="0" presId="urn:microsoft.com/office/officeart/2005/8/layout/hierarchy6"/>
    <dgm:cxn modelId="{5DFF01E9-D4D4-4CEF-ABA5-0017B3CB66C2}" type="presParOf" srcId="{C7CD659D-4A71-418E-8174-1631DF2B91DB}" destId="{F182530C-D85C-41B8-B92A-19B5B9BD8A73}" srcOrd="1" destOrd="0" presId="urn:microsoft.com/office/officeart/2005/8/layout/hierarchy6"/>
    <dgm:cxn modelId="{13044179-471A-4CD2-AF38-0B992A1A429F}" type="presParOf" srcId="{F182530C-D85C-41B8-B92A-19B5B9BD8A73}" destId="{5C77628D-A253-46EE-90C6-070DF848913B}" srcOrd="0" destOrd="0" presId="urn:microsoft.com/office/officeart/2005/8/layout/hierarchy6"/>
    <dgm:cxn modelId="{A9BA4187-3F6D-42AD-9944-39A17732AFD5}" type="presParOf" srcId="{C7CD659D-4A71-418E-8174-1631DF2B91DB}" destId="{D1796627-149D-449F-8E3B-D214FA696E24}" srcOrd="2" destOrd="0" presId="urn:microsoft.com/office/officeart/2005/8/layout/hierarchy6"/>
    <dgm:cxn modelId="{775A8E55-CBF3-4A47-A482-523FF305026D}" type="presParOf" srcId="{D1796627-149D-449F-8E3B-D214FA696E24}" destId="{9A5D649A-41CD-4516-A370-564D52085E7A}" srcOrd="0" destOrd="0" presId="urn:microsoft.com/office/officeart/2005/8/layout/hierarchy6"/>
    <dgm:cxn modelId="{0169D671-1981-4B26-827B-D059045804DE}" type="presParOf" srcId="{D1796627-149D-449F-8E3B-D214FA696E24}" destId="{A0A645EA-D98B-41EE-B0A2-99BD9748EFF2}" srcOrd="1" destOrd="0" presId="urn:microsoft.com/office/officeart/2005/8/layout/hierarchy6"/>
    <dgm:cxn modelId="{07DC1CCC-FCE2-490D-ACCF-038C24F75FE0}" type="presParOf" srcId="{C7CD659D-4A71-418E-8174-1631DF2B91DB}" destId="{CE9896E5-F15C-4733-8156-B14F9D201BB4}" srcOrd="3" destOrd="0" presId="urn:microsoft.com/office/officeart/2005/8/layout/hierarchy6"/>
    <dgm:cxn modelId="{1F6AD778-9850-45E8-B211-5A38DCE292C4}" type="presParOf" srcId="{CE9896E5-F15C-4733-8156-B14F9D201BB4}" destId="{B2AD7CED-3D0A-400D-8101-A8F411636230}" srcOrd="0" destOrd="0" presId="urn:microsoft.com/office/officeart/2005/8/layout/hierarchy6"/>
    <dgm:cxn modelId="{FEF33720-E6DE-4841-A129-4A3F06FF79E0}" type="presParOf" srcId="{C7CD659D-4A71-418E-8174-1631DF2B91DB}" destId="{10AED31D-1B6E-4BC6-878B-C3B438F7A66A}" srcOrd="4" destOrd="0" presId="urn:microsoft.com/office/officeart/2005/8/layout/hierarchy6"/>
    <dgm:cxn modelId="{CA369426-5DB4-4F91-817D-3FF0008D8849}" type="presParOf" srcId="{10AED31D-1B6E-4BC6-878B-C3B438F7A66A}" destId="{1D3B92BC-007A-4778-BF1C-4912C91B725C}" srcOrd="0" destOrd="0" presId="urn:microsoft.com/office/officeart/2005/8/layout/hierarchy6"/>
    <dgm:cxn modelId="{6AEAF77A-6E44-40AE-8155-EC43F88D68BF}" type="presParOf" srcId="{10AED31D-1B6E-4BC6-878B-C3B438F7A66A}" destId="{41141767-FDB2-4C8D-A99A-DF50B8DFC4C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3B92BC-007A-4778-BF1C-4912C91B725C}">
      <dsp:nvSpPr>
        <dsp:cNvPr id="0" name=""/>
        <dsp:cNvSpPr/>
      </dsp:nvSpPr>
      <dsp:spPr>
        <a:xfrm>
          <a:off x="0" y="2740322"/>
          <a:ext cx="4495800" cy="1062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 </a:t>
          </a:r>
          <a:endParaRPr lang="en-GB" sz="3800" kern="1200" dirty="0"/>
        </a:p>
      </dsp:txBody>
      <dsp:txXfrm>
        <a:off x="0" y="2740322"/>
        <a:ext cx="1348740" cy="1062483"/>
      </dsp:txXfrm>
    </dsp:sp>
    <dsp:sp modelId="{9A5D649A-41CD-4516-A370-564D52085E7A}">
      <dsp:nvSpPr>
        <dsp:cNvPr id="0" name=""/>
        <dsp:cNvSpPr/>
      </dsp:nvSpPr>
      <dsp:spPr>
        <a:xfrm>
          <a:off x="0" y="1500758"/>
          <a:ext cx="4495800" cy="1062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 </a:t>
          </a:r>
          <a:endParaRPr lang="en-GB" sz="3800" kern="1200" dirty="0"/>
        </a:p>
      </dsp:txBody>
      <dsp:txXfrm>
        <a:off x="0" y="1500758"/>
        <a:ext cx="1348740" cy="1062483"/>
      </dsp:txXfrm>
    </dsp:sp>
    <dsp:sp modelId="{85B56B49-7E28-4963-97CC-AE6B5C06F01E}">
      <dsp:nvSpPr>
        <dsp:cNvPr id="0" name=""/>
        <dsp:cNvSpPr/>
      </dsp:nvSpPr>
      <dsp:spPr>
        <a:xfrm>
          <a:off x="0" y="261193"/>
          <a:ext cx="4495800" cy="1062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 </a:t>
          </a:r>
          <a:endParaRPr lang="en-GB" sz="3800" kern="1200" dirty="0"/>
        </a:p>
      </dsp:txBody>
      <dsp:txXfrm>
        <a:off x="0" y="261193"/>
        <a:ext cx="1348740" cy="1062483"/>
      </dsp:txXfrm>
    </dsp:sp>
    <dsp:sp modelId="{0209F845-26FD-4EBA-BFBC-36931C349088}">
      <dsp:nvSpPr>
        <dsp:cNvPr id="0" name=""/>
        <dsp:cNvSpPr/>
      </dsp:nvSpPr>
      <dsp:spPr>
        <a:xfrm>
          <a:off x="2213259" y="349733"/>
          <a:ext cx="1328104" cy="88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ali</a:t>
          </a:r>
          <a:endParaRPr lang="en-GB" sz="3000" kern="1200" dirty="0"/>
        </a:p>
      </dsp:txBody>
      <dsp:txXfrm>
        <a:off x="2213259" y="349733"/>
        <a:ext cx="1328104" cy="885403"/>
      </dsp:txXfrm>
    </dsp:sp>
    <dsp:sp modelId="{34FEF712-8025-465B-9672-B79656AA790A}">
      <dsp:nvSpPr>
        <dsp:cNvPr id="0" name=""/>
        <dsp:cNvSpPr/>
      </dsp:nvSpPr>
      <dsp:spPr>
        <a:xfrm>
          <a:off x="2014043" y="1235137"/>
          <a:ext cx="863268" cy="354161"/>
        </a:xfrm>
        <a:custGeom>
          <a:avLst/>
          <a:gdLst/>
          <a:ahLst/>
          <a:cxnLst/>
          <a:rect l="0" t="0" r="0" b="0"/>
          <a:pathLst>
            <a:path>
              <a:moveTo>
                <a:pt x="863268" y="0"/>
              </a:moveTo>
              <a:lnTo>
                <a:pt x="863268" y="177080"/>
              </a:lnTo>
              <a:lnTo>
                <a:pt x="0" y="177080"/>
              </a:lnTo>
              <a:lnTo>
                <a:pt x="0" y="354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13ECC-D3E8-4371-9635-D944FB14A614}">
      <dsp:nvSpPr>
        <dsp:cNvPr id="0" name=""/>
        <dsp:cNvSpPr/>
      </dsp:nvSpPr>
      <dsp:spPr>
        <a:xfrm>
          <a:off x="1349991" y="1589298"/>
          <a:ext cx="1328104" cy="88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ahmad</a:t>
          </a:r>
          <a:endParaRPr lang="en-GB" sz="3000" kern="1200" dirty="0"/>
        </a:p>
      </dsp:txBody>
      <dsp:txXfrm>
        <a:off x="1349991" y="1589298"/>
        <a:ext cx="1328104" cy="885403"/>
      </dsp:txXfrm>
    </dsp:sp>
    <dsp:sp modelId="{FCE9886A-901A-49B5-A1B0-8353C22EE176}">
      <dsp:nvSpPr>
        <dsp:cNvPr id="0" name=""/>
        <dsp:cNvSpPr/>
      </dsp:nvSpPr>
      <dsp:spPr>
        <a:xfrm>
          <a:off x="1968323" y="2474701"/>
          <a:ext cx="91440" cy="354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1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2AB1B-A8C3-4EE4-AD58-9F933F78D237}">
      <dsp:nvSpPr>
        <dsp:cNvPr id="0" name=""/>
        <dsp:cNvSpPr/>
      </dsp:nvSpPr>
      <dsp:spPr>
        <a:xfrm>
          <a:off x="1349991" y="2828862"/>
          <a:ext cx="1328104" cy="88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salem</a:t>
          </a:r>
          <a:endParaRPr lang="en-GB" sz="3000" kern="1200" dirty="0"/>
        </a:p>
      </dsp:txBody>
      <dsp:txXfrm>
        <a:off x="1349991" y="2828862"/>
        <a:ext cx="1328104" cy="885403"/>
      </dsp:txXfrm>
    </dsp:sp>
    <dsp:sp modelId="{03E84640-B3C6-4F17-A32D-3DA791D02031}">
      <dsp:nvSpPr>
        <dsp:cNvPr id="0" name=""/>
        <dsp:cNvSpPr/>
      </dsp:nvSpPr>
      <dsp:spPr>
        <a:xfrm>
          <a:off x="2877311" y="1235137"/>
          <a:ext cx="863268" cy="354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080"/>
              </a:lnTo>
              <a:lnTo>
                <a:pt x="863268" y="177080"/>
              </a:lnTo>
              <a:lnTo>
                <a:pt x="863268" y="354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7DB9D-A4BD-40C0-9199-F6360AA0546A}">
      <dsp:nvSpPr>
        <dsp:cNvPr id="0" name=""/>
        <dsp:cNvSpPr/>
      </dsp:nvSpPr>
      <dsp:spPr>
        <a:xfrm>
          <a:off x="3076527" y="1589298"/>
          <a:ext cx="1328104" cy="88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fatema</a:t>
          </a:r>
          <a:endParaRPr lang="en-GB" sz="3000" kern="1200" dirty="0"/>
        </a:p>
      </dsp:txBody>
      <dsp:txXfrm>
        <a:off x="3076527" y="1589298"/>
        <a:ext cx="1328104" cy="885403"/>
      </dsp:txXfrm>
    </dsp:sp>
    <dsp:sp modelId="{4D551618-3422-46E9-983E-8365BF6DA618}">
      <dsp:nvSpPr>
        <dsp:cNvPr id="0" name=""/>
        <dsp:cNvSpPr/>
      </dsp:nvSpPr>
      <dsp:spPr>
        <a:xfrm>
          <a:off x="3694860" y="2474701"/>
          <a:ext cx="91440" cy="354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1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D1F72-9264-4093-A92B-02AFFBC1C44B}">
      <dsp:nvSpPr>
        <dsp:cNvPr id="0" name=""/>
        <dsp:cNvSpPr/>
      </dsp:nvSpPr>
      <dsp:spPr>
        <a:xfrm>
          <a:off x="3076527" y="2828862"/>
          <a:ext cx="1328104" cy="88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osama</a:t>
          </a:r>
          <a:endParaRPr lang="en-GB" sz="3000" kern="1200" dirty="0"/>
        </a:p>
      </dsp:txBody>
      <dsp:txXfrm>
        <a:off x="3076527" y="2828862"/>
        <a:ext cx="1328104" cy="88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3B22D97-BA10-425C-BAD0-9B482D46D49F}" type="datetimeFigureOut">
              <a:rPr lang="en-US"/>
              <a:pPr>
                <a:defRPr/>
              </a:pPr>
              <a:t>10/21/2014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374171EE-6D0E-4B2F-8F76-4824E4347130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3B00A-0CBC-428C-8268-DB02B8FFA39D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A6357-325C-4C77-9CDE-7FE4401A58C2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25B3-F6C1-4244-A929-2181FFBD65EE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8E5A2-971B-429F-99A4-AAFD7DECCBBA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DC71-2495-47ED-B5D2-62D0E7F3E0D1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33C9-218B-4DE7-9D2F-A3CA02B4568D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4118B-8E0B-40A6-8DF4-4D4186A2ED00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865D-F213-4DF2-8172-DCF07F18D62C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025E4-4016-443E-948C-39B77718A0BD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2775-0172-454C-9BC4-58E840AAA803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14C9-CB1B-405A-BDA6-D595D6330EC7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39661A3D-BDF9-440F-88A9-1069CA6CD6EE}" type="slidenum">
              <a:rPr lang="ar-SA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3212631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08488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0" y="4637088"/>
            <a:ext cx="6629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George F Luger</a:t>
            </a:r>
          </a:p>
          <a:p>
            <a:pPr>
              <a:spcBef>
                <a:spcPct val="50000"/>
              </a:spcBef>
            </a:pPr>
            <a:r>
              <a:rPr lang="en-GB" sz="2400" b="1"/>
              <a:t>ARTIFICIAL INTELLIGENCE </a:t>
            </a:r>
            <a:r>
              <a:rPr lang="en-GB" sz="2400" i="1"/>
              <a:t>5th edition</a:t>
            </a:r>
            <a:endParaRPr lang="en-GB" sz="2400" b="1"/>
          </a:p>
          <a:p>
            <a:pPr>
              <a:spcBef>
                <a:spcPct val="50000"/>
              </a:spcBef>
            </a:pPr>
            <a:r>
              <a:rPr lang="en-GB" sz="1600"/>
              <a:t>Structures and Strategies for Complex Problem Solving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133600" y="4637088"/>
            <a:ext cx="67818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JO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133600" y="6008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JO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057400" y="6858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/>
              <a:t>Programming in Logic (PROLOG) 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Luger: Artificial Intelligence, 5</a:t>
            </a:r>
            <a:r>
              <a:rPr lang="en-GB" sz="1200" baseline="30000"/>
              <a:t>th</a:t>
            </a:r>
            <a:r>
              <a:rPr lang="en-GB" sz="1200"/>
              <a:t> edition. © Pearson Education Limited, 2005</a:t>
            </a:r>
          </a:p>
        </p:txBody>
      </p:sp>
      <p:sp>
        <p:nvSpPr>
          <p:cNvPr id="308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DA797-6190-4C14-A035-7D74CC971FA9}" type="slidenum">
              <a:rPr lang="ar-SA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1800" smtClean="0"/>
              <a:t>sibling(X,Y):- parent(Z,X) , parent(Z,Y).</a:t>
            </a:r>
          </a:p>
          <a:p>
            <a:pPr>
              <a:buFontTx/>
              <a:buNone/>
            </a:pPr>
            <a:endParaRPr lang="en-GB" sz="900" smtClean="0"/>
          </a:p>
          <a:p>
            <a:pPr>
              <a:buFontTx/>
              <a:buNone/>
            </a:pPr>
            <a:r>
              <a:rPr lang="en-GB" sz="1800" smtClean="0"/>
              <a:t>?sibling(X,Y)</a:t>
            </a:r>
          </a:p>
          <a:p>
            <a:pPr>
              <a:buFontTx/>
              <a:buNone/>
            </a:pPr>
            <a:r>
              <a:rPr lang="en-GB" sz="1800" smtClean="0"/>
              <a:t>X=ahmad,</a:t>
            </a:r>
          </a:p>
          <a:p>
            <a:pPr>
              <a:buFontTx/>
              <a:buNone/>
            </a:pPr>
            <a:r>
              <a:rPr lang="en-GB" sz="1800" smtClean="0"/>
              <a:t>Y=ahmad;</a:t>
            </a:r>
          </a:p>
          <a:p>
            <a:pPr>
              <a:buFontTx/>
              <a:buNone/>
            </a:pPr>
            <a:endParaRPr lang="en-GB" sz="900" smtClean="0"/>
          </a:p>
          <a:p>
            <a:pPr>
              <a:buFontTx/>
              <a:buNone/>
            </a:pPr>
            <a:r>
              <a:rPr lang="en-GB" sz="1800" smtClean="0"/>
              <a:t>X=ahmad,</a:t>
            </a:r>
          </a:p>
          <a:p>
            <a:pPr>
              <a:buFontTx/>
              <a:buNone/>
            </a:pPr>
            <a:r>
              <a:rPr lang="en-GB" sz="1800" smtClean="0"/>
              <a:t>Y=fatema;</a:t>
            </a:r>
          </a:p>
          <a:p>
            <a:pPr>
              <a:buFontTx/>
              <a:buNone/>
            </a:pPr>
            <a:endParaRPr lang="en-GB" sz="900" smtClean="0"/>
          </a:p>
          <a:p>
            <a:pPr>
              <a:buFontTx/>
              <a:buNone/>
            </a:pPr>
            <a:r>
              <a:rPr lang="en-GB" sz="1800" smtClean="0"/>
              <a:t>X=salem,</a:t>
            </a:r>
          </a:p>
          <a:p>
            <a:pPr>
              <a:buFontTx/>
              <a:buNone/>
            </a:pPr>
            <a:r>
              <a:rPr lang="en-GB" sz="1800" smtClean="0"/>
              <a:t>Y=salem;</a:t>
            </a:r>
          </a:p>
          <a:p>
            <a:pPr>
              <a:buFontTx/>
              <a:buNone/>
            </a:pPr>
            <a:endParaRPr lang="en-GB" sz="900" smtClean="0"/>
          </a:p>
          <a:p>
            <a:pPr>
              <a:buFontTx/>
              <a:buNone/>
            </a:pPr>
            <a:r>
              <a:rPr lang="en-GB" sz="1800" smtClean="0"/>
              <a:t>X=fatema,</a:t>
            </a:r>
          </a:p>
          <a:p>
            <a:pPr>
              <a:buFontTx/>
              <a:buNone/>
            </a:pPr>
            <a:r>
              <a:rPr lang="en-GB" sz="1800" smtClean="0"/>
              <a:t>Y=ahmad;</a:t>
            </a:r>
          </a:p>
          <a:p>
            <a:pPr>
              <a:buFontTx/>
              <a:buNone/>
            </a:pPr>
            <a:endParaRPr lang="en-GB" sz="900" smtClean="0"/>
          </a:p>
          <a:p>
            <a:pPr>
              <a:buFontTx/>
              <a:buNone/>
            </a:pPr>
            <a:r>
              <a:rPr lang="en-GB" sz="1800" smtClean="0"/>
              <a:t>X=fatema,</a:t>
            </a:r>
          </a:p>
          <a:p>
            <a:pPr>
              <a:buFontTx/>
              <a:buNone/>
            </a:pPr>
            <a:r>
              <a:rPr lang="en-GB" sz="1800" smtClean="0"/>
              <a:t>Y=fatema;</a:t>
            </a:r>
          </a:p>
          <a:p>
            <a:pPr>
              <a:buFontTx/>
              <a:buNone/>
            </a:pPr>
            <a:endParaRPr lang="en-GB" sz="900" smtClean="0"/>
          </a:p>
          <a:p>
            <a:pPr>
              <a:buFontTx/>
              <a:buNone/>
            </a:pPr>
            <a:r>
              <a:rPr lang="en-GB" sz="1800" smtClean="0"/>
              <a:t>X=osama,</a:t>
            </a:r>
          </a:p>
          <a:p>
            <a:pPr>
              <a:buFontTx/>
              <a:buNone/>
            </a:pPr>
            <a:r>
              <a:rPr lang="en-GB" sz="1800" smtClean="0"/>
              <a:t>Y=osama;</a:t>
            </a:r>
          </a:p>
          <a:p>
            <a:pPr>
              <a:buFontTx/>
              <a:buNone/>
            </a:pPr>
            <a:endParaRPr lang="en-GB" sz="700" smtClean="0"/>
          </a:p>
          <a:p>
            <a:pPr>
              <a:buFontTx/>
              <a:buNone/>
            </a:pPr>
            <a:r>
              <a:rPr lang="en-GB" sz="1800" smtClean="0"/>
              <a:t>no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endParaRPr lang="en-GB" sz="18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EAD09-D02B-4A69-A4E4-44017E02F58C}" type="slidenum">
              <a:rPr lang="ar-SA" smtClean="0"/>
              <a:pPr/>
              <a:t>10</a:t>
            </a:fld>
            <a:endParaRPr lang="en-GB" smtClean="0"/>
          </a:p>
        </p:txBody>
      </p:sp>
      <p:sp>
        <p:nvSpPr>
          <p:cNvPr id="5" name="Rectangle 4"/>
          <p:cNvSpPr/>
          <p:nvPr/>
        </p:nvSpPr>
        <p:spPr>
          <a:xfrm rot="19787672">
            <a:off x="2916951" y="2587742"/>
            <a:ext cx="567840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Wrong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077200" cy="5867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GB" dirty="0" smtClean="0"/>
              <a:t>sibling(X,Y):- parent(Z,X) , parent(Z,Y), X\==Y.</a:t>
            </a:r>
          </a:p>
          <a:p>
            <a:pPr>
              <a:buFontTx/>
              <a:buNone/>
              <a:defRPr/>
            </a:pPr>
            <a:endParaRPr lang="en-GB" sz="1200" dirty="0" smtClean="0"/>
          </a:p>
          <a:p>
            <a:pPr>
              <a:buFontTx/>
              <a:buNone/>
              <a:defRPr/>
            </a:pPr>
            <a:r>
              <a:rPr lang="en-GB" dirty="0" smtClean="0"/>
              <a:t>?sibling(X,Y)</a:t>
            </a:r>
          </a:p>
          <a:p>
            <a:pPr>
              <a:buFontTx/>
              <a:buNone/>
              <a:defRPr/>
            </a:pPr>
            <a:r>
              <a:rPr lang="en-GB" dirty="0" smtClean="0"/>
              <a:t>X=</a:t>
            </a:r>
            <a:r>
              <a:rPr lang="en-GB" dirty="0" err="1" smtClean="0"/>
              <a:t>ahmad</a:t>
            </a:r>
            <a:r>
              <a:rPr lang="en-GB" dirty="0" smtClean="0"/>
              <a:t>,</a:t>
            </a:r>
          </a:p>
          <a:p>
            <a:pPr>
              <a:buFontTx/>
              <a:buNone/>
              <a:defRPr/>
            </a:pPr>
            <a:r>
              <a:rPr lang="en-GB" dirty="0" smtClean="0"/>
              <a:t>Y=</a:t>
            </a:r>
            <a:r>
              <a:rPr lang="en-GB" dirty="0" err="1" smtClean="0"/>
              <a:t>fatema</a:t>
            </a:r>
            <a:r>
              <a:rPr lang="en-GB" dirty="0" smtClean="0"/>
              <a:t>;</a:t>
            </a:r>
          </a:p>
          <a:p>
            <a:pPr>
              <a:buFontTx/>
              <a:buNone/>
              <a:defRPr/>
            </a:pPr>
            <a:endParaRPr lang="en-GB" sz="1200" dirty="0" smtClean="0"/>
          </a:p>
          <a:p>
            <a:pPr>
              <a:buFontTx/>
              <a:buNone/>
              <a:defRPr/>
            </a:pPr>
            <a:r>
              <a:rPr lang="en-GB" dirty="0" smtClean="0"/>
              <a:t>X=</a:t>
            </a:r>
            <a:r>
              <a:rPr lang="en-GB" dirty="0" err="1" smtClean="0"/>
              <a:t>fatema</a:t>
            </a:r>
            <a:r>
              <a:rPr lang="en-GB" dirty="0" smtClean="0"/>
              <a:t>,</a:t>
            </a:r>
          </a:p>
          <a:p>
            <a:pPr>
              <a:buFontTx/>
              <a:buNone/>
              <a:defRPr/>
            </a:pPr>
            <a:r>
              <a:rPr lang="en-GB" dirty="0" smtClean="0"/>
              <a:t>Y=</a:t>
            </a:r>
            <a:r>
              <a:rPr lang="en-GB" dirty="0" err="1" smtClean="0"/>
              <a:t>ahmad</a:t>
            </a:r>
            <a:r>
              <a:rPr lang="en-GB" dirty="0" smtClean="0"/>
              <a:t>;</a:t>
            </a:r>
          </a:p>
          <a:p>
            <a:pPr>
              <a:buFontTx/>
              <a:buNone/>
              <a:defRPr/>
            </a:pPr>
            <a:endParaRPr lang="en-GB" sz="1200" dirty="0" smtClean="0"/>
          </a:p>
          <a:p>
            <a:pPr>
              <a:buFontTx/>
              <a:buNone/>
              <a:defRPr/>
            </a:pPr>
            <a:endParaRPr lang="en-GB" sz="1050" dirty="0" smtClean="0"/>
          </a:p>
          <a:p>
            <a:pPr>
              <a:buFontTx/>
              <a:buNone/>
              <a:defRPr/>
            </a:pPr>
            <a:r>
              <a:rPr lang="en-GB" dirty="0" smtClean="0"/>
              <a:t>no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05316-64FC-461B-9AF8-DAA61D9824DC}" type="slidenum">
              <a:rPr lang="ar-SA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Define uncle relation, uncle(X,Y).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uncle(X,Y):-</a:t>
            </a:r>
          </a:p>
          <a:p>
            <a:pPr>
              <a:buFontTx/>
              <a:buNone/>
            </a:pPr>
            <a:r>
              <a:rPr lang="en-GB" smtClean="0"/>
              <a:t>			parent(Z,Y),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			parent(G,Z),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			parent(G,X),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			X\==Z.</a:t>
            </a:r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0E782-2F6D-4F4D-A3C5-C0420B8A1482}" type="slidenum">
              <a:rPr lang="ar-SA" smtClean="0"/>
              <a:pPr/>
              <a:t>12</a:t>
            </a:fld>
            <a:endParaRPr lang="en-GB" smtClean="0"/>
          </a:p>
        </p:txBody>
      </p:sp>
      <p:sp>
        <p:nvSpPr>
          <p:cNvPr id="5" name="Curved Up Arrow 4"/>
          <p:cNvSpPr/>
          <p:nvPr/>
        </p:nvSpPr>
        <p:spPr>
          <a:xfrm rot="16200000">
            <a:off x="3392488" y="4227512"/>
            <a:ext cx="2819400" cy="7651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JO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HW: Define the following rules: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endParaRPr lang="en-GB" sz="300" smtClean="0"/>
          </a:p>
          <a:p>
            <a:r>
              <a:rPr lang="en-GB" smtClean="0"/>
              <a:t>mother</a:t>
            </a:r>
          </a:p>
          <a:p>
            <a:r>
              <a:rPr lang="en-GB" smtClean="0"/>
              <a:t>son</a:t>
            </a:r>
          </a:p>
          <a:p>
            <a:r>
              <a:rPr lang="en-GB" smtClean="0"/>
              <a:t>daughter</a:t>
            </a:r>
          </a:p>
          <a:p>
            <a:r>
              <a:rPr lang="en-GB" smtClean="0"/>
              <a:t>sister</a:t>
            </a:r>
          </a:p>
          <a:p>
            <a:r>
              <a:rPr lang="en-GB" smtClean="0"/>
              <a:t>sibling</a:t>
            </a:r>
          </a:p>
          <a:p>
            <a:r>
              <a:rPr lang="en-GB" smtClean="0"/>
              <a:t>grandfather(X,Y):-parent(X,Z),parent(Z,Y), male(X).</a:t>
            </a:r>
          </a:p>
          <a:p>
            <a:r>
              <a:rPr lang="en-GB" smtClean="0"/>
              <a:t>grandmother</a:t>
            </a:r>
          </a:p>
          <a:p>
            <a:r>
              <a:rPr lang="en-GB" smtClean="0"/>
              <a:t>cousin(X,Y)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6BC48-500D-43A2-A96A-C628C2C1D467}" type="slidenum">
              <a:rPr lang="ar-SA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Logic-based representation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Predicates can have zero or more arguments, where their </a:t>
            </a:r>
            <a:r>
              <a:rPr lang="en-US" i="1" dirty="0" err="1" smtClean="0"/>
              <a:t>arity</a:t>
            </a:r>
            <a:r>
              <a:rPr lang="en-US" dirty="0" smtClean="0"/>
              <a:t> is the number of arguments.</a:t>
            </a:r>
          </a:p>
          <a:p>
            <a:r>
              <a:rPr lang="en-US" dirty="0" smtClean="0"/>
              <a:t>Functions may only be represented as argument of predicate; they cannot be a program statement in themselves.</a:t>
            </a:r>
          </a:p>
          <a:p>
            <a:r>
              <a:rPr lang="en-US" dirty="0" smtClean="0"/>
              <a:t>Prolog predicates have the usual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and, or, not </a:t>
            </a:r>
            <a:r>
              <a:rPr lang="en-US" dirty="0" smtClean="0"/>
              <a:t>and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implies</a:t>
            </a:r>
            <a:r>
              <a:rPr lang="en-US" dirty="0" smtClean="0"/>
              <a:t> connectives. </a:t>
            </a:r>
          </a:p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8E5A2-971B-429F-99A4-AAFD7DECCBBA}" type="slidenum">
              <a:rPr lang="ar-SA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aspects of predicate calculus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sz="2800" dirty="0" smtClean="0"/>
              <a:t>Programs are simply the set of all </a:t>
            </a:r>
            <a:r>
              <a:rPr lang="en-US" sz="2800" i="1" dirty="0" smtClean="0"/>
              <a:t>true</a:t>
            </a:r>
            <a:r>
              <a:rPr lang="en-US" sz="2800" dirty="0" smtClean="0"/>
              <a:t> predicates.</a:t>
            </a:r>
          </a:p>
          <a:p>
            <a:r>
              <a:rPr lang="en-US" sz="2800" dirty="0" smtClean="0"/>
              <a:t>The prolog interpreter can be seen as “theorem-</a:t>
            </a:r>
            <a:r>
              <a:rPr lang="en-US" sz="2800" dirty="0" err="1" smtClean="0"/>
              <a:t>prover</a:t>
            </a:r>
            <a:r>
              <a:rPr lang="en-US" sz="2800" dirty="0" smtClean="0"/>
              <a:t>”: </a:t>
            </a:r>
          </a:p>
          <a:p>
            <a:pPr lvl="1"/>
            <a:r>
              <a:rPr lang="en-US" sz="2400" dirty="0" smtClean="0"/>
              <a:t>takes the user’s query and determine whether or not it is true</a:t>
            </a:r>
          </a:p>
          <a:p>
            <a:pPr lvl="1"/>
            <a:r>
              <a:rPr lang="en-US" sz="2400" dirty="0" smtClean="0"/>
              <a:t>What variable substitution might be required to make the query true.</a:t>
            </a:r>
          </a:p>
          <a:p>
            <a:r>
              <a:rPr lang="en-US" sz="2800" dirty="0" smtClean="0"/>
              <a:t>If the query is not true in the context of the program’s specifications, the interpreter says “no”.</a:t>
            </a:r>
            <a:endParaRPr lang="ar-J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8E5A2-971B-429F-99A4-AAFD7DECCBBA}" type="slidenum">
              <a:rPr lang="ar-SA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Syntax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connectives include:</a:t>
            </a:r>
          </a:p>
          <a:p>
            <a:pPr>
              <a:buNone/>
            </a:pP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8E5A2-971B-429F-99A4-AAFD7DECCBBA}" type="slidenum">
              <a:rPr lang="ar-SA" smtClean="0"/>
              <a:pPr>
                <a:defRPr/>
              </a:pPr>
              <a:t>16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667000"/>
          <a:ext cx="6553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311400"/>
                <a:gridCol w="2057400"/>
              </a:tblGrid>
              <a:tr h="147320"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English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Predicate Calculus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Prolog</a:t>
                      </a:r>
                      <a:endParaRPr lang="ar-JO" sz="2000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smtClean="0"/>
                        <a:t>and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2800" b="1" dirty="0" smtClean="0"/>
                        <a:t>˄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dirty="0" smtClean="0"/>
                        <a:t>,</a:t>
                      </a:r>
                      <a:endParaRPr lang="ar-JO" sz="2800" b="1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dirty="0" smtClean="0"/>
                        <a:t>or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2800" b="1" dirty="0" smtClean="0"/>
                        <a:t>˅</a:t>
                      </a:r>
                      <a:endParaRPr lang="ar-JO" sz="2800" b="1" dirty="0">
                        <a:latin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dirty="0" smtClean="0"/>
                        <a:t>;</a:t>
                      </a:r>
                      <a:endParaRPr lang="ar-JO" sz="2800" b="1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/>
                        <a:t>Only if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dirty="0" smtClean="0">
                          <a:sym typeface="Wingdings" pitchFamily="2" charset="2"/>
                        </a:rPr>
                        <a:t>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dirty="0" smtClean="0"/>
                        <a:t>:-</a:t>
                      </a:r>
                      <a:endParaRPr lang="ar-JO" sz="2800" b="1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/>
                        <a:t>not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2800" b="1" dirty="0" smtClean="0"/>
                        <a:t>⌐</a:t>
                      </a:r>
                      <a:endParaRPr lang="ar-JO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2800" b="1" dirty="0" smtClean="0"/>
                        <a:t>not</a:t>
                      </a:r>
                      <a:endParaRPr lang="ar-JO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Prolog</a:t>
            </a:r>
            <a:r>
              <a:rPr lang="en-GB" dirty="0" smtClean="0"/>
              <a:t> Syntax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8E5A2-971B-429F-99A4-AAFD7DECCBBA}" type="slidenum">
              <a:rPr lang="ar-SA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mathematical predicates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r>
              <a:rPr lang="en-GB" dirty="0" smtClean="0"/>
              <a:t>X=:=Y		true when X equals Y</a:t>
            </a:r>
          </a:p>
          <a:p>
            <a:r>
              <a:rPr lang="en-GB" dirty="0" smtClean="0"/>
              <a:t>X=\=Y		true when X does not equal to Y</a:t>
            </a:r>
          </a:p>
          <a:p>
            <a:r>
              <a:rPr lang="en-GB" dirty="0" smtClean="0"/>
              <a:t>X&lt;Y		true when X is less than Y</a:t>
            </a:r>
          </a:p>
          <a:p>
            <a:r>
              <a:rPr lang="en-GB" dirty="0" smtClean="0"/>
              <a:t>X&gt;Y		true when X is greater than Y</a:t>
            </a:r>
          </a:p>
          <a:p>
            <a:r>
              <a:rPr lang="en-GB" dirty="0" smtClean="0"/>
              <a:t>X=&lt;Y		true when X is less than or equal to Y</a:t>
            </a:r>
          </a:p>
          <a:p>
            <a:r>
              <a:rPr lang="en-GB" dirty="0" smtClean="0"/>
              <a:t>X&gt;=Y		true when X is greater than or equal to Y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D12F6-1376-40AB-8C05-1BB35289D80A}" type="slidenum">
              <a:rPr lang="ar-SA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Mathematical predicates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/>
              <a:t>?6 = : = 4 +2.</a:t>
            </a:r>
          </a:p>
          <a:p>
            <a:pPr>
              <a:buFontTx/>
              <a:buNone/>
            </a:pPr>
            <a:r>
              <a:rPr lang="en-GB" sz="2800" dirty="0" smtClean="0"/>
              <a:t>yes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?8 = : = 4*2.</a:t>
            </a:r>
          </a:p>
          <a:p>
            <a:pPr>
              <a:buFontTx/>
              <a:buNone/>
            </a:pPr>
            <a:r>
              <a:rPr lang="en-GB" sz="2800" dirty="0" smtClean="0"/>
              <a:t>yes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?7= : = 4+6.</a:t>
            </a:r>
          </a:p>
          <a:p>
            <a:pPr>
              <a:buFontTx/>
              <a:buNone/>
            </a:pPr>
            <a:r>
              <a:rPr lang="en-GB" sz="2800" dirty="0" smtClean="0"/>
              <a:t>no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?6 =:= 6.</a:t>
            </a:r>
          </a:p>
          <a:p>
            <a:pPr>
              <a:buFontTx/>
              <a:buNone/>
            </a:pPr>
            <a:r>
              <a:rPr lang="en-GB" sz="2800" dirty="0" smtClean="0"/>
              <a:t>yes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A2FC97-88DF-480F-9F0F-5D860F0FD4C0}" type="slidenum">
              <a:rPr lang="ar-SA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mtClean="0"/>
              <a:t>Logic Programming and Prolog</a:t>
            </a:r>
            <a:endParaRPr lang="ar-JO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334000"/>
          </a:xfrm>
        </p:spPr>
        <p:txBody>
          <a:bodyPr/>
          <a:lstStyle/>
          <a:p>
            <a:r>
              <a:rPr lang="en-US" sz="2800" smtClean="0"/>
              <a:t>Logic programming languages are not procedural or functional.</a:t>
            </a:r>
          </a:p>
          <a:p>
            <a:pPr lvl="1"/>
            <a:r>
              <a:rPr lang="en-US" sz="2400" smtClean="0"/>
              <a:t>Specify relations between objects</a:t>
            </a:r>
          </a:p>
          <a:p>
            <a:pPr lvl="2"/>
            <a:r>
              <a:rPr lang="en-US" sz="2000" smtClean="0"/>
              <a:t>larger(3,2)</a:t>
            </a:r>
          </a:p>
          <a:p>
            <a:pPr lvl="2"/>
            <a:r>
              <a:rPr lang="en-US" sz="2000" smtClean="0"/>
              <a:t>father(tom, jane)</a:t>
            </a:r>
          </a:p>
          <a:p>
            <a:pPr lvl="1"/>
            <a:r>
              <a:rPr lang="en-US" sz="2400" smtClean="0"/>
              <a:t>Separate logic from control</a:t>
            </a:r>
          </a:p>
          <a:p>
            <a:pPr lvl="2"/>
            <a:r>
              <a:rPr lang="en-US" sz="2000" smtClean="0"/>
              <a:t>Programmer declares </a:t>
            </a:r>
            <a:r>
              <a:rPr lang="en-US" sz="2000" b="1" smtClean="0"/>
              <a:t>what</a:t>
            </a:r>
            <a:r>
              <a:rPr lang="en-US" sz="2000" smtClean="0"/>
              <a:t> facts and relations are true.</a:t>
            </a:r>
          </a:p>
          <a:p>
            <a:pPr lvl="2"/>
            <a:r>
              <a:rPr lang="en-US" sz="2000" smtClean="0"/>
              <a:t>System determines </a:t>
            </a:r>
            <a:r>
              <a:rPr lang="en-US" sz="2000" b="1" smtClean="0"/>
              <a:t>how</a:t>
            </a:r>
            <a:r>
              <a:rPr lang="en-US" sz="2000" smtClean="0"/>
              <a:t> to use facts to solve problems.</a:t>
            </a:r>
          </a:p>
          <a:p>
            <a:pPr lvl="2"/>
            <a:r>
              <a:rPr lang="en-US" sz="2000" smtClean="0"/>
              <a:t>System </a:t>
            </a:r>
            <a:r>
              <a:rPr lang="en-US" sz="2000" b="1" smtClean="0"/>
              <a:t>instantiates</a:t>
            </a:r>
            <a:r>
              <a:rPr lang="en-US" sz="2000" smtClean="0"/>
              <a:t> variables in order to make relations true!</a:t>
            </a:r>
          </a:p>
          <a:p>
            <a:pPr lvl="1"/>
            <a:r>
              <a:rPr lang="en-US" sz="2400" smtClean="0"/>
              <a:t>Computation engine: theorem-proving and recursion (Unification, Resolution, Backward Chaining, Backtracking)</a:t>
            </a:r>
          </a:p>
          <a:p>
            <a:pPr lvl="2"/>
            <a:r>
              <a:rPr lang="en-US" sz="2000" smtClean="0"/>
              <a:t>Higher-level than imperative languages</a:t>
            </a:r>
            <a:endParaRPr lang="ar-JO" sz="200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F7A0C-F4E4-4EB9-92BA-0590DCDFFB89}" type="slidenum">
              <a:rPr lang="ar-SA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logical predicates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r>
              <a:rPr lang="en-GB" smtClean="0"/>
              <a:t>X == Y	      true when X can be unified with Y</a:t>
            </a:r>
          </a:p>
          <a:p>
            <a:r>
              <a:rPr lang="en-GB" smtClean="0"/>
              <a:t>X \== Y	      true when X is not the same as Y</a:t>
            </a:r>
          </a:p>
          <a:p>
            <a:r>
              <a:rPr lang="en-GB" smtClean="0"/>
              <a:t>X = Y	      attempts to unify X with Y	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B5F8F-AEC6-4CBA-82E0-54B420A9B37E}" type="slidenum">
              <a:rPr lang="ar-SA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logical predicates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?5= =5.	 </a:t>
            </a:r>
          </a:p>
          <a:p>
            <a:pPr>
              <a:buFontTx/>
              <a:buNone/>
            </a:pPr>
            <a:r>
              <a:rPr lang="en-GB" smtClean="0"/>
              <a:t>	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?X= = Y.</a:t>
            </a:r>
          </a:p>
          <a:p>
            <a:pPr>
              <a:buFontTx/>
              <a:buNone/>
            </a:pPr>
            <a:r>
              <a:rPr lang="en-GB" smtClean="0"/>
              <a:t>  no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?5+1 == 5+1.</a:t>
            </a:r>
          </a:p>
          <a:p>
            <a:pPr>
              <a:buFontTx/>
              <a:buNone/>
            </a:pPr>
            <a:r>
              <a:rPr lang="en-GB" smtClean="0"/>
              <a:t>  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?5+1 == 1+5.</a:t>
            </a:r>
          </a:p>
          <a:p>
            <a:pPr>
              <a:buFontTx/>
              <a:buNone/>
            </a:pPr>
            <a:r>
              <a:rPr lang="en-GB" smtClean="0"/>
              <a:t>no</a:t>
            </a:r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A954D-8CC7-4AF6-A1F0-951C256FB4E6}" type="slidenum">
              <a:rPr lang="ar-SA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logical predicates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?X= ali.	 </a:t>
            </a:r>
          </a:p>
          <a:p>
            <a:pPr>
              <a:buFontTx/>
              <a:buNone/>
            </a:pPr>
            <a:r>
              <a:rPr lang="en-GB" smtClean="0"/>
              <a:t>	X=ali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?X= 1/2.</a:t>
            </a:r>
          </a:p>
          <a:p>
            <a:pPr>
              <a:buFontTx/>
              <a:buNone/>
            </a:pPr>
            <a:r>
              <a:rPr lang="en-GB" smtClean="0"/>
              <a:t>  X=1/2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f(X)= f(ali).</a:t>
            </a:r>
          </a:p>
          <a:p>
            <a:pPr>
              <a:buFontTx/>
              <a:buNone/>
            </a:pPr>
            <a:r>
              <a:rPr lang="en-GB" smtClean="0"/>
              <a:t>  X=ali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?f = g.</a:t>
            </a:r>
          </a:p>
          <a:p>
            <a:pPr>
              <a:buFontTx/>
              <a:buNone/>
            </a:pPr>
            <a:r>
              <a:rPr lang="en-GB" smtClean="0"/>
              <a:t>  no</a:t>
            </a:r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A3697-BA9C-4D90-B081-B8B2E1D4C222}" type="slidenum">
              <a:rPr lang="ar-SA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logical predicates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?5 \= 4.	 </a:t>
            </a:r>
          </a:p>
          <a:p>
            <a:pPr>
              <a:buFontTx/>
              <a:buNone/>
            </a:pPr>
            <a:r>
              <a:rPr lang="en-GB" smtClean="0"/>
              <a:t>	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?ahmad @&lt;basem.</a:t>
            </a:r>
          </a:p>
          <a:p>
            <a:pPr>
              <a:buFontTx/>
              <a:buNone/>
            </a:pPr>
            <a:r>
              <a:rPr lang="en-GB" smtClean="0"/>
              <a:t>  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'Ali' @&lt; 'Basem'.</a:t>
            </a:r>
          </a:p>
          <a:p>
            <a:pPr>
              <a:buFontTx/>
              <a:buNone/>
            </a:pPr>
            <a:r>
              <a:rPr lang="en-GB" smtClean="0"/>
              <a:t>  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X=1+2.</a:t>
            </a:r>
          </a:p>
          <a:p>
            <a:pPr>
              <a:buFontTx/>
              <a:buNone/>
            </a:pPr>
            <a:r>
              <a:rPr lang="en-GB" smtClean="0"/>
              <a:t>     X=1+2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A12EE-56A6-41B6-87EB-298CFE11057E}" type="slidenum">
              <a:rPr lang="ar-SA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Built-in logical predicates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 X is 1+2.</a:t>
            </a:r>
          </a:p>
          <a:p>
            <a:pPr>
              <a:buFontTx/>
              <a:buNone/>
            </a:pPr>
            <a:r>
              <a:rPr lang="en-GB" smtClean="0"/>
              <a:t>    X=3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X is 4*2.</a:t>
            </a:r>
          </a:p>
          <a:p>
            <a:pPr>
              <a:buFontTx/>
              <a:buNone/>
            </a:pPr>
            <a:r>
              <a:rPr lang="en-GB" smtClean="0"/>
              <a:t>      X=8</a:t>
            </a:r>
          </a:p>
          <a:p>
            <a:pPr>
              <a:buFontTx/>
              <a:buNone/>
            </a:pPr>
            <a:endParaRPr lang="en-GB" sz="1600" smtClean="0"/>
          </a:p>
          <a:p>
            <a:pPr>
              <a:buFontTx/>
              <a:buNone/>
            </a:pPr>
            <a:r>
              <a:rPr lang="en-GB" smtClean="0"/>
              <a:t>?X is 7//3.</a:t>
            </a:r>
          </a:p>
          <a:p>
            <a:pPr>
              <a:buFontTx/>
              <a:buNone/>
            </a:pPr>
            <a:r>
              <a:rPr lang="en-GB" smtClean="0"/>
              <a:t> X=2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X is 5, X is 3+3.</a:t>
            </a:r>
          </a:p>
          <a:p>
            <a:pPr>
              <a:buFontTx/>
              <a:buNone/>
            </a:pPr>
            <a:r>
              <a:rPr lang="en-GB" smtClean="0"/>
              <a:t>    no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63EFF-4B8A-43F7-9547-5E14EFF2360E}" type="slidenum">
              <a:rPr lang="ar-SA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Mathematical operations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+				Addition</a:t>
            </a:r>
          </a:p>
          <a:p>
            <a:pPr>
              <a:buFontTx/>
              <a:buNone/>
            </a:pPr>
            <a:r>
              <a:rPr lang="en-GB" smtClean="0"/>
              <a:t>-				Subtraction</a:t>
            </a:r>
          </a:p>
          <a:p>
            <a:pPr>
              <a:buFontTx/>
              <a:buNone/>
            </a:pPr>
            <a:r>
              <a:rPr lang="en-GB" smtClean="0"/>
              <a:t>*				Multiplication</a:t>
            </a:r>
          </a:p>
          <a:p>
            <a:pPr>
              <a:buFontTx/>
              <a:buNone/>
            </a:pPr>
            <a:r>
              <a:rPr lang="en-GB" smtClean="0"/>
              <a:t>/				Real division</a:t>
            </a:r>
          </a:p>
          <a:p>
            <a:pPr>
              <a:buFontTx/>
              <a:buNone/>
            </a:pPr>
            <a:r>
              <a:rPr lang="en-GB" smtClean="0"/>
              <a:t>//				Integer division</a:t>
            </a:r>
          </a:p>
          <a:p>
            <a:pPr>
              <a:buFontTx/>
              <a:buNone/>
            </a:pPr>
            <a:r>
              <a:rPr lang="en-GB" smtClean="0"/>
              <a:t>mod			modulus</a:t>
            </a:r>
          </a:p>
          <a:p>
            <a:pPr>
              <a:buFontTx/>
              <a:buNone/>
            </a:pPr>
            <a:r>
              <a:rPr lang="en-GB" smtClean="0"/>
              <a:t>^				Exponent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C69B8-CA14-4D82-864F-DA41429BF46A}" type="slidenum">
              <a:rPr lang="ar-SA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Negation as failure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home(X):-not out(X).</a:t>
            </a:r>
          </a:p>
          <a:p>
            <a:pPr>
              <a:buFontTx/>
              <a:buNone/>
            </a:pPr>
            <a:r>
              <a:rPr lang="en-GB" sz="2800" smtClean="0"/>
              <a:t>out(ali).</a:t>
            </a:r>
          </a:p>
          <a:p>
            <a:pPr>
              <a:buFontTx/>
              <a:buNone/>
            </a:pPr>
            <a:endParaRPr lang="en-GB" sz="700" smtClean="0"/>
          </a:p>
          <a:p>
            <a:pPr>
              <a:buFontTx/>
              <a:buNone/>
            </a:pPr>
            <a:r>
              <a:rPr lang="en-GB" sz="2800" smtClean="0"/>
              <a:t>?home(ali).</a:t>
            </a:r>
          </a:p>
          <a:p>
            <a:pPr>
              <a:buFontTx/>
              <a:buNone/>
            </a:pPr>
            <a:r>
              <a:rPr lang="en-GB" sz="2800" smtClean="0"/>
              <a:t>no</a:t>
            </a:r>
          </a:p>
          <a:p>
            <a:pPr>
              <a:buFontTx/>
              <a:buNone/>
            </a:pPr>
            <a:endParaRPr lang="en-GB" sz="600" smtClean="0"/>
          </a:p>
          <a:p>
            <a:pPr>
              <a:buFontTx/>
              <a:buNone/>
            </a:pPr>
            <a:r>
              <a:rPr lang="en-GB" sz="2800" smtClean="0"/>
              <a:t>?home(X).</a:t>
            </a:r>
          </a:p>
          <a:p>
            <a:pPr>
              <a:buFontTx/>
              <a:buNone/>
            </a:pPr>
            <a:r>
              <a:rPr lang="en-GB" sz="2800" smtClean="0"/>
              <a:t>no</a:t>
            </a:r>
          </a:p>
          <a:p>
            <a:pPr>
              <a:buFontTx/>
              <a:buNone/>
            </a:pPr>
            <a:endParaRPr lang="en-GB" sz="200" smtClean="0"/>
          </a:p>
          <a:p>
            <a:pPr>
              <a:buFontTx/>
              <a:buNone/>
            </a:pPr>
            <a:r>
              <a:rPr lang="en-GB" sz="2800" smtClean="0"/>
              <a:t>?home(zaki).</a:t>
            </a:r>
          </a:p>
          <a:p>
            <a:pPr>
              <a:buFontTx/>
              <a:buNone/>
            </a:pPr>
            <a:r>
              <a:rPr lang="en-GB" sz="2800" smtClean="0"/>
              <a:t>yes</a:t>
            </a:r>
          </a:p>
          <a:p>
            <a:pPr>
              <a:buFontTx/>
              <a:buNone/>
            </a:pPr>
            <a:r>
              <a:rPr lang="en-GB" sz="2800" smtClean="0"/>
              <a:t>?out(zaki).</a:t>
            </a:r>
          </a:p>
          <a:p>
            <a:pPr>
              <a:buFontTx/>
              <a:buNone/>
            </a:pPr>
            <a:r>
              <a:rPr lang="en-GB" sz="2800" smtClean="0"/>
              <a:t>no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76904B-8EB2-4CDE-84F2-544062C7D75B}" type="slidenum">
              <a:rPr lang="ar-SA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Horn Clauses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4800" smtClean="0"/>
              <a:t>P1  ^ P2 ^  P3 ^ P4 </a:t>
            </a:r>
            <a:r>
              <a:rPr lang="en-GB" sz="4800" smtClean="0">
                <a:sym typeface="Wingdings" pitchFamily="2" charset="2"/>
              </a:rPr>
              <a:t>R</a:t>
            </a:r>
          </a:p>
          <a:p>
            <a:pPr>
              <a:buFontTx/>
              <a:buNone/>
            </a:pPr>
            <a:endParaRPr lang="en-GB" sz="480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GB" sz="4800" smtClean="0">
                <a:sym typeface="Wingdings" pitchFamily="2" charset="2"/>
              </a:rPr>
              <a:t>R:- P1, P2, P3, P4. </a:t>
            </a:r>
            <a:endParaRPr lang="en-GB" sz="480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84085C-CBCA-41D8-B8DD-A4BA7B24922E}" type="slidenum">
              <a:rPr lang="ar-SA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A program that calls itself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mtClean="0"/>
              <a:t>Assume the following relations and attempt to find predecessor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parent(ali,ahmad).</a:t>
            </a:r>
          </a:p>
          <a:p>
            <a:pPr>
              <a:buFontTx/>
              <a:buNone/>
            </a:pPr>
            <a:r>
              <a:rPr lang="en-GB" smtClean="0"/>
              <a:t>parent(ahmad,fatema).</a:t>
            </a:r>
          </a:p>
          <a:p>
            <a:pPr>
              <a:buFontTx/>
              <a:buNone/>
            </a:pPr>
            <a:r>
              <a:rPr lang="en-GB" smtClean="0"/>
              <a:t>parent(fatema,osama).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C399AC-BB03-46A0-BDA6-BFED2DFC7910}" type="slidenum">
              <a:rPr lang="ar-SA" smtClean="0"/>
              <a:pPr/>
              <a:t>28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8674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A non recursion version</a:t>
            </a:r>
          </a:p>
          <a:p>
            <a:pPr>
              <a:defRPr/>
            </a:pPr>
            <a:endParaRPr lang="en-GB" sz="2400" dirty="0" smtClean="0"/>
          </a:p>
          <a:p>
            <a:pPr>
              <a:buFontTx/>
              <a:buNone/>
              <a:defRPr/>
            </a:pPr>
            <a:r>
              <a:rPr lang="en-GB" dirty="0" smtClean="0"/>
              <a:t>predecessor(X,Y):- parent (X,Y).</a:t>
            </a:r>
          </a:p>
          <a:p>
            <a:pPr>
              <a:buFontTx/>
              <a:buNone/>
              <a:defRPr/>
            </a:pPr>
            <a:endParaRPr lang="en-GB" sz="1200" dirty="0" smtClean="0"/>
          </a:p>
          <a:p>
            <a:pPr>
              <a:buFontTx/>
              <a:buNone/>
              <a:defRPr/>
            </a:pPr>
            <a:r>
              <a:rPr lang="en-GB" dirty="0" smtClean="0"/>
              <a:t>predecessor(X,Y):- parent (X,Z), parent(Z,Y).</a:t>
            </a:r>
          </a:p>
          <a:p>
            <a:pPr>
              <a:buFontTx/>
              <a:buNone/>
              <a:defRPr/>
            </a:pPr>
            <a:endParaRPr lang="en-GB" sz="1200" dirty="0" smtClean="0"/>
          </a:p>
          <a:p>
            <a:pPr>
              <a:buFontTx/>
              <a:buNone/>
              <a:defRPr/>
            </a:pPr>
            <a:r>
              <a:rPr lang="en-GB" dirty="0" smtClean="0"/>
              <a:t>predecessor(X,Y):- parent (X,Z1), parent (Z1,Z2), parent(Z2,Y). </a:t>
            </a:r>
          </a:p>
          <a:p>
            <a:pPr>
              <a:buFontTx/>
              <a:buNone/>
              <a:defRPr/>
            </a:pPr>
            <a:endParaRPr lang="en-GB" sz="2400" dirty="0" smtClean="0"/>
          </a:p>
          <a:p>
            <a:pPr marL="514350" indent="-514350">
              <a:defRPr/>
            </a:pPr>
            <a:r>
              <a:rPr lang="en-GB" dirty="0" smtClean="0"/>
              <a:t>The above program is applicable to a limited number of generations. </a:t>
            </a:r>
          </a:p>
          <a:p>
            <a:pPr>
              <a:buFontTx/>
              <a:buNone/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endParaRPr lang="en-GB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87051-402E-401A-A581-863FD2631A40}" type="slidenum">
              <a:rPr lang="ar-SA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 b="1" smtClean="0"/>
              <a:t>Declarative vs imperative languages</a:t>
            </a:r>
            <a:endParaRPr lang="ar-JO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46340-9420-4B2F-97E8-44AE7688A441}" type="slidenum">
              <a:rPr lang="ar-SA" smtClean="0"/>
              <a:pPr/>
              <a:t>3</a:t>
            </a:fld>
            <a:endParaRPr lang="en-GB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447800"/>
          <a:ext cx="8382000" cy="527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/>
                <a:gridCol w="3048000"/>
                <a:gridCol w="32004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ar-J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Imperative</a:t>
                      </a:r>
                      <a:endParaRPr lang="ar-J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Declarative</a:t>
                      </a:r>
                      <a:endParaRPr lang="ar-JO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/>
                        <a:t>Paradigm </a:t>
                      </a:r>
                      <a:endParaRPr lang="ar-J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Describe HOW</a:t>
                      </a:r>
                    </a:p>
                    <a:p>
                      <a:r>
                        <a:rPr lang="en-US" sz="2400" dirty="0" smtClean="0"/>
                        <a:t>TO solve the</a:t>
                      </a:r>
                    </a:p>
                    <a:p>
                      <a:r>
                        <a:rPr lang="en-US" sz="2400" dirty="0" smtClean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Describe</a:t>
                      </a:r>
                    </a:p>
                    <a:p>
                      <a:r>
                        <a:rPr lang="en-US" sz="2400" dirty="0" smtClean="0"/>
                        <a:t>WHAT the</a:t>
                      </a:r>
                    </a:p>
                    <a:p>
                      <a:r>
                        <a:rPr lang="en-US" sz="2400" dirty="0" smtClean="0"/>
                        <a:t>problem 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/>
                        <a:t>Program</a:t>
                      </a:r>
                      <a:endParaRPr lang="ar-J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sequence of</a:t>
                      </a:r>
                    </a:p>
                    <a:p>
                      <a:r>
                        <a:rPr lang="en-US" sz="2400" dirty="0" smtClean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set of statements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/>
                        <a:t>Examples</a:t>
                      </a:r>
                      <a:endParaRPr lang="ar-J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Fortran,</a:t>
                      </a:r>
                    </a:p>
                    <a:p>
                      <a:r>
                        <a:rPr lang="en-US" sz="2400" dirty="0" err="1" smtClean="0"/>
                        <a:t>Ada</a:t>
                      </a:r>
                      <a:r>
                        <a:rPr lang="en-US" sz="2400" dirty="0" smtClean="0"/>
                        <a:t>,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Prolog, Pure</a:t>
                      </a:r>
                    </a:p>
                    <a:p>
                      <a:r>
                        <a:rPr lang="en-US" sz="2400" dirty="0" smtClean="0"/>
                        <a:t>Lisp, Haskell,</a:t>
                      </a:r>
                    </a:p>
                    <a:p>
                      <a:r>
                        <a:rPr lang="en-US" sz="2400" dirty="0" smtClean="0"/>
                        <a:t>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/>
                        <a:t>Advantages</a:t>
                      </a:r>
                      <a:endParaRPr lang="ar-J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Fast, specialized programs</a:t>
                      </a:r>
                      <a:endParaRPr lang="ar-J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General,</a:t>
                      </a:r>
                    </a:p>
                    <a:p>
                      <a:r>
                        <a:rPr lang="en-US" sz="2400" dirty="0" smtClean="0"/>
                        <a:t>readable,</a:t>
                      </a:r>
                    </a:p>
                    <a:p>
                      <a:r>
                        <a:rPr lang="en-US" sz="2400" dirty="0" smtClean="0"/>
                        <a:t>correct(?)</a:t>
                      </a:r>
                    </a:p>
                    <a:p>
                      <a:r>
                        <a:rPr lang="en-US" sz="2400" dirty="0" smtClean="0"/>
                        <a:t>programs.</a:t>
                      </a:r>
                      <a:endParaRPr lang="ar-JO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GB" dirty="0" smtClean="0"/>
              <a:t>Recursion version</a:t>
            </a:r>
          </a:p>
          <a:p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predecessor(X,Y):- </a:t>
            </a:r>
            <a:r>
              <a:rPr lang="en-GB" dirty="0" smtClean="0"/>
              <a:t>parent(X,Y</a:t>
            </a:r>
            <a:r>
              <a:rPr lang="en-GB" dirty="0" smtClean="0"/>
              <a:t>).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predecessor(X,Y):- </a:t>
            </a:r>
            <a:r>
              <a:rPr lang="en-GB" dirty="0" smtClean="0"/>
              <a:t>parent(X,Z</a:t>
            </a:r>
            <a:r>
              <a:rPr lang="en-GB" dirty="0" smtClean="0"/>
              <a:t>), predecessor(Z,Y).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A639B-03CA-4814-A8BA-92AA773B89A0}" type="slidenum">
              <a:rPr lang="ar-SA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 predecessor(ali,ahmad).</a:t>
            </a:r>
          </a:p>
          <a:p>
            <a:pPr>
              <a:buFontTx/>
              <a:buNone/>
            </a:pPr>
            <a:r>
              <a:rPr lang="en-GB" smtClean="0"/>
              <a:t>    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predecessor(ali,fatema).</a:t>
            </a:r>
          </a:p>
          <a:p>
            <a:pPr>
              <a:buFontTx/>
              <a:buNone/>
            </a:pPr>
            <a:r>
              <a:rPr lang="en-GB" smtClean="0"/>
              <a:t>     yes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predecessor(ali,osama).</a:t>
            </a:r>
          </a:p>
          <a:p>
            <a:pPr>
              <a:buFontTx/>
              <a:buNone/>
            </a:pPr>
            <a:r>
              <a:rPr lang="en-GB" smtClean="0"/>
              <a:t>    yes.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mtClean="0"/>
              <a:t>? predecessor(ali,X).</a:t>
            </a:r>
          </a:p>
          <a:p>
            <a:pPr>
              <a:buFontTx/>
              <a:buNone/>
            </a:pPr>
            <a:r>
              <a:rPr lang="en-GB" smtClean="0"/>
              <a:t>     X</a:t>
            </a:r>
            <a:r>
              <a:rPr lang="ar-JO" smtClean="0"/>
              <a:t>=ahmad</a:t>
            </a:r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56FCAC-901C-4CA9-A2D7-D985970A6930}" type="slidenum">
              <a:rPr lang="ar-SA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GB" smtClean="0"/>
              <a:t>Factorial</a:t>
            </a:r>
          </a:p>
          <a:p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8E126-77F5-49FA-AE5F-6666C5E95850}" type="slidenum">
              <a:rPr lang="ar-SA" smtClean="0"/>
              <a:pPr/>
              <a:t>32</a:t>
            </a:fld>
            <a:endParaRPr lang="en-GB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1371600"/>
          <a:ext cx="4114800" cy="1122219"/>
        </p:xfrm>
        <a:graphic>
          <a:graphicData uri="http://schemas.openxmlformats.org/presentationml/2006/ole">
            <p:oleObj spid="_x0000_s1026" name="Equation" r:id="rId3" imgW="1676160" imgH="457200" progId="Equation.3">
              <p:embed/>
            </p:oleObj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J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971800"/>
            <a:ext cx="5308827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GB" sz="2400" dirty="0" smtClean="0"/>
              <a:t>Factorial</a:t>
            </a:r>
          </a:p>
          <a:p>
            <a:pPr>
              <a:defRPr/>
            </a:pPr>
            <a:endParaRPr lang="en-GB" sz="1800" dirty="0" smtClean="0"/>
          </a:p>
          <a:p>
            <a:pPr>
              <a:defRPr/>
            </a:pPr>
            <a:r>
              <a:rPr lang="en-GB" sz="2400" dirty="0" smtClean="0"/>
              <a:t>fact(0,1).</a:t>
            </a:r>
          </a:p>
          <a:p>
            <a:pPr>
              <a:defRPr/>
            </a:pPr>
            <a:r>
              <a:rPr lang="en-GB" sz="2400" dirty="0" smtClean="0"/>
              <a:t>fact(N,X):-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        N&gt;0,</a:t>
            </a:r>
          </a:p>
          <a:p>
            <a:pPr lvl="1">
              <a:buFontTx/>
              <a:buNone/>
              <a:defRPr/>
            </a:pPr>
            <a:r>
              <a:rPr lang="en-GB" sz="2000" dirty="0" smtClean="0"/>
              <a:t>   N1 is N-1,</a:t>
            </a:r>
          </a:p>
          <a:p>
            <a:pPr lvl="1">
              <a:buFontTx/>
              <a:buNone/>
              <a:defRPr/>
            </a:pPr>
            <a:r>
              <a:rPr lang="en-GB" sz="2000" dirty="0" smtClean="0"/>
              <a:t>   fact(N1,X1), </a:t>
            </a:r>
          </a:p>
          <a:p>
            <a:pPr lvl="1">
              <a:buFontTx/>
              <a:buNone/>
              <a:defRPr/>
            </a:pPr>
            <a:r>
              <a:rPr lang="en-GB" sz="2000" dirty="0" smtClean="0"/>
              <a:t>   X is N*X1.</a:t>
            </a:r>
          </a:p>
          <a:p>
            <a:pPr lvl="1">
              <a:buFontTx/>
              <a:buNone/>
              <a:defRPr/>
            </a:pPr>
            <a:endParaRPr lang="en-GB" sz="2000" dirty="0" smtClean="0"/>
          </a:p>
          <a:p>
            <a:pPr marL="361950" lvl="1">
              <a:buFontTx/>
              <a:buNone/>
              <a:defRPr/>
            </a:pPr>
            <a:r>
              <a:rPr lang="en-GB" sz="2400" dirty="0" smtClean="0">
                <a:ea typeface="+mn-ea"/>
                <a:cs typeface="+mn-cs"/>
              </a:rPr>
              <a:t>?fact(0,X).</a:t>
            </a:r>
          </a:p>
          <a:p>
            <a:pPr marL="361950" lvl="1">
              <a:buFontTx/>
              <a:buNone/>
              <a:defRPr/>
            </a:pPr>
            <a:r>
              <a:rPr lang="en-GB" sz="2400" dirty="0" smtClean="0">
                <a:ea typeface="+mn-ea"/>
                <a:cs typeface="+mn-cs"/>
              </a:rPr>
              <a:t>    X=1.</a:t>
            </a:r>
          </a:p>
          <a:p>
            <a:pPr marL="361950" lvl="1">
              <a:buFontTx/>
              <a:buNone/>
              <a:defRPr/>
            </a:pPr>
            <a:r>
              <a:rPr lang="en-GB" sz="2400" dirty="0" smtClean="0">
                <a:ea typeface="+mn-ea"/>
                <a:cs typeface="+mn-cs"/>
              </a:rPr>
              <a:t>?fact(1,X).</a:t>
            </a:r>
          </a:p>
          <a:p>
            <a:pPr marL="361950" lvl="1">
              <a:buFontTx/>
              <a:buNone/>
              <a:defRPr/>
            </a:pPr>
            <a:r>
              <a:rPr lang="en-GB" sz="2400" dirty="0" smtClean="0">
                <a:ea typeface="+mn-ea"/>
                <a:cs typeface="+mn-cs"/>
              </a:rPr>
              <a:t>    X=1</a:t>
            </a:r>
            <a:endParaRPr lang="en-GB" sz="20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EA8952-2C4D-4BA2-9908-77CD8CCF0ABF}" type="slidenum">
              <a:rPr lang="ar-SA" smtClean="0"/>
              <a:pPr/>
              <a:t>33</a:t>
            </a:fld>
            <a:endParaRPr lang="en-GB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00200"/>
            <a:ext cx="552524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GB" smtClean="0"/>
              <a:t>HW:</a:t>
            </a:r>
          </a:p>
          <a:p>
            <a:endParaRPr lang="en-GB" smtClean="0"/>
          </a:p>
          <a:p>
            <a:r>
              <a:rPr lang="en-GB" smtClean="0"/>
              <a:t>Write a program to calculate the sum of the numbers:</a:t>
            </a:r>
          </a:p>
          <a:p>
            <a:endParaRPr lang="en-GB" smtClean="0"/>
          </a:p>
          <a:p>
            <a:pPr algn="ctr">
              <a:buFontTx/>
              <a:buNone/>
            </a:pPr>
            <a:r>
              <a:rPr lang="en-GB" smtClean="0"/>
              <a:t>1, 2, 3, ..., N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32D92-C093-4C93-B362-3672D77AE9D0}" type="slidenum">
              <a:rPr lang="ar-SA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GB" smtClean="0"/>
              <a:t>Empty lists are denoted as []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[H</a:t>
            </a:r>
            <a:r>
              <a:rPr lang="en-US" smtClean="0"/>
              <a:t> | </a:t>
            </a:r>
            <a:r>
              <a:rPr lang="en-GB" smtClean="0"/>
              <a:t>T] list of :</a:t>
            </a:r>
          </a:p>
          <a:p>
            <a:pPr lvl="1"/>
            <a:r>
              <a:rPr lang="en-GB" smtClean="0"/>
              <a:t>head H representing the first element.</a:t>
            </a:r>
          </a:p>
          <a:p>
            <a:pPr lvl="1"/>
            <a:endParaRPr lang="en-GB" smtClean="0"/>
          </a:p>
          <a:p>
            <a:pPr lvl="1"/>
            <a:r>
              <a:rPr lang="en-GB" smtClean="0"/>
              <a:t>tail T represents the rest of the elements.</a:t>
            </a:r>
          </a:p>
          <a:p>
            <a:pPr lvl="1"/>
            <a:endParaRPr lang="en-GB" smtClean="0"/>
          </a:p>
          <a:p>
            <a:pPr lvl="1"/>
            <a:r>
              <a:rPr lang="en-GB" smtClean="0"/>
              <a:t>[5, 2, 7, 10] H is 5, T is [2, 7, 10]</a:t>
            </a:r>
          </a:p>
          <a:p>
            <a:pPr lvl="1"/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C44FD-89D9-404D-A7B6-8B182DA3C14E}" type="slidenum">
              <a:rPr lang="ar-SA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?[H</a:t>
            </a:r>
            <a:r>
              <a:rPr lang="en-US" sz="3200" dirty="0" smtClean="0"/>
              <a:t> | </a:t>
            </a:r>
            <a:r>
              <a:rPr lang="en-GB" sz="3200" dirty="0" smtClean="0">
                <a:ea typeface="+mn-ea"/>
                <a:cs typeface="+mn-cs"/>
              </a:rPr>
              <a:t>T]=[5, 2, 7, 10].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	H=5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   T=[2, 7, 10]</a:t>
            </a:r>
          </a:p>
          <a:p>
            <a:pPr marL="342900" lvl="1" indent="-342900">
              <a:buFontTx/>
              <a:buNone/>
              <a:defRPr/>
            </a:pPr>
            <a:endParaRPr lang="en-GB" sz="3200" dirty="0" smtClean="0">
              <a:ea typeface="+mn-ea"/>
              <a:cs typeface="+mn-cs"/>
            </a:endParaRP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?[</a:t>
            </a:r>
            <a:r>
              <a:rPr lang="en-GB" sz="3200" dirty="0" err="1" smtClean="0">
                <a:ea typeface="+mn-ea"/>
                <a:cs typeface="+mn-cs"/>
              </a:rPr>
              <a:t>a,b,c,d</a:t>
            </a:r>
            <a:r>
              <a:rPr lang="en-GB" sz="3200" dirty="0" smtClean="0">
                <a:ea typeface="+mn-ea"/>
                <a:cs typeface="+mn-cs"/>
              </a:rPr>
              <a:t>]=[X,Y</a:t>
            </a:r>
            <a:r>
              <a:rPr lang="en-GB" sz="3200" dirty="0" smtClean="0"/>
              <a:t> </a:t>
            </a:r>
            <a:r>
              <a:rPr lang="en-US" sz="3200" dirty="0" smtClean="0"/>
              <a:t>| </a:t>
            </a:r>
            <a:r>
              <a:rPr lang="en-GB" sz="3200" dirty="0" smtClean="0"/>
              <a:t> T</a:t>
            </a:r>
            <a:r>
              <a:rPr lang="en-GB" sz="3200" dirty="0" smtClean="0">
                <a:ea typeface="+mn-ea"/>
                <a:cs typeface="+mn-cs"/>
              </a:rPr>
              <a:t>].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   X=a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   Y=b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   T=[c, d]</a:t>
            </a:r>
          </a:p>
          <a:p>
            <a:pPr marL="342900" lvl="1" indent="-342900">
              <a:buFontTx/>
              <a:buChar char="•"/>
              <a:defRPr/>
            </a:pPr>
            <a:endParaRPr lang="en-GB" sz="3200" dirty="0" smtClean="0">
              <a:ea typeface="+mn-ea"/>
              <a:cs typeface="+mn-cs"/>
            </a:endParaRPr>
          </a:p>
          <a:p>
            <a:pPr lvl="1">
              <a:defRPr/>
            </a:pPr>
            <a:endParaRPr lang="en-GB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77420E-3747-4D54-8706-3DCEDFB7FFE5}" type="slidenum">
              <a:rPr lang="ar-SA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?[H</a:t>
            </a:r>
            <a:r>
              <a:rPr lang="en-US" sz="3200" dirty="0" smtClean="0"/>
              <a:t> | </a:t>
            </a:r>
            <a:r>
              <a:rPr lang="en-GB" sz="3200" dirty="0" smtClean="0">
                <a:ea typeface="+mn-ea"/>
                <a:cs typeface="+mn-cs"/>
              </a:rPr>
              <a:t>T]=[</a:t>
            </a:r>
            <a:r>
              <a:rPr lang="en-GB" sz="3200" dirty="0" err="1" smtClean="0">
                <a:ea typeface="+mn-ea"/>
                <a:cs typeface="+mn-cs"/>
              </a:rPr>
              <a:t>ali</a:t>
            </a:r>
            <a:r>
              <a:rPr lang="en-GB" sz="3200" dirty="0" smtClean="0">
                <a:ea typeface="+mn-ea"/>
                <a:cs typeface="+mn-cs"/>
              </a:rPr>
              <a:t>].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	H=</a:t>
            </a:r>
            <a:r>
              <a:rPr lang="en-GB" sz="3200" dirty="0" err="1" smtClean="0">
                <a:ea typeface="+mn-ea"/>
                <a:cs typeface="+mn-cs"/>
              </a:rPr>
              <a:t>ali</a:t>
            </a:r>
            <a:endParaRPr lang="en-GB" sz="3200" dirty="0" smtClean="0">
              <a:ea typeface="+mn-ea"/>
              <a:cs typeface="+mn-cs"/>
            </a:endParaRP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   T=[]</a:t>
            </a:r>
          </a:p>
          <a:p>
            <a:pPr marL="342900" lvl="1" indent="-342900">
              <a:buFontTx/>
              <a:buNone/>
              <a:defRPr/>
            </a:pPr>
            <a:endParaRPr lang="en-GB" sz="3200" dirty="0" smtClean="0">
              <a:ea typeface="+mn-ea"/>
              <a:cs typeface="+mn-cs"/>
            </a:endParaRP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/>
              <a:t>?[H</a:t>
            </a:r>
            <a:r>
              <a:rPr lang="en-US" sz="3200" dirty="0" smtClean="0"/>
              <a:t> | </a:t>
            </a:r>
            <a:r>
              <a:rPr lang="en-GB" sz="3200" dirty="0" smtClean="0"/>
              <a:t>T]=[].</a:t>
            </a:r>
          </a:p>
          <a:p>
            <a:pPr marL="342900" lvl="1" indent="-342900">
              <a:buFontTx/>
              <a:buNone/>
              <a:defRPr/>
            </a:pPr>
            <a:r>
              <a:rPr lang="en-GB" sz="3200" dirty="0" smtClean="0">
                <a:ea typeface="+mn-ea"/>
                <a:cs typeface="+mn-cs"/>
              </a:rPr>
              <a:t>    no</a:t>
            </a:r>
          </a:p>
          <a:p>
            <a:pPr lvl="1">
              <a:defRPr/>
            </a:pPr>
            <a:endParaRPr lang="en-GB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07277D-87A0-4169-84D5-97A48A2917ED}" type="slidenum">
              <a:rPr lang="ar-SA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- membership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 typeface="Arial" pitchFamily="34" charset="0"/>
              <a:buChar char="•"/>
            </a:pPr>
            <a:r>
              <a:rPr lang="en-GB" smtClean="0"/>
              <a:t>Test for a membership in a list</a:t>
            </a:r>
          </a:p>
          <a:p>
            <a:pPr marL="365125" lvl="1" indent="-365125">
              <a:buFont typeface="Arial" pitchFamily="34" charset="0"/>
              <a:buChar char="•"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member(X,[X</a:t>
            </a:r>
            <a:r>
              <a:rPr lang="en-US" smtClean="0"/>
              <a:t> | </a:t>
            </a:r>
            <a:r>
              <a:rPr lang="en-GB" smtClean="0"/>
              <a:t>T]).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member(X,[ _ </a:t>
            </a:r>
            <a:r>
              <a:rPr lang="en-US" smtClean="0"/>
              <a:t>| </a:t>
            </a:r>
            <a:r>
              <a:rPr lang="en-GB" smtClean="0"/>
              <a:t>T]):-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		member(X,T).</a:t>
            </a:r>
          </a:p>
          <a:p>
            <a:pPr marL="365125" lvl="1" indent="-365125">
              <a:buFontTx/>
              <a:buNone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?member(5,[5, 7]).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yes</a:t>
            </a:r>
          </a:p>
          <a:p>
            <a:pPr marL="365125" lvl="1" indent="-365125">
              <a:buFontTx/>
              <a:buNone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?member(5,[1, 5]).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yes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C36D8-394F-40D3-A847-14F57B5A6A46}" type="slidenum">
              <a:rPr lang="ar-SA" smtClean="0"/>
              <a:pPr/>
              <a:t>38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- membership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Tx/>
              <a:buNone/>
            </a:pPr>
            <a:r>
              <a:rPr lang="en-GB" smtClean="0"/>
              <a:t>To get all members of a list you can use:</a:t>
            </a:r>
          </a:p>
          <a:p>
            <a:pPr marL="365125" lvl="1" indent="-365125">
              <a:buFontTx/>
              <a:buNone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?member(X,[a,b,c,d]).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X=a;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X=b;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X=c;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X=d;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no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AAEFD5-7C44-42E8-AFBD-86527B650228}" type="slidenum">
              <a:rPr lang="ar-SA" smtClean="0"/>
              <a:pPr/>
              <a:t>39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b="1" smtClean="0"/>
              <a:t>Set of facts:</a:t>
            </a:r>
          </a:p>
          <a:p>
            <a:pPr>
              <a:buFontTx/>
              <a:buNone/>
            </a:pPr>
            <a:r>
              <a:rPr lang="en-GB" sz="2400" smtClean="0"/>
              <a:t>   parent(ali,ahmad). </a:t>
            </a:r>
          </a:p>
          <a:p>
            <a:pPr>
              <a:buFontTx/>
              <a:buNone/>
            </a:pPr>
            <a:r>
              <a:rPr lang="en-GB" sz="2400" smtClean="0"/>
              <a:t>   parent(ahmad,salem).</a:t>
            </a:r>
          </a:p>
          <a:p>
            <a:pPr>
              <a:buFontTx/>
              <a:buNone/>
            </a:pPr>
            <a:r>
              <a:rPr lang="en-GB" sz="2400" smtClean="0"/>
              <a:t>   parent(ali,fatema).</a:t>
            </a:r>
          </a:p>
          <a:p>
            <a:pPr>
              <a:buFontTx/>
              <a:buNone/>
            </a:pPr>
            <a:r>
              <a:rPr lang="en-GB" sz="2400" smtClean="0"/>
              <a:t>   parent(fatema,osama).</a:t>
            </a:r>
          </a:p>
          <a:p>
            <a:pPr>
              <a:buFontTx/>
              <a:buNone/>
            </a:pPr>
            <a:r>
              <a:rPr lang="en-GB" sz="2400" smtClean="0"/>
              <a:t>   male(ali).</a:t>
            </a:r>
          </a:p>
          <a:p>
            <a:pPr>
              <a:buFontTx/>
              <a:buNone/>
            </a:pPr>
            <a:r>
              <a:rPr lang="en-GB" sz="2400" smtClean="0"/>
              <a:t>   male(ahmad).</a:t>
            </a:r>
          </a:p>
          <a:p>
            <a:pPr>
              <a:buFontTx/>
              <a:buNone/>
            </a:pPr>
            <a:r>
              <a:rPr lang="en-GB" sz="2400" smtClean="0"/>
              <a:t>   male(salem).</a:t>
            </a:r>
          </a:p>
          <a:p>
            <a:pPr>
              <a:buFontTx/>
              <a:buNone/>
            </a:pPr>
            <a:r>
              <a:rPr lang="en-GB" sz="2400" smtClean="0"/>
              <a:t>   male(osama).</a:t>
            </a:r>
          </a:p>
          <a:p>
            <a:pPr>
              <a:buFontTx/>
              <a:buNone/>
            </a:pPr>
            <a:r>
              <a:rPr lang="en-GB" sz="2400" smtClean="0"/>
              <a:t>   female(fatema).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71CE7-EB01-4F9D-B1EA-5AFD3C61C0B8}" type="slidenum">
              <a:rPr lang="ar-SA" smtClean="0"/>
              <a:pPr/>
              <a:t>4</a:t>
            </a:fld>
            <a:endParaRPr lang="en-GB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038600" y="1143000"/>
          <a:ext cx="449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- count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 typeface="Arial" pitchFamily="34" charset="0"/>
              <a:buChar char="•"/>
            </a:pPr>
            <a:r>
              <a:rPr lang="en-GB" smtClean="0"/>
              <a:t>To count how many members in a list</a:t>
            </a:r>
          </a:p>
          <a:p>
            <a:pPr marL="365125" lvl="1" indent="-365125">
              <a:buFont typeface="Arial" pitchFamily="34" charset="0"/>
              <a:buChar char="•"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count([],0).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count([X </a:t>
            </a:r>
            <a:r>
              <a:rPr lang="en-US" smtClean="0"/>
              <a:t>| </a:t>
            </a:r>
            <a:r>
              <a:rPr lang="en-GB" smtClean="0"/>
              <a:t>T],C):-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count(T,C1),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C is C1+1.</a:t>
            </a:r>
          </a:p>
          <a:p>
            <a:pPr marL="365125" lvl="1" indent="-365125">
              <a:buFontTx/>
              <a:buNone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?count([2,4,7],C).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C=3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8A5C5-F4B2-447C-BEC6-4AD4BDE95D92}" type="slidenum">
              <a:rPr lang="ar-SA" smtClean="0"/>
              <a:pPr/>
              <a:t>40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- sum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 typeface="Arial" pitchFamily="34" charset="0"/>
              <a:buChar char="•"/>
            </a:pPr>
            <a:r>
              <a:rPr lang="en-GB" smtClean="0"/>
              <a:t>To calculate the sum of the elements in a list</a:t>
            </a:r>
          </a:p>
          <a:p>
            <a:pPr marL="365125" lvl="1" indent="-365125">
              <a:buFont typeface="Arial" pitchFamily="34" charset="0"/>
              <a:buChar char="•"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sum([],0).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sum([X </a:t>
            </a:r>
            <a:r>
              <a:rPr lang="en-US" smtClean="0"/>
              <a:t>| </a:t>
            </a:r>
            <a:r>
              <a:rPr lang="en-GB" smtClean="0"/>
              <a:t>T],S):-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sum(T, S1),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S is S1+X.</a:t>
            </a:r>
          </a:p>
          <a:p>
            <a:pPr marL="365125" lvl="1" indent="-365125">
              <a:buFontTx/>
              <a:buNone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en-GB" smtClean="0"/>
              <a:t>?sum([2,4,7],S).</a:t>
            </a:r>
          </a:p>
          <a:p>
            <a:pPr marL="365125" lvl="1" indent="-365125">
              <a:buFontTx/>
              <a:buNone/>
            </a:pPr>
            <a:r>
              <a:rPr lang="en-GB" smtClean="0"/>
              <a:t>	S=13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3261B6-5DBA-4D2B-8DC7-532AAC39AF21}" type="slidenum">
              <a:rPr lang="ar-SA" smtClean="0"/>
              <a:pPr/>
              <a:t>41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GB" smtClean="0"/>
              <a:t>List Processing - append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 algn="just">
              <a:buFont typeface="Arial" pitchFamily="34" charset="0"/>
              <a:buChar char="•"/>
            </a:pPr>
            <a:r>
              <a:rPr lang="en-GB" smtClean="0"/>
              <a:t>To append two lists and produce a list containing the elements of the first list then the elements of the second list</a:t>
            </a:r>
          </a:p>
          <a:p>
            <a:pPr marL="365125" lvl="1" indent="-365125" algn="just">
              <a:buFont typeface="Arial" pitchFamily="34" charset="0"/>
              <a:buChar char="•"/>
            </a:pPr>
            <a:endParaRPr lang="en-GB" smtClean="0"/>
          </a:p>
          <a:p>
            <a:pPr marL="365125" lvl="1" indent="-365125" algn="just">
              <a:buFontTx/>
              <a:buNone/>
            </a:pPr>
            <a:r>
              <a:rPr lang="en-GB" smtClean="0"/>
              <a:t>append([], L, L).</a:t>
            </a:r>
          </a:p>
          <a:p>
            <a:pPr marL="365125" lvl="1" indent="-365125" algn="just">
              <a:buFontTx/>
              <a:buNone/>
            </a:pPr>
            <a:r>
              <a:rPr lang="en-GB" smtClean="0"/>
              <a:t>append([H</a:t>
            </a:r>
            <a:r>
              <a:rPr lang="en-US" smtClean="0"/>
              <a:t> | </a:t>
            </a:r>
            <a:r>
              <a:rPr lang="en-GB" smtClean="0"/>
              <a:t>T1], L, [H </a:t>
            </a:r>
            <a:r>
              <a:rPr lang="en-US" smtClean="0"/>
              <a:t>| </a:t>
            </a:r>
            <a:r>
              <a:rPr lang="en-GB" smtClean="0"/>
              <a:t>T]):</a:t>
            </a:r>
          </a:p>
          <a:p>
            <a:pPr marL="365125" lvl="1" indent="-365125" algn="just">
              <a:buFontTx/>
              <a:buNone/>
            </a:pPr>
            <a:r>
              <a:rPr lang="en-GB" smtClean="0"/>
              <a:t>	 	append(T1, L, T).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A22F37-02EF-464D-BFA7-ED339584B9B8}" type="slidenum">
              <a:rPr lang="ar-SA" smtClean="0"/>
              <a:pPr/>
              <a:t>42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- append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Tx/>
              <a:buNone/>
            </a:pPr>
            <a:r>
              <a:rPr lang="en-GB" sz="2000" smtClean="0"/>
              <a:t>?append([r,t],[a,b,c],L).</a:t>
            </a:r>
          </a:p>
          <a:p>
            <a:pPr marL="365125" lvl="1" indent="-365125">
              <a:buFontTx/>
              <a:buNone/>
            </a:pPr>
            <a:r>
              <a:rPr lang="en-GB" sz="2000" smtClean="0"/>
              <a:t>	L=[r,t,a,b,c].</a:t>
            </a:r>
          </a:p>
          <a:p>
            <a:pPr marL="365125" lvl="1" indent="-365125">
              <a:buFontTx/>
              <a:buNone/>
            </a:pPr>
            <a:endParaRPr lang="en-GB" sz="2000" smtClean="0"/>
          </a:p>
          <a:p>
            <a:pPr marL="365125" lvl="1" indent="-365125">
              <a:buFontTx/>
              <a:buNone/>
            </a:pPr>
            <a:r>
              <a:rPr lang="en-GB" sz="2000" smtClean="0"/>
              <a:t>?append(L1,L2,[a,b,c]).</a:t>
            </a:r>
          </a:p>
          <a:p>
            <a:pPr marL="365125" lvl="1" indent="-365125">
              <a:buFontTx/>
              <a:buNone/>
            </a:pPr>
            <a:r>
              <a:rPr lang="en-GB" sz="2000" smtClean="0"/>
              <a:t>	L1=[]</a:t>
            </a:r>
          </a:p>
          <a:p>
            <a:pPr marL="365125" lvl="1" indent="-365125">
              <a:buFontTx/>
              <a:buNone/>
            </a:pPr>
            <a:r>
              <a:rPr lang="en-GB" sz="2000" smtClean="0"/>
              <a:t>	L2=[a,b,c];</a:t>
            </a:r>
          </a:p>
          <a:p>
            <a:pPr marL="365125" lvl="1" indent="-365125">
              <a:buFontTx/>
              <a:buNone/>
            </a:pPr>
            <a:endParaRPr lang="en-GB" sz="1200" smtClean="0"/>
          </a:p>
          <a:p>
            <a:pPr marL="365125" lvl="1" indent="-365125">
              <a:buFontTx/>
              <a:buNone/>
            </a:pPr>
            <a:r>
              <a:rPr lang="en-GB" sz="2000" smtClean="0"/>
              <a:t>     L1=[a]</a:t>
            </a:r>
          </a:p>
          <a:p>
            <a:pPr marL="365125" lvl="1" indent="-365125">
              <a:buFontTx/>
              <a:buNone/>
            </a:pPr>
            <a:r>
              <a:rPr lang="en-GB" sz="2000" smtClean="0"/>
              <a:t>     L2=[b,c];</a:t>
            </a:r>
          </a:p>
          <a:p>
            <a:pPr marL="365125" lvl="1" indent="-365125">
              <a:buFontTx/>
              <a:buNone/>
            </a:pPr>
            <a:endParaRPr lang="en-GB" sz="1200" smtClean="0"/>
          </a:p>
          <a:p>
            <a:pPr marL="365125" lvl="1" indent="-365125">
              <a:buFontTx/>
              <a:buNone/>
            </a:pPr>
            <a:r>
              <a:rPr lang="en-GB" sz="2000" smtClean="0"/>
              <a:t>    L1=[a,b]</a:t>
            </a:r>
          </a:p>
          <a:p>
            <a:pPr marL="365125" lvl="1" indent="-365125">
              <a:buFontTx/>
              <a:buNone/>
            </a:pPr>
            <a:r>
              <a:rPr lang="en-GB" sz="2000" smtClean="0"/>
              <a:t>    L2=[c];</a:t>
            </a:r>
          </a:p>
          <a:p>
            <a:pPr marL="365125" lvl="1" indent="-365125">
              <a:buFontTx/>
              <a:buNone/>
            </a:pPr>
            <a:endParaRPr lang="en-GB" sz="1200" smtClean="0"/>
          </a:p>
          <a:p>
            <a:pPr marL="365125" lvl="1" indent="-365125">
              <a:buFontTx/>
              <a:buNone/>
            </a:pPr>
            <a:r>
              <a:rPr lang="en-GB" sz="2000" smtClean="0"/>
              <a:t>    L1=[a,b,c]</a:t>
            </a:r>
          </a:p>
          <a:p>
            <a:pPr marL="365125" lvl="1" indent="-365125">
              <a:buFontTx/>
              <a:buNone/>
            </a:pPr>
            <a:r>
              <a:rPr lang="en-GB" sz="2000" smtClean="0"/>
              <a:t>    L2=[];</a:t>
            </a:r>
          </a:p>
          <a:p>
            <a:pPr marL="365125" lvl="1" indent="-365125">
              <a:buFontTx/>
              <a:buNone/>
            </a:pPr>
            <a:endParaRPr lang="en-GB" sz="1200" smtClean="0"/>
          </a:p>
          <a:p>
            <a:pPr marL="365125" lvl="1" indent="-365125">
              <a:buFontTx/>
              <a:buNone/>
            </a:pPr>
            <a:r>
              <a:rPr lang="en-GB" sz="2000" smtClean="0"/>
              <a:t>    no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61CC1-64F3-4667-94DA-9AD9355B2543}" type="slidenum">
              <a:rPr lang="ar-SA" smtClean="0"/>
              <a:pPr/>
              <a:t>43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- split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 typeface="Arial" pitchFamily="34" charset="0"/>
              <a:buChar char="•"/>
            </a:pPr>
            <a:r>
              <a:rPr lang="en-GB" smtClean="0"/>
              <a:t>To divide a list into two parts positive and negative</a:t>
            </a:r>
          </a:p>
          <a:p>
            <a:pPr marL="365125" lvl="1" indent="-365125">
              <a:buFont typeface="Arial" pitchFamily="34" charset="0"/>
              <a:buChar char="•"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fr-FR" smtClean="0"/>
              <a:t>positive([],[],[]).</a:t>
            </a:r>
          </a:p>
          <a:p>
            <a:pPr marL="365125" lvl="1" indent="-365125">
              <a:buFontTx/>
              <a:buNone/>
            </a:pPr>
            <a:endParaRPr lang="fr-FR" smtClean="0"/>
          </a:p>
          <a:p>
            <a:pPr marL="365125" lvl="1" indent="-365125">
              <a:buFontTx/>
              <a:buNone/>
            </a:pPr>
            <a:r>
              <a:rPr lang="fr-FR" smtClean="0"/>
              <a:t>positive([X|Y],[X|L1], L2) :- 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X &gt;= 0, 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positive(Y,L1, L2) .</a:t>
            </a:r>
          </a:p>
          <a:p>
            <a:pPr marL="365125" lvl="1" indent="-365125">
              <a:buFontTx/>
              <a:buNone/>
            </a:pPr>
            <a:endParaRPr lang="fr-FR" smtClean="0"/>
          </a:p>
          <a:p>
            <a:pPr marL="365125" lvl="1" indent="-365125">
              <a:buFontTx/>
              <a:buNone/>
            </a:pPr>
            <a:r>
              <a:rPr lang="fr-FR" smtClean="0"/>
              <a:t>positive([X|Y],L1, [X|L2]) :-  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positive(Y,L1, L2).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E97044-6269-495B-836B-647CCC745CE9}" type="slidenum">
              <a:rPr lang="ar-SA" smtClean="0"/>
              <a:pPr/>
              <a:t>44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List Processing – write elements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5125" lvl="1" indent="-365125">
              <a:buFont typeface="Arial" pitchFamily="34" charset="0"/>
              <a:buChar char="•"/>
            </a:pPr>
            <a:r>
              <a:rPr lang="en-GB" smtClean="0"/>
              <a:t>To print the elements of a list</a:t>
            </a:r>
          </a:p>
          <a:p>
            <a:pPr marL="365125" lvl="1" indent="-365125">
              <a:buFont typeface="Arial" pitchFamily="34" charset="0"/>
              <a:buChar char="•"/>
            </a:pPr>
            <a:endParaRPr lang="en-GB" smtClean="0"/>
          </a:p>
          <a:p>
            <a:pPr marL="365125" lvl="1" indent="-365125">
              <a:buFontTx/>
              <a:buNone/>
            </a:pPr>
            <a:r>
              <a:rPr lang="fr-FR" smtClean="0"/>
              <a:t>write_a_list([]).</a:t>
            </a:r>
          </a:p>
          <a:p>
            <a:pPr marL="365125" lvl="1" indent="-365125">
              <a:buFontTx/>
              <a:buNone/>
            </a:pPr>
            <a:endParaRPr lang="fr-FR" smtClean="0"/>
          </a:p>
          <a:p>
            <a:pPr marL="365125" lvl="1" indent="-365125">
              <a:buFontTx/>
              <a:buNone/>
            </a:pPr>
            <a:r>
              <a:rPr lang="fr-FR" smtClean="0"/>
              <a:t>write_a_list([H|T]):-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write(H), nl, write_a_list(T).</a:t>
            </a:r>
          </a:p>
          <a:p>
            <a:pPr marL="365125" lvl="1" indent="-365125">
              <a:buFontTx/>
              <a:buNone/>
            </a:pPr>
            <a:endParaRPr lang="fr-FR" smtClean="0"/>
          </a:p>
          <a:p>
            <a:pPr marL="365125" lvl="1" indent="-365125">
              <a:buFontTx/>
              <a:buNone/>
            </a:pPr>
            <a:r>
              <a:rPr lang="fr-FR" smtClean="0"/>
              <a:t>? write_a_list([5, 6, 7]).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	5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	6</a:t>
            </a:r>
          </a:p>
          <a:p>
            <a:pPr marL="365125" lvl="1" indent="-365125">
              <a:buFontTx/>
              <a:buNone/>
            </a:pPr>
            <a:r>
              <a:rPr lang="fr-FR" smtClean="0"/>
              <a:t>		7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9A1C9-6F02-490B-BB3F-DF15F573BA21}" type="slidenum">
              <a:rPr lang="ar-SA" smtClean="0"/>
              <a:pPr/>
              <a:t>45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smtClean="0"/>
              <a:t>Cut operator</a:t>
            </a:r>
            <a:endParaRPr lang="ar-JO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5181600"/>
          </a:xfrm>
        </p:spPr>
        <p:txBody>
          <a:bodyPr/>
          <a:lstStyle/>
          <a:p>
            <a:pPr>
              <a:defRPr/>
            </a:pPr>
            <a:r>
              <a:rPr lang="en-GB" sz="2800" dirty="0" smtClean="0"/>
              <a:t>To find a maximum of two numbers, you might write:</a:t>
            </a:r>
          </a:p>
          <a:p>
            <a:pPr>
              <a:buFontTx/>
              <a:buNone/>
              <a:defRPr/>
            </a:pPr>
            <a:endParaRPr lang="en-GB" sz="1800" dirty="0" smtClean="0"/>
          </a:p>
          <a:p>
            <a:pPr>
              <a:buFontTx/>
              <a:buNone/>
              <a:defRPr/>
            </a:pPr>
            <a:r>
              <a:rPr lang="en-GB" sz="2800" dirty="0" smtClean="0"/>
              <a:t>max(X,Y,X):-</a:t>
            </a:r>
          </a:p>
          <a:p>
            <a:pPr lvl="2">
              <a:buFontTx/>
              <a:buNone/>
              <a:defRPr/>
            </a:pPr>
            <a:r>
              <a:rPr lang="en-GB" sz="2000" dirty="0" smtClean="0"/>
              <a:t>X&gt;=Y.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max(X,Y,Y).</a:t>
            </a:r>
          </a:p>
          <a:p>
            <a:pPr marL="342900" lvl="2" indent="-342900">
              <a:buFontTx/>
              <a:buNone/>
              <a:defRPr/>
            </a:pPr>
            <a:endParaRPr lang="en-GB" sz="2800" dirty="0" smtClean="0">
              <a:ea typeface="+mn-ea"/>
              <a:cs typeface="+mn-cs"/>
            </a:endParaRP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?max(5,3,M).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M=5;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M=3;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no</a:t>
            </a:r>
            <a:endParaRPr lang="ar-JO" sz="20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18D9D-F8F1-47F2-98B8-86F7376C5808}" type="slidenum">
              <a:rPr lang="ar-SA" smtClean="0"/>
              <a:pPr/>
              <a:t>46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smtClean="0"/>
              <a:t>Cut operator</a:t>
            </a:r>
            <a:endParaRPr lang="ar-JO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5181600"/>
          </a:xfrm>
        </p:spPr>
        <p:txBody>
          <a:bodyPr/>
          <a:lstStyle/>
          <a:p>
            <a:pPr>
              <a:defRPr/>
            </a:pPr>
            <a:r>
              <a:rPr lang="en-GB" sz="2800" dirty="0" smtClean="0"/>
              <a:t>To find a maximum of two numbers, you might write:</a:t>
            </a:r>
          </a:p>
          <a:p>
            <a:pPr>
              <a:buFontTx/>
              <a:buNone/>
              <a:defRPr/>
            </a:pPr>
            <a:endParaRPr lang="en-GB" sz="1800" dirty="0" smtClean="0"/>
          </a:p>
          <a:p>
            <a:pPr>
              <a:buFontTx/>
              <a:buNone/>
              <a:defRPr/>
            </a:pPr>
            <a:r>
              <a:rPr lang="en-GB" sz="2800" dirty="0" smtClean="0"/>
              <a:t>max(X,Y,X):-</a:t>
            </a:r>
          </a:p>
          <a:p>
            <a:pPr lvl="2">
              <a:buFontTx/>
              <a:buNone/>
              <a:defRPr/>
            </a:pPr>
            <a:r>
              <a:rPr lang="en-GB" dirty="0" smtClean="0"/>
              <a:t>X&gt;=Y,!.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max(X,Y,Y).</a:t>
            </a:r>
          </a:p>
          <a:p>
            <a:pPr marL="342900" lvl="2" indent="-342900">
              <a:buFontTx/>
              <a:buNone/>
              <a:defRPr/>
            </a:pPr>
            <a:endParaRPr lang="en-GB" sz="2800" dirty="0" smtClean="0">
              <a:ea typeface="+mn-ea"/>
              <a:cs typeface="+mn-cs"/>
            </a:endParaRP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?max(5,3,M).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M=5;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no</a:t>
            </a:r>
            <a:endParaRPr lang="ar-JO" sz="2000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607A6-7D28-4D16-BC02-90A9DD82A4D3}" type="slidenum">
              <a:rPr lang="ar-SA" smtClean="0"/>
              <a:pPr/>
              <a:t>47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smtClean="0"/>
              <a:t>Cut operator</a:t>
            </a:r>
            <a:endParaRPr lang="ar-JO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5181600"/>
          </a:xfrm>
        </p:spPr>
        <p:txBody>
          <a:bodyPr/>
          <a:lstStyle/>
          <a:p>
            <a:pPr>
              <a:defRPr/>
            </a:pPr>
            <a:r>
              <a:rPr lang="en-GB" sz="2800" dirty="0" smtClean="0"/>
              <a:t>Add an element to a list only if that element does not exist already in the list</a:t>
            </a:r>
          </a:p>
          <a:p>
            <a:pPr marL="342900" lvl="2" indent="-342900">
              <a:buFontTx/>
              <a:buNone/>
              <a:defRPr/>
            </a:pPr>
            <a:endParaRPr lang="en-GB" sz="2800" dirty="0" smtClean="0">
              <a:ea typeface="+mn-ea"/>
              <a:cs typeface="+mn-cs"/>
            </a:endParaRP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add(X, L, L):-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	member(X,L), !.	</a:t>
            </a:r>
          </a:p>
          <a:p>
            <a:pPr marL="342900" lvl="2" indent="-342900">
              <a:buFontTx/>
              <a:buNone/>
              <a:defRPr/>
            </a:pPr>
            <a:r>
              <a:rPr lang="en-GB" sz="2800" dirty="0" smtClean="0">
                <a:ea typeface="+mn-ea"/>
                <a:cs typeface="+mn-cs"/>
              </a:rPr>
              <a:t>add(X, L, [X</a:t>
            </a:r>
            <a:r>
              <a:rPr lang="fr-FR" sz="2800" dirty="0" smtClean="0"/>
              <a:t>|</a:t>
            </a:r>
            <a:r>
              <a:rPr lang="en-GB" sz="2800" dirty="0" smtClean="0">
                <a:ea typeface="+mn-ea"/>
                <a:cs typeface="+mn-cs"/>
              </a:rPr>
              <a:t>L]).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2D280-336F-428B-BF4D-3A96D57E9616}" type="slidenum">
              <a:rPr lang="ar-SA" smtClean="0"/>
              <a:pPr/>
              <a:t>48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GB" smtClean="0"/>
              <a:t>Self test list exercises</a:t>
            </a:r>
            <a:endParaRPr lang="ar-JO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01000" cy="5638800"/>
          </a:xfrm>
        </p:spPr>
        <p:txBody>
          <a:bodyPr/>
          <a:lstStyle/>
          <a:p>
            <a:pPr marL="742950" indent="-742950" algn="just">
              <a:buFont typeface="Times New Roman" pitchFamily="18" charset="0"/>
              <a:buAutoNum type="arabicPeriod"/>
              <a:defRPr/>
            </a:pPr>
            <a:r>
              <a:rPr lang="en-GB" sz="3600" dirty="0" smtClean="0"/>
              <a:t>Calculate the max/min value in a list.</a:t>
            </a:r>
          </a:p>
          <a:p>
            <a:pPr>
              <a:buFontTx/>
              <a:buNone/>
              <a:defRPr/>
            </a:pPr>
            <a:r>
              <a:rPr lang="en-GB" sz="3600" dirty="0" smtClean="0"/>
              <a:t>? </a:t>
            </a:r>
            <a:r>
              <a:rPr lang="en-GB" sz="3600" dirty="0" err="1" smtClean="0"/>
              <a:t>min_in_list</a:t>
            </a:r>
            <a:r>
              <a:rPr lang="en-GB" sz="3600" dirty="0" smtClean="0"/>
              <a:t>([5,7,3,7,9], A).</a:t>
            </a:r>
          </a:p>
          <a:p>
            <a:pPr>
              <a:buFontTx/>
              <a:buNone/>
              <a:defRPr/>
            </a:pPr>
            <a:r>
              <a:rPr lang="en-GB" sz="3600" dirty="0" smtClean="0"/>
              <a:t>A=3</a:t>
            </a:r>
          </a:p>
          <a:p>
            <a:pPr>
              <a:buFontTx/>
              <a:buNone/>
              <a:defRPr/>
            </a:pPr>
            <a:endParaRPr lang="en-GB" sz="3600" dirty="0" smtClean="0"/>
          </a:p>
          <a:p>
            <a:pPr>
              <a:buFontTx/>
              <a:buNone/>
              <a:defRPr/>
            </a:pPr>
            <a:r>
              <a:rPr lang="en-GB" sz="3600" dirty="0" smtClean="0"/>
              <a:t>? </a:t>
            </a:r>
            <a:r>
              <a:rPr lang="en-GB" sz="3600" dirty="0" err="1" smtClean="0"/>
              <a:t>max_in_list</a:t>
            </a:r>
            <a:r>
              <a:rPr lang="en-GB" sz="3600" dirty="0" smtClean="0"/>
              <a:t>([8,4,9,4],X).</a:t>
            </a:r>
          </a:p>
          <a:p>
            <a:pPr>
              <a:buFontTx/>
              <a:buNone/>
              <a:defRPr/>
            </a:pPr>
            <a:r>
              <a:rPr lang="en-GB" sz="3600" dirty="0" smtClean="0"/>
              <a:t>X=9</a:t>
            </a:r>
            <a:endParaRPr lang="ar-JO" sz="3600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3B260-57E3-4791-8F47-06C7377DBC65}" type="slidenum">
              <a:rPr lang="ar-SA" smtClean="0"/>
              <a:pPr/>
              <a:t>49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GB" sz="2400" smtClean="0"/>
              <a:t>Every sentence ends with a period “.”</a:t>
            </a:r>
          </a:p>
          <a:p>
            <a:endParaRPr lang="en-GB" sz="2400" smtClean="0"/>
          </a:p>
          <a:p>
            <a:r>
              <a:rPr lang="en-GB" sz="2400" smtClean="0"/>
              <a:t>Names starts with lower case, constants</a:t>
            </a:r>
          </a:p>
          <a:p>
            <a:endParaRPr lang="en-GB" sz="240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DCE2B-6930-4701-B899-59052F80BB39}" type="slidenum">
              <a:rPr lang="ar-SA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GB" smtClean="0"/>
              <a:t>Self test list exercises</a:t>
            </a:r>
            <a:endParaRPr lang="ar-JO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01000" cy="5638800"/>
          </a:xfrm>
        </p:spPr>
        <p:txBody>
          <a:bodyPr/>
          <a:lstStyle/>
          <a:p>
            <a:pPr marL="742950" indent="-742950" algn="just">
              <a:buFont typeface="Times New Roman" pitchFamily="18" charset="0"/>
              <a:buAutoNum type="arabicPeriod" startAt="2"/>
            </a:pPr>
            <a:r>
              <a:rPr lang="en-GB" sz="3600" smtClean="0"/>
              <a:t>Calculate how many times a specific number appears in a list.</a:t>
            </a:r>
          </a:p>
          <a:p>
            <a:pPr marL="742950" indent="-742950" algn="just">
              <a:buFont typeface="Times New Roman" pitchFamily="18" charset="0"/>
              <a:buAutoNum type="arabicPeriod" startAt="2"/>
            </a:pPr>
            <a:r>
              <a:rPr lang="en-GB" sz="3600" smtClean="0"/>
              <a:t>Take a list as input and return its reverse in another list.</a:t>
            </a:r>
          </a:p>
          <a:p>
            <a:pPr marL="742950" indent="-742950" algn="just">
              <a:buFont typeface="Times New Roman" pitchFamily="18" charset="0"/>
              <a:buAutoNum type="arabicPeriod" startAt="2"/>
            </a:pPr>
            <a:r>
              <a:rPr lang="en-GB" sz="3600" smtClean="0"/>
              <a:t>Take two lists as input and return their union, intersection, and difference in another list.</a:t>
            </a:r>
          </a:p>
          <a:p>
            <a:pPr marL="742950" indent="-742950" algn="just">
              <a:buFont typeface="Times New Roman" pitchFamily="18" charset="0"/>
              <a:buAutoNum type="arabicPeriod" startAt="2"/>
            </a:pPr>
            <a:r>
              <a:rPr lang="en-GB" sz="3600" smtClean="0"/>
              <a:t>Delete one number from a list.</a:t>
            </a:r>
            <a:endParaRPr lang="ar-JO" sz="360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1C04C-A764-4BB1-850A-51F1F20BC4F0}" type="slidenum">
              <a:rPr lang="ar-SA" smtClean="0"/>
              <a:pPr/>
              <a:t>50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GB" smtClean="0"/>
              <a:t>Homework</a:t>
            </a:r>
            <a:endParaRPr lang="ar-JO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  <a:defRPr/>
            </a:pPr>
            <a:r>
              <a:rPr lang="en-GB" dirty="0" smtClean="0"/>
              <a:t>Write a program to calculate the absolute value of X, </a:t>
            </a:r>
            <a:r>
              <a:rPr lang="en-GB" dirty="0" err="1" smtClean="0"/>
              <a:t>absval</a:t>
            </a:r>
            <a:r>
              <a:rPr lang="en-GB" dirty="0" smtClean="0"/>
              <a:t>(X,Y) where X is the input and Y is the output.</a:t>
            </a:r>
          </a:p>
          <a:p>
            <a:pPr algn="just">
              <a:buFont typeface="+mj-lt"/>
              <a:buAutoNum type="arabicPeriod"/>
              <a:defRPr/>
            </a:pPr>
            <a:endParaRPr lang="en-GB" sz="1200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GB" dirty="0" smtClean="0"/>
              <a:t>Write a program to define the even(X) which is true only if X is even.</a:t>
            </a:r>
          </a:p>
          <a:p>
            <a:pPr algn="just">
              <a:buFont typeface="+mj-lt"/>
              <a:buAutoNum type="arabicPeriod"/>
              <a:defRPr/>
            </a:pPr>
            <a:endParaRPr lang="en-GB" sz="1200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GB" dirty="0" smtClean="0"/>
              <a:t>Write a program </a:t>
            </a:r>
            <a:r>
              <a:rPr lang="en-GB" dirty="0" err="1" smtClean="0"/>
              <a:t>write_reverse</a:t>
            </a:r>
            <a:r>
              <a:rPr lang="en-GB" dirty="0" smtClean="0"/>
              <a:t> to print the elements of a list in a reverse order</a:t>
            </a:r>
          </a:p>
          <a:p>
            <a:pPr algn="just">
              <a:buFont typeface="+mj-lt"/>
              <a:buAutoNum type="arabicPeriod"/>
              <a:defRPr/>
            </a:pPr>
            <a:endParaRPr lang="en-GB" sz="1200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GB" dirty="0" smtClean="0"/>
              <a:t>Write a program that simulates repeat assuming repeat does not exist.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8E70A-8EAA-482B-A4ED-BB6649BF97FD}" type="slidenum">
              <a:rPr lang="ar-SA" smtClean="0"/>
              <a:pPr/>
              <a:t>51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smtClean="0"/>
              <a:t>PROLOG Self test examples </a:t>
            </a:r>
            <a:endParaRPr lang="ar-JO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?concatenate([2, 3, 5], [7, 9, 5], B).</a:t>
            </a:r>
          </a:p>
          <a:p>
            <a:pPr>
              <a:buFontTx/>
              <a:buNone/>
            </a:pPr>
            <a:r>
              <a:rPr lang="en-GB" smtClean="0"/>
              <a:t>B=[2, 3, 5, 7, 9, 5]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?order([2, 8, 3, 5], B).</a:t>
            </a:r>
          </a:p>
          <a:p>
            <a:pPr>
              <a:buFontTx/>
              <a:buNone/>
            </a:pPr>
            <a:r>
              <a:rPr lang="en-GB" smtClean="0"/>
              <a:t>B=[2, 3, 5, 8]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2FD20B-C5D5-4D2C-9383-CC0358993B15}" type="slidenum">
              <a:rPr lang="ar-SA" smtClean="0"/>
              <a:pPr/>
              <a:t>52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mtClean="0"/>
              <a:t>The </a:t>
            </a:r>
            <a:r>
              <a:rPr lang="en-GB" i="1" smtClean="0"/>
              <a:t>fail</a:t>
            </a:r>
            <a:r>
              <a:rPr lang="en-GB" smtClean="0"/>
              <a:t> predicate</a:t>
            </a:r>
            <a:endParaRPr lang="ar-JO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country(jordan).</a:t>
            </a:r>
          </a:p>
          <a:p>
            <a:pPr>
              <a:buFontTx/>
              <a:buNone/>
            </a:pPr>
            <a:r>
              <a:rPr lang="en-GB" sz="2800" smtClean="0"/>
              <a:t>country(egypt).</a:t>
            </a:r>
          </a:p>
          <a:p>
            <a:pPr>
              <a:buFontTx/>
              <a:buNone/>
            </a:pPr>
            <a:r>
              <a:rPr lang="en-GB" sz="2800" smtClean="0"/>
              <a:t>country(england).</a:t>
            </a:r>
          </a:p>
          <a:p>
            <a:pPr>
              <a:buFontTx/>
              <a:buNone/>
            </a:pPr>
            <a:endParaRPr lang="en-GB" sz="1400" smtClean="0"/>
          </a:p>
          <a:p>
            <a:pPr>
              <a:buFontTx/>
              <a:buNone/>
            </a:pPr>
            <a:r>
              <a:rPr lang="en-GB" sz="2800" smtClean="0"/>
              <a:t>print_countries:- </a:t>
            </a:r>
          </a:p>
          <a:p>
            <a:pPr>
              <a:buFontTx/>
              <a:buNone/>
            </a:pPr>
            <a:r>
              <a:rPr lang="en-GB" sz="2800" smtClean="0"/>
              <a:t>    country(X), </a:t>
            </a:r>
          </a:p>
          <a:p>
            <a:pPr>
              <a:buFontTx/>
              <a:buNone/>
            </a:pPr>
            <a:r>
              <a:rPr lang="en-GB" sz="2800" smtClean="0"/>
              <a:t>	write(X), </a:t>
            </a:r>
          </a:p>
          <a:p>
            <a:pPr>
              <a:buFontTx/>
              <a:buNone/>
            </a:pPr>
            <a:r>
              <a:rPr lang="en-GB" sz="2800" smtClean="0"/>
              <a:t>	nl, </a:t>
            </a:r>
          </a:p>
          <a:p>
            <a:pPr>
              <a:buFontTx/>
              <a:buNone/>
            </a:pPr>
            <a:r>
              <a:rPr lang="en-GB" sz="2800" smtClean="0"/>
              <a:t>	fail.</a:t>
            </a:r>
          </a:p>
          <a:p>
            <a:pPr>
              <a:buFontTx/>
              <a:buNone/>
            </a:pPr>
            <a:endParaRPr lang="en-GB" sz="1400" smtClean="0"/>
          </a:p>
          <a:p>
            <a:pPr>
              <a:buFontTx/>
              <a:buNone/>
            </a:pPr>
            <a:r>
              <a:rPr lang="en-GB" sz="2800" smtClean="0"/>
              <a:t>print_countries.</a:t>
            </a:r>
            <a:endParaRPr lang="ar-JO" sz="2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1E64E-1029-4846-9C41-92BC31B63A65}" type="slidenum">
              <a:rPr lang="ar-SA" smtClean="0"/>
              <a:pPr/>
              <a:t>53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mtClean="0"/>
              <a:t>The </a:t>
            </a:r>
            <a:r>
              <a:rPr lang="en-GB" i="1" smtClean="0"/>
              <a:t>fail</a:t>
            </a:r>
            <a:r>
              <a:rPr lang="en-GB" smtClean="0"/>
              <a:t> predicate</a:t>
            </a:r>
            <a:endParaRPr lang="ar-JO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?print_countries. 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	jordan</a:t>
            </a:r>
          </a:p>
          <a:p>
            <a:pPr>
              <a:buFontTx/>
              <a:buNone/>
            </a:pPr>
            <a:r>
              <a:rPr lang="en-GB" smtClean="0"/>
              <a:t>   egypt</a:t>
            </a:r>
          </a:p>
          <a:p>
            <a:pPr>
              <a:buFontTx/>
              <a:buNone/>
            </a:pPr>
            <a:r>
              <a:rPr lang="en-GB" smtClean="0"/>
              <a:t>   england</a:t>
            </a:r>
          </a:p>
          <a:p>
            <a:pPr>
              <a:buFontTx/>
              <a:buNone/>
            </a:pPr>
            <a:r>
              <a:rPr lang="en-GB" smtClean="0"/>
              <a:t>   yes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ar-JO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6C924-69E3-408E-9ED7-1D20A32556FA}" type="slidenum">
              <a:rPr lang="ar-SA" smtClean="0"/>
              <a:pPr/>
              <a:t>54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i="1" smtClean="0"/>
              <a:t>repeat</a:t>
            </a:r>
            <a:r>
              <a:rPr lang="en-GB" smtClean="0"/>
              <a:t> command</a:t>
            </a:r>
            <a:endParaRPr lang="ar-JO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do:-</a:t>
            </a:r>
          </a:p>
          <a:p>
            <a:pPr>
              <a:buFontTx/>
              <a:buNone/>
            </a:pPr>
            <a:r>
              <a:rPr lang="en-GB" smtClean="0"/>
              <a:t>	repeat, 	read(X), square(X).</a:t>
            </a:r>
          </a:p>
          <a:p>
            <a:pPr>
              <a:buFontTx/>
              <a:buNone/>
            </a:pPr>
            <a:r>
              <a:rPr lang="en-GB" smtClean="0"/>
              <a:t>do.</a:t>
            </a:r>
          </a:p>
          <a:p>
            <a:pPr>
              <a:buFontTx/>
              <a:buNone/>
            </a:pPr>
            <a:r>
              <a:rPr lang="en-GB" smtClean="0"/>
              <a:t>square(stop):-!.</a:t>
            </a:r>
          </a:p>
          <a:p>
            <a:pPr>
              <a:buFontTx/>
              <a:buNone/>
            </a:pPr>
            <a:r>
              <a:rPr lang="en-GB" smtClean="0"/>
              <a:t>square(X):-</a:t>
            </a:r>
          </a:p>
          <a:p>
            <a:pPr>
              <a:buFontTx/>
              <a:buNone/>
            </a:pPr>
            <a:r>
              <a:rPr lang="en-GB" smtClean="0"/>
              <a:t>	Y is X*X, write(Y), nl, fail.</a:t>
            </a:r>
          </a:p>
          <a:p>
            <a:pPr>
              <a:buFontTx/>
              <a:buNone/>
            </a:pPr>
            <a:endParaRPr lang="ar-JO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1B5C9A-994E-42CB-B73C-ED22EDC052D4}" type="slidenum">
              <a:rPr lang="ar-SA" smtClean="0"/>
              <a:pPr/>
              <a:t>55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i="1" smtClean="0"/>
              <a:t>repeat</a:t>
            </a:r>
            <a:r>
              <a:rPr lang="en-GB" smtClean="0"/>
              <a:t> command</a:t>
            </a:r>
            <a:endParaRPr lang="ar-JO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?do.</a:t>
            </a:r>
          </a:p>
          <a:p>
            <a:pPr>
              <a:buFontTx/>
              <a:buNone/>
            </a:pPr>
            <a:r>
              <a:rPr lang="en-GB" smtClean="0"/>
              <a:t>	5.</a:t>
            </a:r>
          </a:p>
          <a:p>
            <a:pPr>
              <a:buFontTx/>
              <a:buNone/>
            </a:pPr>
            <a:r>
              <a:rPr lang="en-GB" smtClean="0"/>
              <a:t>	25</a:t>
            </a:r>
          </a:p>
          <a:p>
            <a:pPr>
              <a:buFontTx/>
              <a:buNone/>
            </a:pPr>
            <a:r>
              <a:rPr lang="en-GB" smtClean="0"/>
              <a:t>	6.</a:t>
            </a:r>
          </a:p>
          <a:p>
            <a:pPr>
              <a:buFontTx/>
              <a:buNone/>
            </a:pPr>
            <a:r>
              <a:rPr lang="en-GB" smtClean="0"/>
              <a:t>	36</a:t>
            </a:r>
          </a:p>
          <a:p>
            <a:pPr>
              <a:buFontTx/>
              <a:buNone/>
            </a:pPr>
            <a:r>
              <a:rPr lang="en-GB" smtClean="0"/>
              <a:t>	stop.</a:t>
            </a:r>
          </a:p>
          <a:p>
            <a:pPr>
              <a:buFontTx/>
              <a:buNone/>
            </a:pPr>
            <a:r>
              <a:rPr lang="en-GB" smtClean="0"/>
              <a:t>	yes</a:t>
            </a:r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46303-783C-40E4-B582-6E7D9A035DBB}" type="slidenum">
              <a:rPr lang="ar-SA" smtClean="0"/>
              <a:pPr/>
              <a:t>56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smtClean="0"/>
              <a:t>The </a:t>
            </a:r>
            <a:r>
              <a:rPr lang="en-GB" i="1" smtClean="0"/>
              <a:t>repeat</a:t>
            </a:r>
            <a:r>
              <a:rPr lang="en-GB" smtClean="0"/>
              <a:t> command</a:t>
            </a:r>
            <a:endParaRPr lang="ar-JO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do:-</a:t>
            </a:r>
          </a:p>
          <a:p>
            <a:pPr>
              <a:buFontTx/>
              <a:buNone/>
            </a:pPr>
            <a:r>
              <a:rPr lang="en-GB" smtClean="0"/>
              <a:t>	read(X), square(X).</a:t>
            </a:r>
          </a:p>
          <a:p>
            <a:pPr>
              <a:buFontTx/>
              <a:buNone/>
            </a:pPr>
            <a:r>
              <a:rPr lang="en-GB" smtClean="0"/>
              <a:t>square(stop).</a:t>
            </a:r>
          </a:p>
          <a:p>
            <a:pPr>
              <a:buFontTx/>
              <a:buNone/>
            </a:pPr>
            <a:r>
              <a:rPr lang="en-GB" smtClean="0"/>
              <a:t>square(X):-</a:t>
            </a:r>
          </a:p>
          <a:p>
            <a:pPr>
              <a:buFontTx/>
              <a:buNone/>
            </a:pPr>
            <a:r>
              <a:rPr lang="en-GB" smtClean="0"/>
              <a:t>	X\==stop,</a:t>
            </a:r>
          </a:p>
          <a:p>
            <a:pPr>
              <a:buFontTx/>
              <a:buNone/>
            </a:pPr>
            <a:r>
              <a:rPr lang="en-GB" smtClean="0"/>
              <a:t>	Y is X*X, </a:t>
            </a:r>
          </a:p>
          <a:p>
            <a:pPr>
              <a:buFontTx/>
              <a:buNone/>
            </a:pPr>
            <a:r>
              <a:rPr lang="en-GB" smtClean="0"/>
              <a:t>    write(Y), nl, </a:t>
            </a:r>
          </a:p>
          <a:p>
            <a:pPr>
              <a:buFontTx/>
              <a:buNone/>
            </a:pPr>
            <a:r>
              <a:rPr lang="en-GB" smtClean="0"/>
              <a:t>    do.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ar-JO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572D59-DF87-48E0-B05F-8F6C6099FCF9}" type="slidenum">
              <a:rPr lang="ar-SA" smtClean="0"/>
              <a:pPr/>
              <a:t>57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Input / output procedures - write</a:t>
            </a:r>
            <a:endParaRPr lang="ar-JO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?X=5, write(X).</a:t>
            </a:r>
          </a:p>
          <a:p>
            <a:pPr>
              <a:buFontTx/>
              <a:buNone/>
            </a:pPr>
            <a:r>
              <a:rPr lang="en-GB" smtClean="0"/>
              <a:t>5</a:t>
            </a:r>
          </a:p>
          <a:p>
            <a:pPr>
              <a:buFontTx/>
              <a:buNone/>
            </a:pPr>
            <a:r>
              <a:rPr lang="en-GB" smtClean="0"/>
              <a:t>yes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?write([a,b,5,6]).</a:t>
            </a:r>
          </a:p>
          <a:p>
            <a:pPr>
              <a:buFontTx/>
              <a:buNone/>
            </a:pPr>
            <a:r>
              <a:rPr lang="en-GB" smtClean="0"/>
              <a:t>[a,b,5,6]</a:t>
            </a:r>
          </a:p>
          <a:p>
            <a:pPr>
              <a:buFontTx/>
              <a:buNone/>
            </a:pPr>
            <a:r>
              <a:rPr lang="en-GB" smtClean="0"/>
              <a:t>yes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DF273C-F3C6-44AC-B690-74C7AD76E505}" type="slidenum">
              <a:rPr lang="ar-SA" smtClean="0"/>
              <a:pPr/>
              <a:t>58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Input / output procedures - write</a:t>
            </a:r>
            <a:endParaRPr lang="ar-JO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?write(date(16,11,2008)).</a:t>
            </a:r>
          </a:p>
          <a:p>
            <a:pPr>
              <a:buFontTx/>
              <a:buNone/>
            </a:pPr>
            <a:r>
              <a:rPr lang="en-GB" smtClean="0"/>
              <a:t>  date(16,11,2008)</a:t>
            </a:r>
          </a:p>
          <a:p>
            <a:pPr>
              <a:buFontTx/>
              <a:buNone/>
            </a:pPr>
            <a:r>
              <a:rPr lang="en-GB" smtClean="0"/>
              <a:t>  yes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F2389-104C-4E4E-87A5-0B4F4E5A8FE3}" type="slidenum">
              <a:rPr lang="ar-SA" smtClean="0"/>
              <a:pPr/>
              <a:t>59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867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GB" sz="2400" dirty="0" smtClean="0"/>
              <a:t>? parent(</a:t>
            </a:r>
            <a:r>
              <a:rPr lang="en-GB" sz="2400" dirty="0" err="1" smtClean="0"/>
              <a:t>ali</a:t>
            </a:r>
            <a:r>
              <a:rPr lang="en-GB" sz="2400" dirty="0" smtClean="0"/>
              <a:t>, </a:t>
            </a:r>
            <a:r>
              <a:rPr lang="en-GB" sz="2400" dirty="0" err="1" smtClean="0"/>
              <a:t>ahmad</a:t>
            </a:r>
            <a:r>
              <a:rPr lang="en-GB" sz="2400" dirty="0" smtClean="0"/>
              <a:t>).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By unifying this statement with the axioms (assertions) in order.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The above query (goal) also ends with a period</a:t>
            </a:r>
          </a:p>
          <a:p>
            <a:pPr>
              <a:buFontTx/>
              <a:buNone/>
              <a:defRPr/>
            </a:pPr>
            <a:endParaRPr lang="en-GB" sz="1050" dirty="0" smtClean="0"/>
          </a:p>
          <a:p>
            <a:pPr>
              <a:buFontTx/>
              <a:buNone/>
              <a:defRPr/>
            </a:pPr>
            <a:r>
              <a:rPr lang="en-GB" sz="2400" b="1" dirty="0" err="1" smtClean="0"/>
              <a:t>Ans</a:t>
            </a:r>
            <a:r>
              <a:rPr lang="en-GB" sz="2400" b="1" dirty="0" smtClean="0"/>
              <a:t>:</a:t>
            </a:r>
            <a:r>
              <a:rPr lang="en-GB" sz="2400" dirty="0" smtClean="0"/>
              <a:t> 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yes</a:t>
            </a:r>
          </a:p>
          <a:p>
            <a:pPr>
              <a:buFontTx/>
              <a:buNone/>
              <a:defRPr/>
            </a:pPr>
            <a:endParaRPr lang="en-GB" sz="1200" dirty="0" smtClean="0"/>
          </a:p>
          <a:p>
            <a:pPr>
              <a:buFontTx/>
              <a:buNone/>
              <a:defRPr/>
            </a:pPr>
            <a:r>
              <a:rPr lang="en-GB" sz="2400" dirty="0" smtClean="0"/>
              <a:t>?parent(</a:t>
            </a:r>
            <a:r>
              <a:rPr lang="en-GB" sz="2400" dirty="0" err="1" smtClean="0"/>
              <a:t>ali,X</a:t>
            </a:r>
            <a:r>
              <a:rPr lang="en-GB" sz="2400" dirty="0" smtClean="0"/>
              <a:t>).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The above statement asks about all </a:t>
            </a:r>
            <a:r>
              <a:rPr lang="en-GB" sz="2400" dirty="0" err="1" smtClean="0"/>
              <a:t>ali’s</a:t>
            </a:r>
            <a:r>
              <a:rPr lang="en-GB" sz="2400" dirty="0" smtClean="0"/>
              <a:t> child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Semicolon asks for more answers</a:t>
            </a:r>
          </a:p>
          <a:p>
            <a:pPr>
              <a:buFontTx/>
              <a:buNone/>
              <a:defRPr/>
            </a:pPr>
            <a:endParaRPr lang="en-GB" sz="1050" dirty="0" smtClean="0"/>
          </a:p>
          <a:p>
            <a:pPr>
              <a:buFontTx/>
              <a:buNone/>
              <a:defRPr/>
            </a:pPr>
            <a:r>
              <a:rPr lang="en-GB" sz="2400" b="1" dirty="0" err="1" smtClean="0"/>
              <a:t>Ans</a:t>
            </a:r>
            <a:r>
              <a:rPr lang="en-GB" sz="2400" dirty="0" smtClean="0"/>
              <a:t>: 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X=</a:t>
            </a:r>
            <a:r>
              <a:rPr lang="en-GB" sz="2400" dirty="0" err="1" smtClean="0"/>
              <a:t>ahmad</a:t>
            </a:r>
            <a:r>
              <a:rPr lang="en-GB" sz="2400" dirty="0" smtClean="0"/>
              <a:t>;           </a:t>
            </a:r>
            <a:r>
              <a:rPr lang="en-GB" sz="2400" b="1" dirty="0" smtClean="0"/>
              <a:t>Note:</a:t>
            </a:r>
            <a:r>
              <a:rPr lang="en-GB" sz="2400" dirty="0" smtClean="0"/>
              <a:t> by unifying X with </a:t>
            </a:r>
            <a:r>
              <a:rPr lang="en-GB" sz="2400" dirty="0" err="1" smtClean="0"/>
              <a:t>ahmad</a:t>
            </a:r>
            <a:endParaRPr lang="en-GB" sz="2400" dirty="0" smtClean="0"/>
          </a:p>
          <a:p>
            <a:pPr>
              <a:buFontTx/>
              <a:buNone/>
              <a:defRPr/>
            </a:pPr>
            <a:r>
              <a:rPr lang="en-GB" sz="2400" dirty="0" smtClean="0"/>
              <a:t>X=</a:t>
            </a:r>
            <a:r>
              <a:rPr lang="en-GB" sz="2400" dirty="0" err="1" smtClean="0"/>
              <a:t>fatema</a:t>
            </a:r>
            <a:r>
              <a:rPr lang="en-GB" sz="2400" dirty="0" smtClean="0"/>
              <a:t>;</a:t>
            </a:r>
          </a:p>
          <a:p>
            <a:pPr>
              <a:buFontTx/>
              <a:buNone/>
              <a:defRPr/>
            </a:pPr>
            <a:r>
              <a:rPr lang="en-GB" sz="2400" dirty="0" smtClean="0"/>
              <a:t>no</a:t>
            </a:r>
          </a:p>
          <a:p>
            <a:pPr>
              <a:buFontTx/>
              <a:buNone/>
              <a:defRPr/>
            </a:pPr>
            <a:endParaRPr lang="en-GB" sz="2400" dirty="0" smtClean="0"/>
          </a:p>
          <a:p>
            <a:pPr>
              <a:buFontTx/>
              <a:buNone/>
              <a:defRPr/>
            </a:pPr>
            <a:endParaRPr lang="en-GB" sz="2400" dirty="0" smtClean="0"/>
          </a:p>
          <a:p>
            <a:pPr>
              <a:buFontTx/>
              <a:buNone/>
              <a:defRPr/>
            </a:pPr>
            <a:endParaRPr lang="en-GB" sz="2400" dirty="0" smtClean="0"/>
          </a:p>
          <a:p>
            <a:pPr>
              <a:defRPr/>
            </a:pPr>
            <a:endParaRPr lang="en-GB" sz="24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4F59A-D591-461C-BD05-5DF43FCD35C7}" type="slidenum">
              <a:rPr lang="ar-SA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Input / output procedures - read</a:t>
            </a:r>
            <a:endParaRPr lang="ar-JO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?read(X).</a:t>
            </a:r>
          </a:p>
          <a:p>
            <a:pPr>
              <a:buFontTx/>
              <a:buNone/>
            </a:pPr>
            <a:r>
              <a:rPr lang="en-GB" smtClean="0"/>
              <a:t>a.</a:t>
            </a:r>
          </a:p>
          <a:p>
            <a:pPr>
              <a:buFontTx/>
              <a:buNone/>
            </a:pPr>
            <a:r>
              <a:rPr lang="en-GB" smtClean="0"/>
              <a:t>X=a.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?read(stop).</a:t>
            </a:r>
          </a:p>
          <a:p>
            <a:pPr>
              <a:buFontTx/>
              <a:buNone/>
            </a:pPr>
            <a:r>
              <a:rPr lang="en-GB" smtClean="0"/>
              <a:t>   test</a:t>
            </a:r>
          </a:p>
          <a:p>
            <a:pPr>
              <a:buFontTx/>
              <a:buNone/>
            </a:pPr>
            <a:r>
              <a:rPr lang="en-GB" smtClean="0"/>
              <a:t>no</a:t>
            </a:r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D421B-C275-4783-84BA-F37E9876FC95}" type="slidenum">
              <a:rPr lang="ar-SA" smtClean="0"/>
              <a:pPr/>
              <a:t>60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programs</a:t>
            </a:r>
            <a:endParaRPr lang="ar-JO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GB" smtClean="0"/>
              <a:t>Programs that are able to modify themselves.</a:t>
            </a:r>
          </a:p>
          <a:p>
            <a:r>
              <a:rPr lang="en-GB" smtClean="0"/>
              <a:t>Modification means the ability to add/ remove facts at runtime.</a:t>
            </a:r>
          </a:p>
          <a:p>
            <a:r>
              <a:rPr lang="en-GB" smtClean="0"/>
              <a:t>Such procedures include:</a:t>
            </a:r>
          </a:p>
          <a:p>
            <a:pPr lvl="1"/>
            <a:r>
              <a:rPr lang="en-GB" smtClean="0"/>
              <a:t>assert(C)</a:t>
            </a:r>
          </a:p>
          <a:p>
            <a:pPr lvl="1"/>
            <a:r>
              <a:rPr lang="en-GB" smtClean="0"/>
              <a:t>retract(C)</a:t>
            </a:r>
          </a:p>
          <a:p>
            <a:pPr lvl="1"/>
            <a:r>
              <a:rPr lang="en-GB" smtClean="0"/>
              <a:t>abolish(C)</a:t>
            </a:r>
          </a:p>
          <a:p>
            <a:endParaRPr lang="en-GB" smtClean="0"/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521A9A-2870-4BD8-9689-B3938F996132}" type="slidenum">
              <a:rPr lang="ar-SA" smtClean="0"/>
              <a:pPr/>
              <a:t>61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programs - assert</a:t>
            </a:r>
            <a:endParaRPr lang="ar-JO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GB" smtClean="0"/>
              <a:t>assert(C)</a:t>
            </a:r>
          </a:p>
          <a:p>
            <a:pPr>
              <a:buFontTx/>
              <a:buNone/>
            </a:pPr>
            <a:r>
              <a:rPr lang="en-GB" smtClean="0"/>
              <a:t>?parent(zaid, faris).</a:t>
            </a:r>
          </a:p>
          <a:p>
            <a:pPr>
              <a:buFontTx/>
              <a:buNone/>
            </a:pPr>
            <a:r>
              <a:rPr lang="en-GB" smtClean="0"/>
              <a:t>   no</a:t>
            </a:r>
          </a:p>
          <a:p>
            <a:pPr>
              <a:buFontTx/>
              <a:buNone/>
            </a:pPr>
            <a:r>
              <a:rPr lang="en-GB" smtClean="0"/>
              <a:t>?assert(parent(zaid, faris)).</a:t>
            </a:r>
          </a:p>
          <a:p>
            <a:pPr>
              <a:buFontTx/>
              <a:buNone/>
            </a:pPr>
            <a:r>
              <a:rPr lang="en-GB" smtClean="0"/>
              <a:t>   yes</a:t>
            </a:r>
          </a:p>
          <a:p>
            <a:pPr>
              <a:buFontTx/>
              <a:buNone/>
            </a:pPr>
            <a:r>
              <a:rPr lang="en-GB" smtClean="0"/>
              <a:t>?parent(zaid, faris).</a:t>
            </a:r>
          </a:p>
          <a:p>
            <a:pPr>
              <a:buFontTx/>
              <a:buNone/>
            </a:pPr>
            <a:r>
              <a:rPr lang="en-GB" smtClean="0"/>
              <a:t>   yes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6D551-10B2-4D1D-BA53-A3DD880EEF7F}" type="slidenum">
              <a:rPr lang="ar-SA" smtClean="0"/>
              <a:pPr/>
              <a:t>62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programs - assert</a:t>
            </a:r>
            <a:endParaRPr lang="ar-JO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GB" smtClean="0"/>
              <a:t>assert</a:t>
            </a:r>
            <a:r>
              <a:rPr lang="en-GB" b="1" smtClean="0">
                <a:solidFill>
                  <a:srgbClr val="FF0000"/>
                </a:solidFill>
              </a:rPr>
              <a:t>a</a:t>
            </a:r>
            <a:r>
              <a:rPr lang="en-GB" smtClean="0"/>
              <a:t>(C) adds the new statement C to the beginning of the program.</a:t>
            </a:r>
          </a:p>
          <a:p>
            <a:endParaRPr lang="en-GB" smtClean="0"/>
          </a:p>
          <a:p>
            <a:r>
              <a:rPr lang="en-GB" smtClean="0"/>
              <a:t>assert</a:t>
            </a:r>
            <a:r>
              <a:rPr lang="en-GB" b="1" smtClean="0">
                <a:solidFill>
                  <a:srgbClr val="FF0000"/>
                </a:solidFill>
              </a:rPr>
              <a:t>z</a:t>
            </a:r>
            <a:r>
              <a:rPr lang="en-GB" smtClean="0"/>
              <a:t>(C) adds the new statement C to the end of the program.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67874-F365-470E-8770-74E5F12B80AC}" type="slidenum">
              <a:rPr lang="ar-SA" smtClean="0"/>
              <a:pPr/>
              <a:t>63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programs - retract</a:t>
            </a:r>
            <a:endParaRPr lang="ar-JO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GB" smtClean="0"/>
              <a:t>retract removes a statement from the program</a:t>
            </a:r>
          </a:p>
          <a:p>
            <a:endParaRPr lang="en-GB" smtClean="0"/>
          </a:p>
          <a:p>
            <a:pPr>
              <a:buFontTx/>
              <a:buNone/>
            </a:pPr>
            <a:r>
              <a:rPr lang="en-GB" smtClean="0">
                <a:solidFill>
                  <a:srgbClr val="FF0000"/>
                </a:solidFill>
              </a:rPr>
              <a:t>?</a:t>
            </a:r>
            <a:r>
              <a:rPr lang="en-GB" smtClean="0"/>
              <a:t>retract(parent(zaid, faris)).</a:t>
            </a:r>
          </a:p>
          <a:p>
            <a:pPr>
              <a:buFontTx/>
              <a:buNone/>
            </a:pPr>
            <a:r>
              <a:rPr lang="en-GB" smtClean="0"/>
              <a:t>   yes</a:t>
            </a:r>
          </a:p>
          <a:p>
            <a:pPr>
              <a:buFontTx/>
              <a:buNone/>
            </a:pPr>
            <a:r>
              <a:rPr lang="en-GB" smtClean="0"/>
              <a:t>?parent(zaid, faris).</a:t>
            </a:r>
          </a:p>
          <a:p>
            <a:pPr>
              <a:buFontTx/>
              <a:buNone/>
            </a:pPr>
            <a:r>
              <a:rPr lang="en-GB" smtClean="0"/>
              <a:t>   no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2AAD37-53B2-47B4-BD07-E2150785FDC2}" type="slidenum">
              <a:rPr lang="ar-SA" smtClean="0"/>
              <a:pPr/>
              <a:t>64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programs - abolish</a:t>
            </a:r>
            <a:endParaRPr lang="ar-JO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?abolish(parent,2).</a:t>
            </a:r>
          </a:p>
          <a:p>
            <a:pPr>
              <a:buFontTx/>
              <a:buNone/>
            </a:pPr>
            <a:r>
              <a:rPr lang="en-GB" smtClean="0"/>
              <a:t>    yes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  removes all statements defined as parent with arity 2.</a:t>
            </a:r>
          </a:p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E3492-F6AC-4731-9F66-2856FC1FFE37}" type="slidenum">
              <a:rPr lang="ar-SA" smtClean="0"/>
              <a:pPr/>
              <a:t>65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mtClean="0"/>
              <a:t>Structures</a:t>
            </a:r>
            <a:endParaRPr lang="ar-JO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96838" y="1143000"/>
            <a:ext cx="8991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/>
              <a:t>employee(Name,House_no,Street_name,City_name, Day,Month,Year).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employee(ali,5,salt_street,amman,12,10,1980).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?employee(ali,No,S,C,D,M,Y).</a:t>
            </a:r>
          </a:p>
          <a:p>
            <a:pPr>
              <a:buFontTx/>
              <a:buNone/>
            </a:pPr>
            <a:r>
              <a:rPr lang="en-GB" sz="2400" smtClean="0"/>
              <a:t>	No=5</a:t>
            </a:r>
          </a:p>
          <a:p>
            <a:pPr>
              <a:buFontTx/>
              <a:buNone/>
            </a:pPr>
            <a:r>
              <a:rPr lang="en-GB" sz="2400" smtClean="0"/>
              <a:t>	S=salt_street</a:t>
            </a:r>
          </a:p>
          <a:p>
            <a:pPr>
              <a:buFontTx/>
              <a:buNone/>
            </a:pPr>
            <a:r>
              <a:rPr lang="en-GB" sz="2400" smtClean="0"/>
              <a:t>	C=amman</a:t>
            </a:r>
          </a:p>
          <a:p>
            <a:pPr>
              <a:buFontTx/>
              <a:buNone/>
            </a:pPr>
            <a:r>
              <a:rPr lang="en-GB" sz="2400" smtClean="0"/>
              <a:t>	D=12</a:t>
            </a:r>
          </a:p>
          <a:p>
            <a:pPr>
              <a:buFontTx/>
              <a:buNone/>
            </a:pPr>
            <a:r>
              <a:rPr lang="en-GB" sz="2400" smtClean="0"/>
              <a:t>	M=10</a:t>
            </a:r>
          </a:p>
          <a:p>
            <a:pPr>
              <a:buFontTx/>
              <a:buNone/>
            </a:pPr>
            <a:r>
              <a:rPr lang="en-GB" sz="2400" smtClean="0"/>
              <a:t>	Y=1980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B26E37-0049-496F-B764-E327B216358D}" type="slidenum">
              <a:rPr lang="ar-SA" smtClean="0"/>
              <a:pPr/>
              <a:t>66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GB" smtClean="0"/>
              <a:t>Structures</a:t>
            </a:r>
            <a:endParaRPr lang="ar-JO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2000" smtClean="0"/>
              <a:t>employee(ali,address(5,salt_street,amman),date(12,10,1980)).</a:t>
            </a:r>
          </a:p>
          <a:p>
            <a:pPr>
              <a:buFontTx/>
              <a:buNone/>
            </a:pPr>
            <a:r>
              <a:rPr lang="en-GB" sz="2000" smtClean="0"/>
              <a:t>employee(hasan,address(12,university_street,zarqa),date(7,3,1985)).</a:t>
            </a:r>
          </a:p>
          <a:p>
            <a:pPr>
              <a:buFontTx/>
              <a:buNone/>
            </a:pPr>
            <a:r>
              <a:rPr lang="en-GB" sz="2000" smtClean="0"/>
              <a:t>employee(samer,address(9,madina_street,amman),date(2,9,1987)).</a:t>
            </a:r>
          </a:p>
          <a:p>
            <a:pPr>
              <a:buFontTx/>
              <a:buNone/>
            </a:pPr>
            <a:endParaRPr lang="en-GB" sz="1000" smtClean="0"/>
          </a:p>
          <a:p>
            <a:pPr>
              <a:buFontTx/>
              <a:buNone/>
            </a:pPr>
            <a:r>
              <a:rPr lang="en-GB" sz="2000" smtClean="0"/>
              <a:t> ?employee(hasan,A,D).</a:t>
            </a:r>
          </a:p>
          <a:p>
            <a:pPr>
              <a:buFontTx/>
              <a:buNone/>
            </a:pPr>
            <a:r>
              <a:rPr lang="en-GB" sz="2000" smtClean="0"/>
              <a:t>     A=address(12,university_street,zarqa)</a:t>
            </a:r>
          </a:p>
          <a:p>
            <a:pPr>
              <a:buFontTx/>
              <a:buNone/>
            </a:pPr>
            <a:r>
              <a:rPr lang="en-GB" sz="2000" smtClean="0"/>
              <a:t>     D=date(7,3,1985)</a:t>
            </a:r>
          </a:p>
          <a:p>
            <a:pPr>
              <a:buFontTx/>
              <a:buNone/>
            </a:pPr>
            <a:endParaRPr lang="en-GB" sz="1000" smtClean="0"/>
          </a:p>
          <a:p>
            <a:pPr>
              <a:buFontTx/>
              <a:buNone/>
            </a:pPr>
            <a:r>
              <a:rPr lang="en-GB" sz="2000" smtClean="0"/>
              <a:t>?employee(Name,address(No,St,amman),_).</a:t>
            </a:r>
          </a:p>
          <a:p>
            <a:pPr>
              <a:buFontTx/>
              <a:buNone/>
            </a:pPr>
            <a:r>
              <a:rPr lang="en-GB" sz="2000" smtClean="0"/>
              <a:t>     Name=ali</a:t>
            </a:r>
          </a:p>
          <a:p>
            <a:pPr>
              <a:buFontTx/>
              <a:buNone/>
            </a:pPr>
            <a:r>
              <a:rPr lang="en-GB" sz="2000" smtClean="0"/>
              <a:t>	No=5</a:t>
            </a:r>
          </a:p>
          <a:p>
            <a:pPr>
              <a:buFontTx/>
              <a:buNone/>
            </a:pPr>
            <a:r>
              <a:rPr lang="en-GB" sz="2000" smtClean="0"/>
              <a:t>	St=salt_street;</a:t>
            </a:r>
          </a:p>
          <a:p>
            <a:pPr>
              <a:buFontTx/>
              <a:buNone/>
            </a:pPr>
            <a:endParaRPr lang="en-GB" sz="1000" smtClean="0"/>
          </a:p>
          <a:p>
            <a:pPr>
              <a:buFontTx/>
              <a:buNone/>
            </a:pPr>
            <a:r>
              <a:rPr lang="en-GB" sz="2000" smtClean="0"/>
              <a:t>     Name=samer</a:t>
            </a:r>
          </a:p>
          <a:p>
            <a:pPr>
              <a:buFontTx/>
              <a:buNone/>
            </a:pPr>
            <a:r>
              <a:rPr lang="en-GB" sz="2000" smtClean="0"/>
              <a:t>	No=9</a:t>
            </a:r>
          </a:p>
          <a:p>
            <a:pPr>
              <a:buFontTx/>
              <a:buNone/>
            </a:pPr>
            <a:r>
              <a:rPr lang="en-GB" sz="2000" smtClean="0"/>
              <a:t>	St=madina_street;</a:t>
            </a:r>
          </a:p>
          <a:p>
            <a:pPr>
              <a:buFontTx/>
              <a:buNone/>
            </a:pPr>
            <a:endParaRPr lang="en-GB" sz="1000" smtClean="0"/>
          </a:p>
          <a:p>
            <a:pPr>
              <a:buFontTx/>
              <a:buNone/>
            </a:pPr>
            <a:r>
              <a:rPr lang="en-GB" sz="2000" smtClean="0"/>
              <a:t>     false</a:t>
            </a:r>
          </a:p>
          <a:p>
            <a:pPr>
              <a:buFontTx/>
              <a:buNone/>
            </a:pPr>
            <a:endParaRPr lang="en-GB" sz="2000" smtClean="0"/>
          </a:p>
          <a:p>
            <a:pPr>
              <a:buFontTx/>
              <a:buNone/>
            </a:pPr>
            <a:r>
              <a:rPr lang="en-GB" sz="2000" smtClean="0"/>
              <a:t>     no</a:t>
            </a:r>
          </a:p>
          <a:p>
            <a:pPr>
              <a:buFontTx/>
              <a:buNone/>
            </a:pPr>
            <a:r>
              <a:rPr lang="en-GB" sz="2000" smtClean="0"/>
              <a:t>  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A1664-BF1D-46A7-8C01-8269995C33DC}" type="slidenum">
              <a:rPr lang="ar-SA" smtClean="0"/>
              <a:pPr/>
              <a:t>67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mtClean="0"/>
              <a:t>Structures</a:t>
            </a:r>
            <a:endParaRPr lang="ar-JO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GB" sz="2000" smtClean="0"/>
              <a:t>?employee(Name,A,date(_,_,1985)).</a:t>
            </a:r>
          </a:p>
          <a:p>
            <a:pPr>
              <a:buFontTx/>
              <a:buNone/>
            </a:pPr>
            <a:endParaRPr lang="en-GB" sz="2000" smtClean="0"/>
          </a:p>
          <a:p>
            <a:pPr>
              <a:buFontTx/>
              <a:buNone/>
            </a:pPr>
            <a:r>
              <a:rPr lang="en-GB" sz="2000" smtClean="0"/>
              <a:t>     Name=hasan</a:t>
            </a:r>
          </a:p>
          <a:p>
            <a:pPr>
              <a:buFontTx/>
              <a:buNone/>
            </a:pPr>
            <a:r>
              <a:rPr lang="en-GB" sz="2000" smtClean="0"/>
              <a:t>	A=address(12,university_street,zarqa);</a:t>
            </a:r>
          </a:p>
          <a:p>
            <a:pPr>
              <a:buFontTx/>
              <a:buNone/>
            </a:pPr>
            <a:endParaRPr lang="en-GB" sz="2000" smtClean="0"/>
          </a:p>
          <a:p>
            <a:pPr>
              <a:buFontTx/>
              <a:buNone/>
            </a:pPr>
            <a:r>
              <a:rPr lang="en-GB" sz="2000" smtClean="0"/>
              <a:t>     no</a:t>
            </a:r>
          </a:p>
          <a:p>
            <a:pPr>
              <a:buFontTx/>
              <a:buNone/>
            </a:pPr>
            <a:endParaRPr lang="en-GB" sz="2000" smtClean="0"/>
          </a:p>
          <a:p>
            <a:pPr>
              <a:buFontTx/>
              <a:buNone/>
            </a:pPr>
            <a:r>
              <a:rPr lang="en-GB" sz="2000" smtClean="0"/>
              <a:t>?employee(ali,A,date(Day, Month, Year)), 2011- Year&gt;25.</a:t>
            </a:r>
          </a:p>
          <a:p>
            <a:pPr>
              <a:buFontTx/>
              <a:buNone/>
            </a:pPr>
            <a:endParaRPr lang="en-GB" sz="2000" smtClean="0"/>
          </a:p>
          <a:p>
            <a:pPr>
              <a:buFontTx/>
              <a:buNone/>
            </a:pPr>
            <a:r>
              <a:rPr lang="en-GB" sz="2000" smtClean="0"/>
              <a:t>    A=address(5,salt_street,amman)</a:t>
            </a:r>
          </a:p>
          <a:p>
            <a:pPr>
              <a:buFontTx/>
              <a:buNone/>
            </a:pPr>
            <a:r>
              <a:rPr lang="en-GB" sz="2000" smtClean="0"/>
              <a:t>    Day=12</a:t>
            </a:r>
          </a:p>
          <a:p>
            <a:pPr>
              <a:buFontTx/>
              <a:buNone/>
            </a:pPr>
            <a:r>
              <a:rPr lang="en-GB" sz="2000" smtClean="0"/>
              <a:t>    Month=10</a:t>
            </a:r>
          </a:p>
          <a:p>
            <a:pPr>
              <a:buFontTx/>
              <a:buNone/>
            </a:pPr>
            <a:r>
              <a:rPr lang="en-GB" sz="2000" smtClean="0"/>
              <a:t>    Year=1980;</a:t>
            </a:r>
          </a:p>
          <a:p>
            <a:pPr>
              <a:buFontTx/>
              <a:buNone/>
            </a:pPr>
            <a:endParaRPr lang="en-GB" sz="2000" smtClean="0"/>
          </a:p>
          <a:p>
            <a:pPr>
              <a:buFontTx/>
              <a:buNone/>
            </a:pPr>
            <a:r>
              <a:rPr lang="en-GB" sz="2000" smtClean="0"/>
              <a:t>    no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119F9-636F-411F-BCB6-D9C87F95A61F}" type="slidenum">
              <a:rPr lang="ar-SA" smtClean="0"/>
              <a:pPr/>
              <a:t>68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mtClean="0"/>
              <a:t>Structures – Binary Trees</a:t>
            </a:r>
            <a:endParaRPr lang="ar-JO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16128-08A7-411C-BF15-0B4FDFFCFE65}" type="slidenum">
              <a:rPr lang="ar-SA" smtClean="0"/>
              <a:pPr/>
              <a:t>69</a:t>
            </a:fld>
            <a:endParaRPr lang="en-GB" smtClean="0"/>
          </a:p>
        </p:txBody>
      </p:sp>
      <p:grpSp>
        <p:nvGrpSpPr>
          <p:cNvPr id="67588" name="Group 42"/>
          <p:cNvGrpSpPr>
            <a:grpSpLocks/>
          </p:cNvGrpSpPr>
          <p:nvPr/>
        </p:nvGrpSpPr>
        <p:grpSpPr bwMode="auto">
          <a:xfrm>
            <a:off x="5105400" y="914400"/>
            <a:ext cx="3733800" cy="4800600"/>
            <a:chOff x="457200" y="1219200"/>
            <a:chExt cx="3733800" cy="4800600"/>
          </a:xfrm>
        </p:grpSpPr>
        <p:sp>
          <p:nvSpPr>
            <p:cNvPr id="7" name="Oval 6"/>
            <p:cNvSpPr/>
            <p:nvPr/>
          </p:nvSpPr>
          <p:spPr>
            <a:xfrm>
              <a:off x="4572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1219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288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" name="Straight Connector 10"/>
            <p:cNvCxnSpPr>
              <a:stCxn id="8" idx="3"/>
              <a:endCxn id="7" idx="7"/>
            </p:cNvCxnSpPr>
            <p:nvPr/>
          </p:nvCxnSpPr>
          <p:spPr>
            <a:xfrm rot="5400000">
              <a:off x="8413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5"/>
              <a:endCxn id="9" idx="1"/>
            </p:cNvCxnSpPr>
            <p:nvPr/>
          </p:nvCxnSpPr>
          <p:spPr>
            <a:xfrm rot="16200000" flipH="1">
              <a:off x="15271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143000" y="3733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590800" y="3810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0" name="Straight Connector 19"/>
            <p:cNvCxnSpPr>
              <a:stCxn id="9" idx="3"/>
              <a:endCxn id="14" idx="7"/>
            </p:cNvCxnSpPr>
            <p:nvPr/>
          </p:nvCxnSpPr>
          <p:spPr>
            <a:xfrm rot="5400000">
              <a:off x="1489075" y="3394075"/>
              <a:ext cx="7556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5" idx="1"/>
            </p:cNvCxnSpPr>
            <p:nvPr/>
          </p:nvCxnSpPr>
          <p:spPr>
            <a:xfrm rot="16200000" flipH="1">
              <a:off x="2174875" y="3394075"/>
              <a:ext cx="831850" cy="222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29000" y="5257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9" name="Straight Connector 28"/>
            <p:cNvCxnSpPr>
              <a:stCxn id="15" idx="5"/>
              <a:endCxn id="26" idx="1"/>
            </p:cNvCxnSpPr>
            <p:nvPr/>
          </p:nvCxnSpPr>
          <p:spPr>
            <a:xfrm rot="16200000" flipH="1">
              <a:off x="2936875" y="4765675"/>
              <a:ext cx="908050" cy="298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89" name="Group 41"/>
          <p:cNvGrpSpPr>
            <a:grpSpLocks/>
          </p:cNvGrpSpPr>
          <p:nvPr/>
        </p:nvGrpSpPr>
        <p:grpSpPr bwMode="auto">
          <a:xfrm>
            <a:off x="2133600" y="1295400"/>
            <a:ext cx="2133600" cy="1981200"/>
            <a:chOff x="3429000" y="1219200"/>
            <a:chExt cx="2133600" cy="1981200"/>
          </a:xfrm>
        </p:grpSpPr>
        <p:sp>
          <p:nvSpPr>
            <p:cNvPr id="32" name="Oval 31"/>
            <p:cNvSpPr/>
            <p:nvPr/>
          </p:nvSpPr>
          <p:spPr>
            <a:xfrm>
              <a:off x="34290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114800" y="1219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8006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5" name="Straight Connector 34"/>
            <p:cNvCxnSpPr>
              <a:stCxn id="33" idx="3"/>
              <a:endCxn id="32" idx="7"/>
            </p:cNvCxnSpPr>
            <p:nvPr/>
          </p:nvCxnSpPr>
          <p:spPr>
            <a:xfrm rot="5400000">
              <a:off x="38131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5"/>
              <a:endCxn id="34" idx="1"/>
            </p:cNvCxnSpPr>
            <p:nvPr/>
          </p:nvCxnSpPr>
          <p:spPr>
            <a:xfrm rot="16200000" flipH="1">
              <a:off x="44989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533400" y="1295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JO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591" name="TextBox 48"/>
          <p:cNvSpPr txBox="1">
            <a:spLocks noChangeArrowheads="1"/>
          </p:cNvSpPr>
          <p:nvPr/>
        </p:nvSpPr>
        <p:spPr bwMode="auto">
          <a:xfrm>
            <a:off x="5715000" y="57912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Example 3</a:t>
            </a:r>
          </a:p>
        </p:txBody>
      </p:sp>
      <p:sp>
        <p:nvSpPr>
          <p:cNvPr id="67592" name="TextBox 49"/>
          <p:cNvSpPr txBox="1">
            <a:spLocks noChangeArrowheads="1"/>
          </p:cNvSpPr>
          <p:nvPr/>
        </p:nvSpPr>
        <p:spPr bwMode="auto">
          <a:xfrm>
            <a:off x="2667000" y="365760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Example 2</a:t>
            </a:r>
          </a:p>
        </p:txBody>
      </p:sp>
      <p:sp>
        <p:nvSpPr>
          <p:cNvPr id="67593" name="TextBox 50"/>
          <p:cNvSpPr txBox="1">
            <a:spLocks noChangeArrowheads="1"/>
          </p:cNvSpPr>
          <p:nvPr/>
        </p:nvSpPr>
        <p:spPr bwMode="auto">
          <a:xfrm>
            <a:off x="152400" y="259080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/>
              <a:t>?parent(X,Y).</a:t>
            </a:r>
          </a:p>
          <a:p>
            <a:pPr>
              <a:buFontTx/>
              <a:buNone/>
            </a:pPr>
            <a:r>
              <a:rPr lang="en-GB" sz="2400" smtClean="0"/>
              <a:t>X=ali</a:t>
            </a:r>
          </a:p>
          <a:p>
            <a:pPr>
              <a:buFontTx/>
              <a:buNone/>
            </a:pPr>
            <a:r>
              <a:rPr lang="en-GB" sz="2400" smtClean="0"/>
              <a:t>Y=ahmad;</a:t>
            </a:r>
          </a:p>
          <a:p>
            <a:pPr>
              <a:buFontTx/>
              <a:buNone/>
            </a:pPr>
            <a:r>
              <a:rPr lang="en-GB" sz="2400" smtClean="0"/>
              <a:t>X=ahmad</a:t>
            </a:r>
          </a:p>
          <a:p>
            <a:pPr>
              <a:buFontTx/>
              <a:buNone/>
            </a:pPr>
            <a:r>
              <a:rPr lang="en-GB" sz="2400" smtClean="0"/>
              <a:t>Y=salem;</a:t>
            </a:r>
          </a:p>
          <a:p>
            <a:pPr>
              <a:buFontTx/>
              <a:buNone/>
            </a:pPr>
            <a:r>
              <a:rPr lang="en-GB" sz="2400" smtClean="0"/>
              <a:t>X=ali</a:t>
            </a:r>
          </a:p>
          <a:p>
            <a:pPr>
              <a:buFontTx/>
              <a:buNone/>
            </a:pPr>
            <a:r>
              <a:rPr lang="en-GB" sz="2400" smtClean="0"/>
              <a:t>Y=fatema;</a:t>
            </a:r>
          </a:p>
          <a:p>
            <a:pPr>
              <a:buFontTx/>
              <a:buNone/>
            </a:pPr>
            <a:r>
              <a:rPr lang="en-GB" sz="2400" smtClean="0"/>
              <a:t>X=fatema</a:t>
            </a:r>
          </a:p>
          <a:p>
            <a:pPr>
              <a:buFontTx/>
              <a:buNone/>
            </a:pPr>
            <a:r>
              <a:rPr lang="en-GB" sz="2400" smtClean="0"/>
              <a:t>Y=osama;</a:t>
            </a:r>
          </a:p>
          <a:p>
            <a:pPr>
              <a:buFontTx/>
              <a:buNone/>
            </a:pPr>
            <a:r>
              <a:rPr lang="en-GB" sz="2400" smtClean="0"/>
              <a:t>no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endParaRPr lang="en-GB" sz="240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89A5A-9E6F-485A-B01C-F566AD587446}" type="slidenum">
              <a:rPr lang="ar-SA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Structures – Binary Trees</a:t>
            </a:r>
            <a:endParaRPr lang="ar-JO" smtClean="0"/>
          </a:p>
        </p:txBody>
      </p:sp>
      <p:sp>
        <p:nvSpPr>
          <p:cNvPr id="68611" name="Content Placeholder 2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ar-JO" sz="2800" smtClean="0"/>
              <a:t>Binary trees when empty are called nil.</a:t>
            </a:r>
          </a:p>
          <a:p>
            <a:endParaRPr lang="ar-JO" sz="2800" smtClean="0"/>
          </a:p>
          <a:p>
            <a:r>
              <a:rPr lang="en-US" sz="2800" smtClean="0"/>
              <a:t>I</a:t>
            </a:r>
            <a:r>
              <a:rPr lang="ar-JO" sz="2800" smtClean="0"/>
              <a:t>t may contain 3 components:</a:t>
            </a:r>
          </a:p>
          <a:p>
            <a:pPr lvl="1"/>
            <a:r>
              <a:rPr lang="ar-JO" sz="2400" smtClean="0"/>
              <a:t>Left subtree</a:t>
            </a:r>
          </a:p>
          <a:p>
            <a:pPr lvl="1"/>
            <a:r>
              <a:rPr lang="ar-JO" sz="2400" smtClean="0"/>
              <a:t>Root</a:t>
            </a:r>
          </a:p>
          <a:p>
            <a:pPr lvl="1"/>
            <a:r>
              <a:rPr lang="ar-JO" sz="2400" smtClean="0"/>
              <a:t>Right subtree</a:t>
            </a:r>
          </a:p>
          <a:p>
            <a:pPr lvl="1"/>
            <a:endParaRPr lang="en-GB" sz="2400" smtClean="0"/>
          </a:p>
          <a:p>
            <a:r>
              <a:rPr lang="ar-JO" sz="2800" smtClean="0"/>
              <a:t>It can be represented using the following structure:</a:t>
            </a:r>
          </a:p>
          <a:p>
            <a:pPr lvl="1">
              <a:buFontTx/>
              <a:buNone/>
            </a:pPr>
            <a:r>
              <a:rPr lang="ar-JO" sz="2400" smtClean="0"/>
              <a:t>	bin_tree</a:t>
            </a:r>
            <a:r>
              <a:rPr lang="en-GB" sz="2400" smtClean="0"/>
              <a:t>(Left_subtree, Root, Right_subtree).</a:t>
            </a:r>
            <a:endParaRPr lang="ar-JO" sz="240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99303-FEC3-4663-9EC5-2CC7F8D7419C}" type="slidenum">
              <a:rPr lang="ar-SA" smtClean="0"/>
              <a:pPr/>
              <a:t>70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Structures – Binary Trees</a:t>
            </a:r>
            <a:endParaRPr lang="ar-JO" smtClean="0"/>
          </a:p>
        </p:txBody>
      </p:sp>
      <p:sp>
        <p:nvSpPr>
          <p:cNvPr id="69635" name="Content Placeholder 26"/>
          <p:cNvSpPr>
            <a:spLocks noGrp="1"/>
          </p:cNvSpPr>
          <p:nvPr>
            <p:ph idx="1"/>
          </p:nvPr>
        </p:nvSpPr>
        <p:spPr>
          <a:xfrm>
            <a:off x="685800" y="3352800"/>
            <a:ext cx="63246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bin_tree(nil,a,nil).</a:t>
            </a:r>
            <a:endParaRPr lang="ar-JO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3BB88-B4D2-4AE3-AC81-D40F65FA8861}" type="slidenum">
              <a:rPr lang="ar-SA" smtClean="0"/>
              <a:pPr/>
              <a:t>71</a:t>
            </a:fld>
            <a:endParaRPr lang="en-GB" smtClean="0"/>
          </a:p>
        </p:txBody>
      </p:sp>
      <p:sp>
        <p:nvSpPr>
          <p:cNvPr id="38" name="Oval 37"/>
          <p:cNvSpPr/>
          <p:nvPr/>
        </p:nvSpPr>
        <p:spPr>
          <a:xfrm>
            <a:off x="533400" y="1295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JO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9638" name="TextBox 50"/>
          <p:cNvSpPr txBox="1">
            <a:spLocks noChangeArrowheads="1"/>
          </p:cNvSpPr>
          <p:nvPr/>
        </p:nvSpPr>
        <p:spPr bwMode="auto">
          <a:xfrm>
            <a:off x="533400" y="259080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Example 1</a:t>
            </a:r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Structures – Binary Trees</a:t>
            </a:r>
            <a:endParaRPr lang="ar-JO" smtClean="0"/>
          </a:p>
        </p:txBody>
      </p:sp>
      <p:sp>
        <p:nvSpPr>
          <p:cNvPr id="70659" name="Content Placeholder 26"/>
          <p:cNvSpPr>
            <a:spLocks noGrp="1"/>
          </p:cNvSpPr>
          <p:nvPr>
            <p:ph idx="1"/>
          </p:nvPr>
        </p:nvSpPr>
        <p:spPr>
          <a:xfrm>
            <a:off x="304800" y="4343400"/>
            <a:ext cx="82296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bin_tree(bin_tree(nil,b,nil),a, bin_tree(nil,c,nil)).</a:t>
            </a:r>
            <a:endParaRPr lang="ar-JO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A42DC-A566-4064-9596-F2C0513328A3}" type="slidenum">
              <a:rPr lang="ar-SA" smtClean="0"/>
              <a:pPr/>
              <a:t>72</a:t>
            </a:fld>
            <a:endParaRPr lang="en-GB" smtClean="0"/>
          </a:p>
        </p:txBody>
      </p:sp>
      <p:sp>
        <p:nvSpPr>
          <p:cNvPr id="70661" name="TextBox 50"/>
          <p:cNvSpPr txBox="1">
            <a:spLocks noChangeArrowheads="1"/>
          </p:cNvSpPr>
          <p:nvPr/>
        </p:nvSpPr>
        <p:spPr bwMode="auto">
          <a:xfrm>
            <a:off x="609600" y="350520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Example 2</a:t>
            </a:r>
          </a:p>
        </p:txBody>
      </p:sp>
      <p:grpSp>
        <p:nvGrpSpPr>
          <p:cNvPr id="70662" name="Group 7"/>
          <p:cNvGrpSpPr>
            <a:grpSpLocks/>
          </p:cNvGrpSpPr>
          <p:nvPr/>
        </p:nvGrpSpPr>
        <p:grpSpPr bwMode="auto">
          <a:xfrm>
            <a:off x="228600" y="1447800"/>
            <a:ext cx="2133600" cy="1981200"/>
            <a:chOff x="3429000" y="1219200"/>
            <a:chExt cx="2133600" cy="1981200"/>
          </a:xfrm>
        </p:grpSpPr>
        <p:sp>
          <p:nvSpPr>
            <p:cNvPr id="9" name="Oval 8"/>
            <p:cNvSpPr/>
            <p:nvPr/>
          </p:nvSpPr>
          <p:spPr>
            <a:xfrm>
              <a:off x="34290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1219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006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10" idx="3"/>
              <a:endCxn id="9" idx="7"/>
            </p:cNvCxnSpPr>
            <p:nvPr/>
          </p:nvCxnSpPr>
          <p:spPr>
            <a:xfrm rot="5400000">
              <a:off x="38131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11" idx="1"/>
            </p:cNvCxnSpPr>
            <p:nvPr/>
          </p:nvCxnSpPr>
          <p:spPr>
            <a:xfrm rot="16200000" flipH="1">
              <a:off x="44989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781800" cy="1143000"/>
          </a:xfrm>
        </p:spPr>
        <p:txBody>
          <a:bodyPr/>
          <a:lstStyle/>
          <a:p>
            <a:r>
              <a:rPr lang="en-GB" smtClean="0"/>
              <a:t>Structures – Binary Trees</a:t>
            </a:r>
            <a:endParaRPr lang="ar-JO" smtClean="0"/>
          </a:p>
        </p:txBody>
      </p:sp>
      <p:sp>
        <p:nvSpPr>
          <p:cNvPr id="71683" name="Content Placeholder 26"/>
          <p:cNvSpPr>
            <a:spLocks noGrp="1"/>
          </p:cNvSpPr>
          <p:nvPr>
            <p:ph idx="1"/>
          </p:nvPr>
        </p:nvSpPr>
        <p:spPr>
          <a:xfrm>
            <a:off x="304800" y="5105400"/>
            <a:ext cx="8458200" cy="1524000"/>
          </a:xfrm>
        </p:spPr>
        <p:txBody>
          <a:bodyPr/>
          <a:lstStyle/>
          <a:p>
            <a:pPr indent="22225">
              <a:buFontTx/>
              <a:buNone/>
            </a:pPr>
            <a:r>
              <a:rPr lang="en-GB" smtClean="0"/>
              <a:t>bin_tree(bin_tree(nil,2,nil),5, bin_tree(bin_tree(nil,7,nil),10, bin_tree(nil,9, bin_tree(nil,3,nil)))).</a:t>
            </a:r>
            <a:endParaRPr lang="ar-JO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CC503F-2B4F-4489-8C47-7B24F1D2D9A7}" type="slidenum">
              <a:rPr lang="ar-SA" smtClean="0"/>
              <a:pPr/>
              <a:t>73</a:t>
            </a:fld>
            <a:endParaRPr lang="en-GB" smtClean="0"/>
          </a:p>
        </p:txBody>
      </p:sp>
      <p:sp>
        <p:nvSpPr>
          <p:cNvPr id="71685" name="TextBox 50"/>
          <p:cNvSpPr txBox="1">
            <a:spLocks noChangeArrowheads="1"/>
          </p:cNvSpPr>
          <p:nvPr/>
        </p:nvSpPr>
        <p:spPr bwMode="auto">
          <a:xfrm>
            <a:off x="381000" y="426720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Example 3</a:t>
            </a: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76200" y="76200"/>
            <a:ext cx="3733800" cy="4800600"/>
            <a:chOff x="457200" y="1219200"/>
            <a:chExt cx="3733800" cy="4800600"/>
          </a:xfrm>
        </p:grpSpPr>
        <p:sp>
          <p:nvSpPr>
            <p:cNvPr id="8" name="Oval 7"/>
            <p:cNvSpPr/>
            <p:nvPr/>
          </p:nvSpPr>
          <p:spPr>
            <a:xfrm>
              <a:off x="4572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43000" y="1219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28800" y="24384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" name="Straight Connector 10"/>
            <p:cNvCxnSpPr>
              <a:stCxn id="9" idx="3"/>
              <a:endCxn id="8" idx="7"/>
            </p:cNvCxnSpPr>
            <p:nvPr/>
          </p:nvCxnSpPr>
          <p:spPr>
            <a:xfrm rot="5400000">
              <a:off x="8413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1"/>
            </p:cNvCxnSpPr>
            <p:nvPr/>
          </p:nvCxnSpPr>
          <p:spPr>
            <a:xfrm rot="16200000" flipH="1">
              <a:off x="1527175" y="2136775"/>
              <a:ext cx="6794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143000" y="3733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90800" y="3810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5" name="Straight Connector 14"/>
            <p:cNvCxnSpPr>
              <a:stCxn id="10" idx="3"/>
              <a:endCxn id="13" idx="7"/>
            </p:cNvCxnSpPr>
            <p:nvPr/>
          </p:nvCxnSpPr>
          <p:spPr>
            <a:xfrm rot="5400000">
              <a:off x="1489075" y="3394075"/>
              <a:ext cx="75565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5"/>
              <a:endCxn id="14" idx="1"/>
            </p:cNvCxnSpPr>
            <p:nvPr/>
          </p:nvCxnSpPr>
          <p:spPr>
            <a:xfrm rot="16200000" flipH="1">
              <a:off x="2174875" y="3394075"/>
              <a:ext cx="831850" cy="222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29000" y="5257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ar-JO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Straight Connector 17"/>
            <p:cNvCxnSpPr>
              <a:stCxn id="14" idx="5"/>
              <a:endCxn id="17" idx="1"/>
            </p:cNvCxnSpPr>
            <p:nvPr/>
          </p:nvCxnSpPr>
          <p:spPr>
            <a:xfrm rot="16200000" flipH="1">
              <a:off x="2936875" y="4765675"/>
              <a:ext cx="908050" cy="298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GB" smtClean="0"/>
              <a:t>Structures – Binary Trees - Count</a:t>
            </a:r>
            <a:endParaRPr lang="ar-JO" smtClean="0"/>
          </a:p>
        </p:txBody>
      </p:sp>
      <p:sp>
        <p:nvSpPr>
          <p:cNvPr id="72707" name="Content Placeholder 26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count(nil,0).</a:t>
            </a:r>
          </a:p>
          <a:p>
            <a:pPr>
              <a:buFontTx/>
              <a:buNone/>
            </a:pPr>
            <a:r>
              <a:rPr lang="en-GB" smtClean="0"/>
              <a:t>count(bin_tree(Left,Root,Right),C):-</a:t>
            </a:r>
          </a:p>
          <a:p>
            <a:pPr>
              <a:buFontTx/>
              <a:buNone/>
            </a:pPr>
            <a:r>
              <a:rPr lang="en-GB" smtClean="0"/>
              <a:t>			count(Left,C1),</a:t>
            </a:r>
          </a:p>
          <a:p>
            <a:pPr>
              <a:buFontTx/>
              <a:buNone/>
            </a:pPr>
            <a:r>
              <a:rPr lang="en-GB" smtClean="0"/>
              <a:t>			count(Right,C2),</a:t>
            </a:r>
          </a:p>
          <a:p>
            <a:pPr>
              <a:buFontTx/>
              <a:buNone/>
            </a:pPr>
            <a:r>
              <a:rPr lang="en-GB" smtClean="0"/>
              <a:t>			C is C1+C2+1.</a:t>
            </a:r>
            <a:endParaRPr lang="ar-JO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BB939E-D7CA-416C-B890-F8BF2E758060}" type="slidenum">
              <a:rPr lang="ar-SA" smtClean="0"/>
              <a:pPr/>
              <a:t>74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1143000"/>
          </a:xfrm>
        </p:spPr>
        <p:txBody>
          <a:bodyPr/>
          <a:lstStyle/>
          <a:p>
            <a:r>
              <a:rPr lang="en-GB" smtClean="0"/>
              <a:t>Structures – Binary Trees – Count V2</a:t>
            </a:r>
            <a:endParaRPr lang="ar-JO" smtClean="0"/>
          </a:p>
        </p:txBody>
      </p:sp>
      <p:sp>
        <p:nvSpPr>
          <p:cNvPr id="73731" name="Content Placeholder 26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count(nil,0).</a:t>
            </a:r>
          </a:p>
          <a:p>
            <a:pPr>
              <a:buFontTx/>
              <a:buNone/>
            </a:pPr>
            <a:r>
              <a:rPr lang="en-GB" smtClean="0"/>
              <a:t>count(bin_tree(Left,</a:t>
            </a:r>
            <a:r>
              <a:rPr lang="en-GB" sz="4800" b="1" smtClean="0"/>
              <a:t>_</a:t>
            </a:r>
            <a:r>
              <a:rPr lang="en-GB" smtClean="0"/>
              <a:t>,Right),C):-</a:t>
            </a:r>
          </a:p>
          <a:p>
            <a:pPr>
              <a:buFontTx/>
              <a:buNone/>
            </a:pPr>
            <a:r>
              <a:rPr lang="en-GB" smtClean="0"/>
              <a:t>			count(Left,C1),</a:t>
            </a:r>
          </a:p>
          <a:p>
            <a:pPr>
              <a:buFontTx/>
              <a:buNone/>
            </a:pPr>
            <a:r>
              <a:rPr lang="en-GB" smtClean="0"/>
              <a:t>			count(Right,C2),</a:t>
            </a:r>
          </a:p>
          <a:p>
            <a:pPr>
              <a:buFontTx/>
              <a:buNone/>
            </a:pPr>
            <a:r>
              <a:rPr lang="en-GB" smtClean="0"/>
              <a:t>			C is C1+C2+1.</a:t>
            </a:r>
            <a:endParaRPr lang="ar-JO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2734E-E38F-46B5-A707-F52196D3C54A}" type="slidenum">
              <a:rPr lang="ar-SA" smtClean="0"/>
              <a:pPr/>
              <a:t>75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GB" smtClean="0"/>
              <a:t>Structures – Binary Trees - Sum</a:t>
            </a:r>
            <a:endParaRPr lang="ar-JO" smtClean="0"/>
          </a:p>
        </p:txBody>
      </p:sp>
      <p:sp>
        <p:nvSpPr>
          <p:cNvPr id="74755" name="Content Placeholder 26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sum(nil,0).</a:t>
            </a:r>
          </a:p>
          <a:p>
            <a:pPr>
              <a:buFontTx/>
              <a:buNone/>
            </a:pPr>
            <a:r>
              <a:rPr lang="en-GB" smtClean="0"/>
              <a:t>sum(bin_tree(Left,Root,Right),S):-</a:t>
            </a:r>
          </a:p>
          <a:p>
            <a:pPr>
              <a:buFontTx/>
              <a:buNone/>
            </a:pPr>
            <a:r>
              <a:rPr lang="en-GB" smtClean="0"/>
              <a:t>			sum(Left,S1),</a:t>
            </a:r>
          </a:p>
          <a:p>
            <a:pPr>
              <a:buFontTx/>
              <a:buNone/>
            </a:pPr>
            <a:r>
              <a:rPr lang="en-GB" smtClean="0"/>
              <a:t>			sum(Right,S2),</a:t>
            </a:r>
          </a:p>
          <a:p>
            <a:pPr>
              <a:buFontTx/>
              <a:buNone/>
            </a:pPr>
            <a:r>
              <a:rPr lang="en-GB" smtClean="0"/>
              <a:t>			S is S1+S2+Root.</a:t>
            </a:r>
            <a:endParaRPr lang="ar-JO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F57F1-FB70-4B97-B0FA-15BE51D6F6BD}" type="slidenum">
              <a:rPr lang="ar-SA" smtClean="0"/>
              <a:pPr/>
              <a:t>76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/>
          <a:lstStyle/>
          <a:p>
            <a:r>
              <a:rPr lang="en-GB" smtClean="0"/>
              <a:t>Structures – Binary Trees - depth</a:t>
            </a:r>
            <a:endParaRPr lang="ar-JO" smtClean="0"/>
          </a:p>
        </p:txBody>
      </p:sp>
      <p:sp>
        <p:nvSpPr>
          <p:cNvPr id="75779" name="Content Placeholder 26"/>
          <p:cNvSpPr>
            <a:spLocks noGrp="1"/>
          </p:cNvSpPr>
          <p:nvPr>
            <p:ph idx="1"/>
          </p:nvPr>
        </p:nvSpPr>
        <p:spPr>
          <a:xfrm>
            <a:off x="228600" y="1219200"/>
            <a:ext cx="7848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/>
              <a:t>depth(nil,0).</a:t>
            </a:r>
          </a:p>
          <a:p>
            <a:pPr>
              <a:buFontTx/>
              <a:buNone/>
            </a:pPr>
            <a:r>
              <a:rPr lang="en-GB" sz="2400" smtClean="0"/>
              <a:t>depth(bin_tree(Left,Root,Right),D):-</a:t>
            </a:r>
          </a:p>
          <a:p>
            <a:pPr>
              <a:buFontTx/>
              <a:buNone/>
            </a:pPr>
            <a:r>
              <a:rPr lang="en-GB" sz="2400" smtClean="0"/>
              <a:t>	depth(Left,D1),	</a:t>
            </a:r>
          </a:p>
          <a:p>
            <a:pPr>
              <a:buFontTx/>
              <a:buNone/>
            </a:pPr>
            <a:r>
              <a:rPr lang="en-GB" sz="2400" smtClean="0"/>
              <a:t>	depth(Right,D2),</a:t>
            </a:r>
          </a:p>
          <a:p>
            <a:pPr>
              <a:buFontTx/>
              <a:buNone/>
            </a:pPr>
            <a:r>
              <a:rPr lang="en-GB" sz="2400" smtClean="0"/>
              <a:t>	D1&gt;=D2,</a:t>
            </a:r>
          </a:p>
          <a:p>
            <a:pPr>
              <a:buFontTx/>
              <a:buNone/>
            </a:pPr>
            <a:r>
              <a:rPr lang="en-GB" sz="2400" smtClean="0"/>
              <a:t>	D is D1+1.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depth(bin_tree(Left,Root,Right),D):-</a:t>
            </a:r>
          </a:p>
          <a:p>
            <a:pPr>
              <a:buFontTx/>
              <a:buNone/>
            </a:pPr>
            <a:r>
              <a:rPr lang="en-GB" sz="2400" smtClean="0"/>
              <a:t>	depth(Left,D1),	</a:t>
            </a:r>
          </a:p>
          <a:p>
            <a:pPr>
              <a:buFontTx/>
              <a:buNone/>
            </a:pPr>
            <a:r>
              <a:rPr lang="en-GB" sz="2400" smtClean="0"/>
              <a:t>	depth(Right,D2),</a:t>
            </a:r>
          </a:p>
          <a:p>
            <a:pPr>
              <a:buFontTx/>
              <a:buNone/>
            </a:pPr>
            <a:r>
              <a:rPr lang="en-GB" sz="2400" smtClean="0"/>
              <a:t>	D2&gt;D1,</a:t>
            </a:r>
          </a:p>
          <a:p>
            <a:pPr>
              <a:buFontTx/>
              <a:buNone/>
            </a:pPr>
            <a:r>
              <a:rPr lang="en-GB" sz="2400" smtClean="0"/>
              <a:t>	D is D2+1.</a:t>
            </a:r>
            <a:endParaRPr lang="ar-JO" sz="240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E3E81-498E-4DA2-8AB7-BDFFB9316639}" type="slidenum">
              <a:rPr lang="ar-SA" smtClean="0"/>
              <a:pPr/>
              <a:t>77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838200"/>
          </a:xfrm>
        </p:spPr>
        <p:txBody>
          <a:bodyPr/>
          <a:lstStyle/>
          <a:p>
            <a:r>
              <a:rPr lang="en-GB" smtClean="0"/>
              <a:t>Structures – Binary Trees – depth V2</a:t>
            </a:r>
            <a:endParaRPr lang="ar-JO" smtClean="0"/>
          </a:p>
        </p:txBody>
      </p:sp>
      <p:sp>
        <p:nvSpPr>
          <p:cNvPr id="76803" name="Content Placeholder 26"/>
          <p:cNvSpPr>
            <a:spLocks noGrp="1"/>
          </p:cNvSpPr>
          <p:nvPr>
            <p:ph idx="1"/>
          </p:nvPr>
        </p:nvSpPr>
        <p:spPr>
          <a:xfrm>
            <a:off x="228600" y="1219200"/>
            <a:ext cx="7848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/>
              <a:t>depth(nil,0).</a:t>
            </a:r>
          </a:p>
          <a:p>
            <a:pPr>
              <a:buFontTx/>
              <a:buNone/>
            </a:pPr>
            <a:r>
              <a:rPr lang="en-GB" sz="2400" smtClean="0"/>
              <a:t>depth(bin_tree(Left,Root,Right),D):-</a:t>
            </a:r>
          </a:p>
          <a:p>
            <a:pPr>
              <a:buFontTx/>
              <a:buNone/>
            </a:pPr>
            <a:r>
              <a:rPr lang="en-GB" sz="2400" smtClean="0"/>
              <a:t>	depth(Left,D1),	</a:t>
            </a:r>
          </a:p>
          <a:p>
            <a:pPr>
              <a:buFontTx/>
              <a:buNone/>
            </a:pPr>
            <a:r>
              <a:rPr lang="en-GB" sz="2400" smtClean="0"/>
              <a:t>	depth(Right,D2),</a:t>
            </a:r>
          </a:p>
          <a:p>
            <a:pPr>
              <a:buFontTx/>
              <a:buNone/>
            </a:pPr>
            <a:r>
              <a:rPr lang="en-GB" sz="2400" smtClean="0"/>
              <a:t>	max(D1,D2,M),</a:t>
            </a:r>
          </a:p>
          <a:p>
            <a:pPr>
              <a:buFontTx/>
              <a:buNone/>
            </a:pPr>
            <a:r>
              <a:rPr lang="en-GB" sz="2400" smtClean="0"/>
              <a:t>	D is M+1.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max(X,Y,X):- X&gt;=Y,!.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max(X,Y,Y):- X&lt;Y.</a:t>
            </a:r>
          </a:p>
          <a:p>
            <a:pPr>
              <a:buFontTx/>
              <a:buNone/>
            </a:pPr>
            <a:endParaRPr lang="en-GB" sz="240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547E5-511B-44EB-B7BC-E70523C0BEE0}" type="slidenum">
              <a:rPr lang="ar-SA" smtClean="0"/>
              <a:pPr/>
              <a:t>78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GB" smtClean="0"/>
              <a:t>Binary Tree - Hw</a:t>
            </a:r>
            <a:endParaRPr lang="ar-JO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410200"/>
          </a:xfrm>
        </p:spPr>
        <p:txBody>
          <a:bodyPr/>
          <a:lstStyle/>
          <a:p>
            <a:r>
              <a:rPr lang="en-GB" smtClean="0"/>
              <a:t>Write a PROLOG program max_tree to find the maximum value in a binary tree (bin_tree) assuming all values are numeric.</a:t>
            </a:r>
          </a:p>
          <a:p>
            <a:endParaRPr lang="en-GB" smtClean="0"/>
          </a:p>
          <a:p>
            <a:pPr algn="just"/>
            <a:r>
              <a:rPr lang="en-GB" smtClean="0"/>
              <a:t>Write a PROLOG program to add a new value to an ordered binary tree.</a:t>
            </a:r>
          </a:p>
          <a:p>
            <a:pPr algn="just"/>
            <a:endParaRPr lang="en-GB" smtClean="0"/>
          </a:p>
          <a:p>
            <a:pPr algn="just"/>
            <a:r>
              <a:rPr lang="en-GB" smtClean="0"/>
              <a:t>Write a PROLOG program to display the values stored in an ordered binary tree in ascending order.</a:t>
            </a:r>
            <a:endParaRPr lang="ar-JO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0351D-3772-47DE-BAA6-0CE5CBFB5300}" type="slidenum">
              <a:rPr lang="ar-SA" smtClean="0"/>
              <a:pPr/>
              <a:t>79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/>
              <a:t>?parent(X,ahmad), male(X).</a:t>
            </a:r>
          </a:p>
          <a:p>
            <a:pPr>
              <a:buFontTx/>
              <a:buNone/>
            </a:pPr>
            <a:endParaRPr lang="en-GB" sz="1600" smtClean="0"/>
          </a:p>
          <a:p>
            <a:pPr>
              <a:buFontTx/>
              <a:buNone/>
            </a:pPr>
            <a:r>
              <a:rPr lang="en-GB" sz="2400" smtClean="0"/>
              <a:t>Comma “,” means and</a:t>
            </a:r>
          </a:p>
          <a:p>
            <a:pPr>
              <a:buFontTx/>
              <a:buNone/>
            </a:pPr>
            <a:endParaRPr lang="en-GB" sz="1600" smtClean="0"/>
          </a:p>
          <a:p>
            <a:pPr>
              <a:buFontTx/>
              <a:buNone/>
            </a:pPr>
            <a:r>
              <a:rPr lang="en-GB" sz="2400" smtClean="0"/>
              <a:t>Who is ahmad’s father</a:t>
            </a:r>
          </a:p>
          <a:p>
            <a:pPr>
              <a:buFontTx/>
              <a:buNone/>
            </a:pPr>
            <a:r>
              <a:rPr lang="en-GB" sz="2400" smtClean="0"/>
              <a:t>It first unifies the first part, i.e parent(X,ahmad).</a:t>
            </a:r>
          </a:p>
          <a:p>
            <a:pPr>
              <a:buFontTx/>
              <a:buNone/>
            </a:pPr>
            <a:r>
              <a:rPr lang="en-GB" sz="2400" smtClean="0"/>
              <a:t>It finds that X could take the value of ali.</a:t>
            </a:r>
          </a:p>
          <a:p>
            <a:pPr>
              <a:buFontTx/>
              <a:buNone/>
            </a:pPr>
            <a:r>
              <a:rPr lang="en-GB" sz="2400" smtClean="0"/>
              <a:t>It then attempts to prove male(ali)</a:t>
            </a:r>
          </a:p>
          <a:p>
            <a:pPr>
              <a:buFontTx/>
              <a:buNone/>
            </a:pPr>
            <a:endParaRPr lang="en-GB" sz="1600" smtClean="0"/>
          </a:p>
          <a:p>
            <a:pPr>
              <a:buFontTx/>
              <a:buNone/>
            </a:pPr>
            <a:r>
              <a:rPr lang="en-GB" sz="2400" b="1" smtClean="0"/>
              <a:t>Ans:</a:t>
            </a:r>
          </a:p>
          <a:p>
            <a:pPr>
              <a:buFontTx/>
              <a:buNone/>
            </a:pPr>
            <a:r>
              <a:rPr lang="en-GB" sz="2400" smtClean="0"/>
              <a:t>X=ali;</a:t>
            </a:r>
          </a:p>
          <a:p>
            <a:pPr>
              <a:buFontTx/>
              <a:buNone/>
            </a:pPr>
            <a:r>
              <a:rPr lang="en-GB" sz="2400" smtClean="0"/>
              <a:t>No</a:t>
            </a:r>
          </a:p>
          <a:p>
            <a:pPr>
              <a:buFontTx/>
              <a:buNone/>
            </a:pPr>
            <a:endParaRPr lang="en-GB" sz="1600" smtClean="0"/>
          </a:p>
          <a:p>
            <a:pPr>
              <a:buFontTx/>
              <a:buNone/>
            </a:pPr>
            <a:r>
              <a:rPr lang="en-GB" sz="2400" smtClean="0"/>
              <a:t>Backtracking on two levels to find other answers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F2E08-7604-4FA7-86B8-09E7800EF7F2}" type="slidenum">
              <a:rPr lang="ar-SA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smtClean="0"/>
              <a:t>PROLOG Resources</a:t>
            </a:r>
            <a:endParaRPr lang="ar-JO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http://en.wikibooks.org/wiki/Prolog/Lists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http://www.csupomona.edu/~jrfisher/www/prolog_tutorial/2_7.html</a:t>
            </a:r>
          </a:p>
          <a:p>
            <a:pPr>
              <a:buFontTx/>
              <a:buNone/>
            </a:pPr>
            <a:endParaRPr lang="en-GB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AAA8E9-B43E-4400-828F-DEE875FD9B20}" type="slidenum">
              <a:rPr lang="ar-SA" smtClean="0"/>
              <a:pPr/>
              <a:t>80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GB" smtClean="0"/>
              <a:t>EXAMPLE 1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/>
              <a:t>Add the following rule (considered rule not fact):</a:t>
            </a:r>
          </a:p>
          <a:p>
            <a:pPr>
              <a:buFontTx/>
              <a:buNone/>
            </a:pPr>
            <a:r>
              <a:rPr lang="en-GB" sz="2400" smtClean="0"/>
              <a:t>father(X,Y):- parent(X,Y) , male(X).</a:t>
            </a:r>
          </a:p>
          <a:p>
            <a:pPr>
              <a:buFontTx/>
              <a:buNone/>
            </a:pPr>
            <a:endParaRPr lang="en-GB" sz="1400" smtClean="0"/>
          </a:p>
          <a:p>
            <a:pPr>
              <a:buFontTx/>
              <a:buNone/>
            </a:pPr>
            <a:r>
              <a:rPr lang="en-GB" sz="2400" smtClean="0"/>
              <a:t>father(X,Y)			called head</a:t>
            </a:r>
          </a:p>
          <a:p>
            <a:pPr>
              <a:buFontTx/>
              <a:buNone/>
            </a:pPr>
            <a:r>
              <a:rPr lang="en-GB" sz="2400" smtClean="0"/>
              <a:t>parent(X,Y) , male(X)		called body</a:t>
            </a:r>
          </a:p>
          <a:p>
            <a:pPr>
              <a:buFontTx/>
              <a:buNone/>
            </a:pPr>
            <a:r>
              <a:rPr lang="en-GB" sz="2400" smtClean="0"/>
              <a:t>?father(X,ahmad).</a:t>
            </a:r>
          </a:p>
          <a:p>
            <a:pPr>
              <a:buFontTx/>
              <a:buNone/>
            </a:pPr>
            <a:r>
              <a:rPr lang="en-GB" sz="2400" b="1" smtClean="0"/>
              <a:t>Ans:</a:t>
            </a:r>
          </a:p>
          <a:p>
            <a:pPr>
              <a:buFontTx/>
              <a:buNone/>
            </a:pPr>
            <a:r>
              <a:rPr lang="en-GB" sz="2400" smtClean="0"/>
              <a:t>X=ali;</a:t>
            </a:r>
          </a:p>
          <a:p>
            <a:pPr>
              <a:buFontTx/>
              <a:buNone/>
            </a:pPr>
            <a:r>
              <a:rPr lang="en-GB" sz="2400" smtClean="0"/>
              <a:t>No</a:t>
            </a:r>
          </a:p>
          <a:p>
            <a:pPr>
              <a:buFontTx/>
              <a:buNone/>
            </a:pPr>
            <a:endParaRPr lang="en-GB" sz="1400" smtClean="0"/>
          </a:p>
          <a:p>
            <a:pPr>
              <a:buFontTx/>
              <a:buNone/>
            </a:pPr>
            <a:r>
              <a:rPr lang="en-GB" sz="2400" smtClean="0"/>
              <a:t>?father(fatema,Y).</a:t>
            </a:r>
          </a:p>
          <a:p>
            <a:pPr>
              <a:buFontTx/>
              <a:buNone/>
            </a:pPr>
            <a:r>
              <a:rPr lang="en-GB" sz="2400" smtClean="0"/>
              <a:t>no</a:t>
            </a:r>
          </a:p>
          <a:p>
            <a:pPr>
              <a:buFontTx/>
              <a:buNone/>
            </a:pPr>
            <a:endParaRPr lang="en-GB" sz="1400" smtClean="0"/>
          </a:p>
          <a:p>
            <a:pPr>
              <a:buFontTx/>
              <a:buNone/>
            </a:pPr>
            <a:r>
              <a:rPr lang="en-GB" sz="2400" smtClean="0"/>
              <a:t>Because fatema is unified with X and there is no way to prove that male(fatema) 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E87F4-9CCD-46CC-80A1-9AA76F21B29B}" type="slidenum">
              <a:rPr lang="ar-SA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2094</Words>
  <Application>Microsoft Office PowerPoint</Application>
  <PresentationFormat>On-screen Show (4:3)</PresentationFormat>
  <Paragraphs>863</Paragraphs>
  <Slides>80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2" baseType="lpstr">
      <vt:lpstr>Default Design</vt:lpstr>
      <vt:lpstr>Equation</vt:lpstr>
      <vt:lpstr>Slide 1</vt:lpstr>
      <vt:lpstr>Logic Programming and Prolog</vt:lpstr>
      <vt:lpstr>Declarative vs imperative languages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HW: Define the following rules:</vt:lpstr>
      <vt:lpstr>Logic-based representation</vt:lpstr>
      <vt:lpstr>Declarative aspects of predicate calculus</vt:lpstr>
      <vt:lpstr>Prolog Syntax</vt:lpstr>
      <vt:lpstr>Prolog Syntax</vt:lpstr>
      <vt:lpstr>Built-in mathematical predicates</vt:lpstr>
      <vt:lpstr>Built-in Mathematical predicates</vt:lpstr>
      <vt:lpstr>Built-in logical predicates</vt:lpstr>
      <vt:lpstr>Built-in logical predicates</vt:lpstr>
      <vt:lpstr>Built-in logical predicates</vt:lpstr>
      <vt:lpstr>Built-in logical predicates</vt:lpstr>
      <vt:lpstr>Built-in logical predicates</vt:lpstr>
      <vt:lpstr>Mathematical operations</vt:lpstr>
      <vt:lpstr>Negation as failure</vt:lpstr>
      <vt:lpstr>Horn Clauses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List Processing</vt:lpstr>
      <vt:lpstr>List Processing</vt:lpstr>
      <vt:lpstr>List Processing</vt:lpstr>
      <vt:lpstr>List Processing - membership</vt:lpstr>
      <vt:lpstr>List Processing - membership</vt:lpstr>
      <vt:lpstr>List Processing - count</vt:lpstr>
      <vt:lpstr>List Processing - sum</vt:lpstr>
      <vt:lpstr>List Processing - append</vt:lpstr>
      <vt:lpstr>List Processing - append</vt:lpstr>
      <vt:lpstr>List Processing - split</vt:lpstr>
      <vt:lpstr>List Processing – write elements</vt:lpstr>
      <vt:lpstr>Cut operator</vt:lpstr>
      <vt:lpstr>Cut operator</vt:lpstr>
      <vt:lpstr>Cut operator</vt:lpstr>
      <vt:lpstr>Self test list exercises</vt:lpstr>
      <vt:lpstr>Self test list exercises</vt:lpstr>
      <vt:lpstr>Homework</vt:lpstr>
      <vt:lpstr>PROLOG Self test examples </vt:lpstr>
      <vt:lpstr>The fail predicate</vt:lpstr>
      <vt:lpstr>The fail predicate</vt:lpstr>
      <vt:lpstr>The repeat command</vt:lpstr>
      <vt:lpstr>The repeat command</vt:lpstr>
      <vt:lpstr>The repeat command</vt:lpstr>
      <vt:lpstr>Input / output procedures - write</vt:lpstr>
      <vt:lpstr>Input / output procedures - write</vt:lpstr>
      <vt:lpstr>Input / output procedures - read</vt:lpstr>
      <vt:lpstr>Dynamic programs</vt:lpstr>
      <vt:lpstr>Dynamic programs - assert</vt:lpstr>
      <vt:lpstr>Dynamic programs - assert</vt:lpstr>
      <vt:lpstr>Dynamic programs - retract</vt:lpstr>
      <vt:lpstr>Dynamic programs - abolish</vt:lpstr>
      <vt:lpstr>Structures</vt:lpstr>
      <vt:lpstr>Structures</vt:lpstr>
      <vt:lpstr>Structures</vt:lpstr>
      <vt:lpstr>Structures – Binary Trees</vt:lpstr>
      <vt:lpstr>Structures – Binary Trees</vt:lpstr>
      <vt:lpstr>Structures – Binary Trees</vt:lpstr>
      <vt:lpstr>Structures – Binary Trees</vt:lpstr>
      <vt:lpstr>Structures – Binary Trees</vt:lpstr>
      <vt:lpstr>Structures – Binary Trees - Count</vt:lpstr>
      <vt:lpstr>Structures – Binary Trees – Count V2</vt:lpstr>
      <vt:lpstr>Structures – Binary Trees - Sum</vt:lpstr>
      <vt:lpstr>Structures – Binary Trees - depth</vt:lpstr>
      <vt:lpstr>Structures – Binary Trees – depth V2</vt:lpstr>
      <vt:lpstr>Binary Tree - Hw</vt:lpstr>
      <vt:lpstr>PROLOG Resources</vt:lpstr>
    </vt:vector>
  </TitlesOfParts>
  <Company>Pearson Plc.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Pearson Shared Services</dc:creator>
  <cp:lastModifiedBy>Majdi</cp:lastModifiedBy>
  <cp:revision>314</cp:revision>
  <dcterms:created xsi:type="dcterms:W3CDTF">2005-01-21T16:01:24Z</dcterms:created>
  <dcterms:modified xsi:type="dcterms:W3CDTF">2014-10-20T22:20:04Z</dcterms:modified>
</cp:coreProperties>
</file>