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CA0A-121D-48FB-A5FF-4E5D8A352FDB}" type="datetimeFigureOut">
              <a:rPr lang="en-US" smtClean="0"/>
              <a:t>24-Nov-15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8841-1471-490B-8E33-28734250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Updated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Bashar Al-Shboul</a:t>
            </a:r>
          </a:p>
          <a:p>
            <a:r>
              <a:rPr lang="en-US" dirty="0" smtClean="0"/>
              <a:t>The University of 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321972"/>
            <a:ext cx="11247550" cy="61947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probability, </a:t>
            </a:r>
            <a:r>
              <a:rPr lang="en-US" dirty="0"/>
              <a:t>computed assuming that the null hypothesis is true</a:t>
            </a:r>
            <a:r>
              <a:rPr lang="en-US" dirty="0" smtClean="0"/>
              <a:t>, that </a:t>
            </a:r>
            <a:r>
              <a:rPr lang="en-US" dirty="0"/>
              <a:t>the test statistic would take a value as extreme or more </a:t>
            </a:r>
            <a:r>
              <a:rPr lang="en-US" dirty="0" smtClean="0"/>
              <a:t>extreme than </a:t>
            </a:r>
            <a:r>
              <a:rPr lang="en-US" dirty="0"/>
              <a:t>that actually observed is called the </a:t>
            </a:r>
            <a:r>
              <a:rPr lang="en-US" b="1" dirty="0"/>
              <a:t>p-value </a:t>
            </a:r>
            <a:r>
              <a:rPr lang="en-US" dirty="0"/>
              <a:t>of the test.</a:t>
            </a:r>
          </a:p>
          <a:p>
            <a:r>
              <a:rPr lang="en-US" dirty="0"/>
              <a:t>A result with </a:t>
            </a:r>
            <a:r>
              <a:rPr lang="en-US" b="1" dirty="0"/>
              <a:t>a small p-value is called statistically significant </a:t>
            </a:r>
            <a:r>
              <a:rPr lang="en-US" b="1" dirty="0" smtClean="0"/>
              <a:t>. </a:t>
            </a:r>
            <a:r>
              <a:rPr lang="en-US" dirty="0" smtClean="0"/>
              <a:t>This </a:t>
            </a:r>
            <a:r>
              <a:rPr lang="en-US" dirty="0"/>
              <a:t>means that chance alone would rarely produce so extreme </a:t>
            </a:r>
            <a:r>
              <a:rPr lang="en-US" dirty="0" smtClean="0"/>
              <a:t>a result</a:t>
            </a:r>
            <a:r>
              <a:rPr lang="en-US" dirty="0"/>
              <a:t>.</a:t>
            </a:r>
          </a:p>
          <a:p>
            <a:r>
              <a:rPr lang="en-US" dirty="0"/>
              <a:t>We say that a value is </a:t>
            </a:r>
            <a:r>
              <a:rPr lang="en-US" b="1" dirty="0"/>
              <a:t>statistically significant when the p-value is </a:t>
            </a:r>
            <a:r>
              <a:rPr lang="en-US" b="1" dirty="0" smtClean="0"/>
              <a:t>as small </a:t>
            </a:r>
            <a:r>
              <a:rPr lang="en-US" b="1" dirty="0"/>
              <a:t>as, or smaller than, the given </a:t>
            </a:r>
            <a:r>
              <a:rPr lang="en-US" b="1" dirty="0" smtClean="0"/>
              <a:t>significance </a:t>
            </a:r>
            <a:r>
              <a:rPr lang="en-US" b="1" dirty="0"/>
              <a:t>level, </a:t>
            </a:r>
            <a:r>
              <a:rPr lang="el-GR" b="1" i="1" dirty="0" smtClean="0"/>
              <a:t>α</a:t>
            </a:r>
            <a:r>
              <a:rPr lang="en-US" i="1" dirty="0" smtClean="0"/>
              <a:t> </a:t>
            </a:r>
            <a:r>
              <a:rPr lang="en-US" dirty="0"/>
              <a:t>. If we </a:t>
            </a:r>
            <a:r>
              <a:rPr lang="en-US" dirty="0" smtClean="0"/>
              <a:t>are not </a:t>
            </a:r>
            <a:r>
              <a:rPr lang="en-US" dirty="0"/>
              <a:t>given </a:t>
            </a:r>
            <a:r>
              <a:rPr lang="el-GR" b="1" i="1" dirty="0" smtClean="0"/>
              <a:t>α</a:t>
            </a:r>
            <a:r>
              <a:rPr lang="en-US" i="1" dirty="0" smtClean="0"/>
              <a:t>, </a:t>
            </a:r>
            <a:r>
              <a:rPr lang="en-US" dirty="0"/>
              <a:t>we can interpret the results like this: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p-value is </a:t>
            </a:r>
            <a:r>
              <a:rPr lang="en-US" b="1" dirty="0"/>
              <a:t>less than 1%</a:t>
            </a:r>
            <a:r>
              <a:rPr lang="en-US" dirty="0"/>
              <a:t>, we say that there is </a:t>
            </a:r>
            <a:r>
              <a:rPr lang="en-US" b="1" dirty="0" smtClean="0"/>
              <a:t>overwhelming evidence </a:t>
            </a:r>
            <a:r>
              <a:rPr lang="en-US" dirty="0"/>
              <a:t>to infer that the alternative hypothesis is true. (We also </a:t>
            </a:r>
            <a:r>
              <a:rPr lang="en-US" dirty="0" smtClean="0"/>
              <a:t>say that </a:t>
            </a:r>
            <a:r>
              <a:rPr lang="en-US" dirty="0"/>
              <a:t>the test is highly significant)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p-value is between </a:t>
            </a:r>
            <a:r>
              <a:rPr lang="en-US" b="1" dirty="0"/>
              <a:t>1% and 5%</a:t>
            </a:r>
            <a:r>
              <a:rPr lang="en-US" dirty="0"/>
              <a:t>, we say that there is </a:t>
            </a:r>
            <a:r>
              <a:rPr lang="en-US" b="1" dirty="0" smtClean="0"/>
              <a:t>strong evidence </a:t>
            </a:r>
            <a:r>
              <a:rPr lang="en-US" dirty="0"/>
              <a:t>to infer that the alternative hypothesis is true. (We also </a:t>
            </a:r>
            <a:r>
              <a:rPr lang="en-US" dirty="0" smtClean="0"/>
              <a:t>say that </a:t>
            </a:r>
            <a:r>
              <a:rPr lang="en-US" dirty="0"/>
              <a:t>the test is significant)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p-value is between </a:t>
            </a:r>
            <a:r>
              <a:rPr lang="en-US" b="1" dirty="0"/>
              <a:t>5% and 10%</a:t>
            </a:r>
            <a:r>
              <a:rPr lang="en-US" dirty="0"/>
              <a:t>, we say that there is </a:t>
            </a:r>
            <a:r>
              <a:rPr lang="en-US" b="1" dirty="0" smtClean="0"/>
              <a:t>weak evidence </a:t>
            </a:r>
            <a:r>
              <a:rPr lang="en-US" dirty="0"/>
              <a:t>to infer that the alternative hypothesis is true. (We also </a:t>
            </a:r>
            <a:r>
              <a:rPr lang="en-US" dirty="0" smtClean="0"/>
              <a:t>say that </a:t>
            </a:r>
            <a:r>
              <a:rPr lang="en-US" dirty="0"/>
              <a:t>the test not statistically significant)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p-value is </a:t>
            </a:r>
            <a:r>
              <a:rPr lang="en-US" b="1" dirty="0"/>
              <a:t>exceeds 10%</a:t>
            </a:r>
            <a:r>
              <a:rPr lang="en-US" dirty="0"/>
              <a:t>, we say that there is </a:t>
            </a:r>
            <a:r>
              <a:rPr lang="en-US" b="1" dirty="0"/>
              <a:t>no evidence </a:t>
            </a:r>
            <a:r>
              <a:rPr lang="en-US" dirty="0"/>
              <a:t>to </a:t>
            </a:r>
            <a:r>
              <a:rPr lang="en-US" dirty="0" smtClean="0"/>
              <a:t>infer that </a:t>
            </a:r>
            <a:r>
              <a:rPr lang="en-US" dirty="0"/>
              <a:t>the alternative hypothesis is true.</a:t>
            </a:r>
          </a:p>
        </p:txBody>
      </p:sp>
    </p:spTree>
    <p:extLst>
      <p:ext uri="{BB962C8B-B14F-4D97-AF65-F5344CB8AC3E}">
        <p14:creationId xmlns:p14="http://schemas.microsoft.com/office/powerpoint/2010/main" val="17858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of Significance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performing a significance test, </a:t>
            </a:r>
            <a:r>
              <a:rPr lang="en-US" dirty="0" smtClean="0"/>
              <a:t>we follow </a:t>
            </a:r>
            <a:r>
              <a:rPr lang="en-US" dirty="0"/>
              <a:t>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assumptions.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State </a:t>
            </a:r>
            <a:r>
              <a:rPr lang="en-US" dirty="0"/>
              <a:t>the null and alternate hypotheses.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Graph </a:t>
            </a:r>
            <a:r>
              <a:rPr lang="en-US" dirty="0"/>
              <a:t>the rejection region, labeling the </a:t>
            </a:r>
            <a:r>
              <a:rPr lang="en-US" dirty="0" smtClean="0"/>
              <a:t>critical values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the test statistic.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p-value. If this answer is less than </a:t>
            </a:r>
            <a:r>
              <a:rPr lang="en-US" dirty="0" smtClean="0"/>
              <a:t>the significance </a:t>
            </a:r>
            <a:r>
              <a:rPr lang="en-US" dirty="0"/>
              <a:t>level, </a:t>
            </a:r>
            <a:r>
              <a:rPr lang="en-US" i="1" dirty="0"/>
              <a:t>a, </a:t>
            </a:r>
            <a:r>
              <a:rPr lang="en-US" dirty="0"/>
              <a:t>we can </a:t>
            </a:r>
            <a:r>
              <a:rPr lang="en-US" dirty="0" smtClean="0"/>
              <a:t>reject </a:t>
            </a:r>
            <a:r>
              <a:rPr lang="en-US" dirty="0"/>
              <a:t>the </a:t>
            </a:r>
            <a:r>
              <a:rPr lang="en-US" dirty="0" smtClean="0"/>
              <a:t>null hypothesis </a:t>
            </a:r>
            <a:r>
              <a:rPr lang="en-US" dirty="0"/>
              <a:t>in favor of the alternate.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Give </a:t>
            </a:r>
            <a:r>
              <a:rPr lang="en-US" dirty="0"/>
              <a:t>your conclusion using the context of </a:t>
            </a:r>
            <a:r>
              <a:rPr lang="en-US" dirty="0" smtClean="0"/>
              <a:t>the problem</a:t>
            </a:r>
            <a:r>
              <a:rPr lang="en-US" dirty="0"/>
              <a:t>. When stating the conclusion you </a:t>
            </a:r>
            <a:r>
              <a:rPr lang="en-US" dirty="0" smtClean="0"/>
              <a:t>can give </a:t>
            </a:r>
            <a:r>
              <a:rPr lang="en-US" dirty="0"/>
              <a:t>results with a confidence of (1-</a:t>
            </a:r>
            <a:r>
              <a:rPr lang="en-US" i="1" dirty="0"/>
              <a:t>a) </a:t>
            </a:r>
            <a:r>
              <a:rPr lang="en-US" dirty="0"/>
              <a:t>(100)%.</a:t>
            </a:r>
          </a:p>
        </p:txBody>
      </p:sp>
    </p:spTree>
    <p:extLst>
      <p:ext uri="{BB962C8B-B14F-4D97-AF65-F5344CB8AC3E}">
        <p14:creationId xmlns:p14="http://schemas.microsoft.com/office/powerpoint/2010/main" val="2161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836" y="365125"/>
            <a:ext cx="11533504" cy="869315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will see two types of tests when working with a test about a population mean.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30836" y="1246823"/>
            <a:ext cx="5666739" cy="51339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i="1" dirty="0" smtClean="0"/>
              <a:t>z-test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0836" y="1772603"/>
            <a:ext cx="5666739" cy="4788217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 SRS of size </a:t>
            </a:r>
            <a:r>
              <a:rPr lang="en-US" i="1" dirty="0" smtClean="0"/>
              <a:t>n </a:t>
            </a:r>
            <a:r>
              <a:rPr lang="en-US" dirty="0" smtClean="0"/>
              <a:t>from the population.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Known population standard deviation.</a:t>
            </a:r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Either a normal population or a large sample (n &gt; 30).</a:t>
            </a:r>
          </a:p>
          <a:p>
            <a:r>
              <a:rPr lang="en-US" dirty="0" smtClean="0"/>
              <a:t>To compute the </a:t>
            </a:r>
            <a:r>
              <a:rPr lang="en-US" i="1" dirty="0" smtClean="0"/>
              <a:t>z-test</a:t>
            </a:r>
            <a:r>
              <a:rPr lang="en-US" dirty="0" smtClean="0"/>
              <a:t> statistic, we use the formula: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246823"/>
            <a:ext cx="5692140" cy="51339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i="1" dirty="0" smtClean="0"/>
              <a:t>t-</a:t>
            </a:r>
            <a:r>
              <a:rPr lang="en-US" sz="3200" i="1" dirty="0" smtClean="0"/>
              <a:t>test</a:t>
            </a:r>
            <a:endParaRPr lang="en-US" sz="3200" i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772603"/>
            <a:ext cx="5692140" cy="4788217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 SRS of size </a:t>
            </a:r>
            <a:r>
              <a:rPr lang="en-US" i="1" dirty="0" smtClean="0"/>
              <a:t>n </a:t>
            </a:r>
            <a:r>
              <a:rPr lang="en-US" dirty="0" smtClean="0"/>
              <a:t>from the population.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Unknown population standard deviation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Either a normal population or a large sample (n &gt; 30).</a:t>
            </a:r>
          </a:p>
          <a:p>
            <a:r>
              <a:rPr lang="en-US" dirty="0" smtClean="0"/>
              <a:t>To compute the </a:t>
            </a:r>
            <a:r>
              <a:rPr lang="en-US" i="1" dirty="0" smtClean="0"/>
              <a:t>t</a:t>
            </a:r>
            <a:r>
              <a:rPr lang="en-US" dirty="0" smtClean="0"/>
              <a:t>-test statistic, we use the formula: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90" y="4725084"/>
            <a:ext cx="2198230" cy="1316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313" y="4544334"/>
            <a:ext cx="2257914" cy="14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548640"/>
            <a:ext cx="8844991" cy="59664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Suppose that a golfer has </a:t>
            </a:r>
            <a:r>
              <a:rPr lang="en-US" dirty="0"/>
              <a:t>been using the </a:t>
            </a:r>
            <a:r>
              <a:rPr lang="en-US" dirty="0" smtClean="0"/>
              <a:t>same golf </a:t>
            </a:r>
            <a:r>
              <a:rPr lang="en-US" dirty="0"/>
              <a:t>clubs for quite some time. </a:t>
            </a:r>
            <a:r>
              <a:rPr lang="en-US" dirty="0" smtClean="0"/>
              <a:t>Based </a:t>
            </a:r>
            <a:r>
              <a:rPr lang="en-US" dirty="0"/>
              <a:t>on this experience, he knows </a:t>
            </a:r>
            <a:r>
              <a:rPr lang="en-US" dirty="0" smtClean="0"/>
              <a:t>that his </a:t>
            </a:r>
            <a:r>
              <a:rPr lang="en-US" dirty="0"/>
              <a:t>average distance when hitting a ball with his current driver </a:t>
            </a:r>
            <a:r>
              <a:rPr lang="en-US" dirty="0" smtClean="0"/>
              <a:t>under </a:t>
            </a:r>
            <a:r>
              <a:rPr lang="en-US" dirty="0"/>
              <a:t>ideal conditions is 200 yards with </a:t>
            </a:r>
            <a:r>
              <a:rPr lang="en-US" dirty="0" smtClean="0"/>
              <a:t>a standard </a:t>
            </a:r>
            <a:r>
              <a:rPr lang="en-US" dirty="0"/>
              <a:t>deviation of </a:t>
            </a:r>
            <a:r>
              <a:rPr lang="en-US" dirty="0" smtClean="0"/>
              <a:t>9, After </a:t>
            </a:r>
            <a:r>
              <a:rPr lang="en-US" dirty="0"/>
              <a:t>some preliminary swings with a </a:t>
            </a:r>
            <a:r>
              <a:rPr lang="en-US" dirty="0" smtClean="0"/>
              <a:t>new driver</a:t>
            </a:r>
            <a:r>
              <a:rPr lang="en-US" dirty="0"/>
              <a:t>, he obtained the </a:t>
            </a:r>
            <a:r>
              <a:rPr lang="en-US" dirty="0" smtClean="0"/>
              <a:t>following </a:t>
            </a:r>
            <a:r>
              <a:rPr lang="en-US" dirty="0"/>
              <a:t>sample of driving </a:t>
            </a:r>
            <a:r>
              <a:rPr lang="en-US" dirty="0" smtClean="0"/>
              <a:t>distances: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Assuming the original distribution of distances is normal, do you think the new clubs are better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Notice that the z-score at the 95% significance level is 1.645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71" y="1170217"/>
            <a:ext cx="2506678" cy="271162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28465"/>
              </p:ext>
            </p:extLst>
          </p:nvPr>
        </p:nvGraphicFramePr>
        <p:xfrm>
          <a:off x="769974" y="3378924"/>
          <a:ext cx="8128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205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198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220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210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194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201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213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191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211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203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2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US" dirty="0" smtClean="0"/>
              <a:t>An association </a:t>
            </a:r>
            <a:r>
              <a:rPr lang="en-US" dirty="0"/>
              <a:t>of </a:t>
            </a:r>
            <a:r>
              <a:rPr lang="en-US" dirty="0" smtClean="0"/>
              <a:t>college </a:t>
            </a:r>
            <a:r>
              <a:rPr lang="en-US" dirty="0"/>
              <a:t>bookstores reported that the </a:t>
            </a:r>
            <a:r>
              <a:rPr lang="en-US" dirty="0" smtClean="0"/>
              <a:t>average amount </a:t>
            </a:r>
            <a:r>
              <a:rPr lang="en-US" dirty="0"/>
              <a:t>of money spent by students on textbooks for the </a:t>
            </a:r>
            <a:r>
              <a:rPr lang="en-US" dirty="0" smtClean="0"/>
              <a:t>Fall2010 semester </a:t>
            </a:r>
            <a:r>
              <a:rPr lang="en-US" dirty="0"/>
              <a:t>was $</a:t>
            </a:r>
            <a:r>
              <a:rPr lang="en-US" dirty="0" smtClean="0"/>
              <a:t>325.16. A random sample of 75 students </a:t>
            </a:r>
            <a:r>
              <a:rPr lang="en-US" dirty="0"/>
              <a:t>at the </a:t>
            </a:r>
            <a:r>
              <a:rPr lang="en-US" dirty="0" smtClean="0"/>
              <a:t>local campus </a:t>
            </a:r>
            <a:r>
              <a:rPr lang="en-US" dirty="0"/>
              <a:t>of the state university </a:t>
            </a:r>
            <a:r>
              <a:rPr lang="en-US" dirty="0" smtClean="0"/>
              <a:t>indicated </a:t>
            </a:r>
            <a:r>
              <a:rPr lang="en-US" dirty="0"/>
              <a:t>an average bill for </a:t>
            </a:r>
            <a:r>
              <a:rPr lang="en-US" dirty="0" smtClean="0"/>
              <a:t>textbooks for the semester </a:t>
            </a:r>
            <a:r>
              <a:rPr lang="en-US" dirty="0"/>
              <a:t>in question to be </a:t>
            </a:r>
            <a:r>
              <a:rPr lang="en-US" dirty="0" smtClean="0"/>
              <a:t>$312.34 with </a:t>
            </a:r>
            <a:r>
              <a:rPr lang="en-US" dirty="0"/>
              <a:t>a standard deviation </a:t>
            </a:r>
            <a:r>
              <a:rPr lang="en-US" dirty="0" smtClean="0"/>
              <a:t>of $76.42. Do </a:t>
            </a:r>
            <a:r>
              <a:rPr lang="en-US" dirty="0"/>
              <a:t>these data provide significant evidence that the </a:t>
            </a:r>
            <a:r>
              <a:rPr lang="en-US" dirty="0" smtClean="0"/>
              <a:t>actual average </a:t>
            </a:r>
            <a:r>
              <a:rPr lang="en-US" dirty="0"/>
              <a:t>bill is different from the $</a:t>
            </a:r>
            <a:r>
              <a:rPr lang="en-US" dirty="0" smtClean="0"/>
              <a:t>325.16 reported</a:t>
            </a:r>
            <a:r>
              <a:rPr lang="en-US" dirty="0"/>
              <a:t>? Test at </a:t>
            </a:r>
            <a:r>
              <a:rPr lang="en-US" dirty="0" smtClean="0"/>
              <a:t>the 1% significance </a:t>
            </a:r>
            <a:r>
              <a:rPr lang="en-US" dirty="0"/>
              <a:t>level.</a:t>
            </a:r>
          </a:p>
        </p:txBody>
      </p:sp>
    </p:spTree>
    <p:extLst>
      <p:ext uri="{BB962C8B-B14F-4D97-AF65-F5344CB8AC3E}">
        <p14:creationId xmlns:p14="http://schemas.microsoft.com/office/powerpoint/2010/main" val="10038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r>
              <a:rPr lang="en-US" b="1" dirty="0"/>
              <a:t>Matched pairs </a:t>
            </a:r>
            <a:r>
              <a:rPr lang="en-US" b="1" i="1" dirty="0"/>
              <a:t>t- </a:t>
            </a:r>
            <a:r>
              <a:rPr lang="en-US" b="1" dirty="0"/>
              <a:t>test </a:t>
            </a:r>
            <a:r>
              <a:rPr lang="en-US" dirty="0"/>
              <a:t>is a special test when we </a:t>
            </a:r>
            <a:r>
              <a:rPr lang="en-US" dirty="0" smtClean="0"/>
              <a:t>are comparing </a:t>
            </a:r>
            <a:r>
              <a:rPr lang="en-US" dirty="0"/>
              <a:t>corresponding values in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test is used only when our data samples </a:t>
            </a:r>
            <a:r>
              <a:rPr lang="en-US" dirty="0" smtClean="0"/>
              <a:t>are DEPENDENT </a:t>
            </a:r>
            <a:r>
              <a:rPr lang="en-US" dirty="0"/>
              <a:t>upon one another (like before </a:t>
            </a:r>
            <a:r>
              <a:rPr lang="en-US" dirty="0" smtClean="0"/>
              <a:t>and after </a:t>
            </a:r>
            <a:r>
              <a:rPr lang="en-US" dirty="0"/>
              <a:t>results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Matched </a:t>
            </a:r>
            <a:r>
              <a:rPr lang="en-US" dirty="0"/>
              <a:t>pairs </a:t>
            </a:r>
            <a:r>
              <a:rPr lang="en-US" i="1" dirty="0"/>
              <a:t>t- </a:t>
            </a:r>
            <a:r>
              <a:rPr lang="en-US" dirty="0"/>
              <a:t>test assumptions: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sample is an SRS of size </a:t>
            </a:r>
            <a:r>
              <a:rPr lang="en-US" i="1" dirty="0"/>
              <a:t>n </a:t>
            </a:r>
            <a:r>
              <a:rPr lang="en-US" dirty="0"/>
              <a:t>from the </a:t>
            </a:r>
            <a:r>
              <a:rPr lang="en-US" dirty="0" smtClean="0"/>
              <a:t>same population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test is conducted </a:t>
            </a:r>
            <a:r>
              <a:rPr lang="en-US" b="1" dirty="0"/>
              <a:t>on paired data (the </a:t>
            </a:r>
            <a:r>
              <a:rPr lang="en-US" b="1" dirty="0" smtClean="0"/>
              <a:t>samples are </a:t>
            </a:r>
            <a:r>
              <a:rPr lang="en-US" b="1" dirty="0"/>
              <a:t>NOT independent).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Unknown </a:t>
            </a:r>
            <a:r>
              <a:rPr lang="en-US" b="1" dirty="0"/>
              <a:t>population standard deviation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Either </a:t>
            </a:r>
            <a:r>
              <a:rPr lang="en-US" dirty="0"/>
              <a:t>a normal population or large </a:t>
            </a:r>
            <a:r>
              <a:rPr lang="en-US" dirty="0" smtClean="0"/>
              <a:t>samples </a:t>
            </a:r>
            <a:r>
              <a:rPr lang="en-US" i="1" dirty="0" smtClean="0"/>
              <a:t>(</a:t>
            </a:r>
            <a:r>
              <a:rPr lang="en-US" i="1" dirty="0"/>
              <a:t>n </a:t>
            </a:r>
            <a:r>
              <a:rPr lang="en-US" dirty="0" smtClean="0"/>
              <a:t>&gt;= </a:t>
            </a:r>
            <a:r>
              <a:rPr lang="en-US" dirty="0"/>
              <a:t>30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220"/>
            <a:ext cx="10515600" cy="5559743"/>
          </a:xfrm>
        </p:spPr>
        <p:txBody>
          <a:bodyPr/>
          <a:lstStyle/>
          <a:p>
            <a:r>
              <a:rPr lang="en-US" dirty="0"/>
              <a:t>A new law has been passed giving city police greater powers </a:t>
            </a:r>
            <a:r>
              <a:rPr lang="en-US" dirty="0" smtClean="0"/>
              <a:t>in apprehending </a:t>
            </a:r>
            <a:r>
              <a:rPr lang="en-US" dirty="0"/>
              <a:t>suspected criminals. For six neighborhoods, </a:t>
            </a:r>
            <a:r>
              <a:rPr lang="en-US" dirty="0" smtClean="0"/>
              <a:t>the numbers </a:t>
            </a:r>
            <a:r>
              <a:rPr lang="en-US" dirty="0"/>
              <a:t>of reported crimes one year before and one year after the </a:t>
            </a:r>
            <a:r>
              <a:rPr lang="en-US" dirty="0" smtClean="0"/>
              <a:t>new law </a:t>
            </a:r>
            <a:r>
              <a:rPr lang="en-US" dirty="0"/>
              <a:t>are shown. Does this indicate that the number of reported </a:t>
            </a:r>
            <a:r>
              <a:rPr lang="en-US" dirty="0" smtClean="0"/>
              <a:t>crimes have dropped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Assume the population is normally distributed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681"/>
              </p:ext>
            </p:extLst>
          </p:nvPr>
        </p:nvGraphicFramePr>
        <p:xfrm>
          <a:off x="2329180" y="3397091"/>
          <a:ext cx="43837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468"/>
                <a:gridCol w="467043"/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Neighborhood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Before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Difference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Population </a:t>
            </a:r>
            <a:r>
              <a:rPr lang="en-US" b="1" dirty="0"/>
              <a:t>- </a:t>
            </a:r>
            <a:r>
              <a:rPr lang="en-US" dirty="0"/>
              <a:t>each </a:t>
            </a:r>
            <a:r>
              <a:rPr lang="en-US" dirty="0" smtClean="0"/>
              <a:t>element </a:t>
            </a:r>
            <a:r>
              <a:rPr lang="en-US" dirty="0"/>
              <a:t>(or person) </a:t>
            </a:r>
            <a:r>
              <a:rPr lang="en-US" dirty="0" smtClean="0"/>
              <a:t>from the </a:t>
            </a:r>
            <a:r>
              <a:rPr lang="en-US" dirty="0"/>
              <a:t>set of observations that can be </a:t>
            </a:r>
            <a:r>
              <a:rPr lang="en-US" dirty="0" smtClean="0"/>
              <a:t>made</a:t>
            </a:r>
            <a:endParaRPr lang="en-US" dirty="0"/>
          </a:p>
          <a:p>
            <a:r>
              <a:rPr lang="en-US" b="1" dirty="0" smtClean="0"/>
              <a:t>Sample </a:t>
            </a:r>
            <a:r>
              <a:rPr lang="en-US" b="1" dirty="0"/>
              <a:t>- </a:t>
            </a:r>
            <a:r>
              <a:rPr lang="en-US" dirty="0"/>
              <a:t>a subset of the </a:t>
            </a:r>
            <a:r>
              <a:rPr lang="en-US" dirty="0" smtClean="0"/>
              <a:t>population</a:t>
            </a:r>
          </a:p>
          <a:p>
            <a:r>
              <a:rPr lang="en-US" b="1" dirty="0" smtClean="0"/>
              <a:t>Census- </a:t>
            </a:r>
            <a:r>
              <a:rPr lang="en-US" dirty="0" smtClean="0"/>
              <a:t>systematically </a:t>
            </a:r>
            <a:r>
              <a:rPr lang="en-US" dirty="0"/>
              <a:t>getting </a:t>
            </a:r>
            <a:r>
              <a:rPr lang="en-US" dirty="0" smtClean="0"/>
              <a:t>information about </a:t>
            </a:r>
            <a:r>
              <a:rPr lang="en-US" dirty="0"/>
              <a:t>an entire population</a:t>
            </a:r>
          </a:p>
          <a:p>
            <a:r>
              <a:rPr lang="en-US" b="1" dirty="0" smtClean="0"/>
              <a:t>Sampling </a:t>
            </a:r>
            <a:r>
              <a:rPr lang="en-US" b="1" dirty="0"/>
              <a:t>- </a:t>
            </a:r>
            <a:r>
              <a:rPr lang="en-US" dirty="0"/>
              <a:t>studying a part (a </a:t>
            </a:r>
            <a:r>
              <a:rPr lang="en-US" dirty="0" smtClean="0"/>
              <a:t>sample</a:t>
            </a:r>
            <a:r>
              <a:rPr lang="en-US" dirty="0"/>
              <a:t>) </a:t>
            </a:r>
            <a:r>
              <a:rPr lang="en-US" dirty="0" smtClean="0"/>
              <a:t>in order </a:t>
            </a:r>
            <a:r>
              <a:rPr lang="en-US" dirty="0"/>
              <a:t>to gain </a:t>
            </a:r>
            <a:r>
              <a:rPr lang="en-US" dirty="0" smtClean="0"/>
              <a:t>information </a:t>
            </a:r>
            <a:r>
              <a:rPr lang="en-US" dirty="0"/>
              <a:t>about an </a:t>
            </a:r>
            <a:r>
              <a:rPr lang="en-US" dirty="0" smtClean="0"/>
              <a:t>entire group</a:t>
            </a:r>
          </a:p>
          <a:p>
            <a:r>
              <a:rPr lang="en-US" b="1" dirty="0" smtClean="0"/>
              <a:t>Sampling </a:t>
            </a:r>
            <a:r>
              <a:rPr lang="en-US" b="1" dirty="0"/>
              <a:t>Frame- </a:t>
            </a:r>
            <a:r>
              <a:rPr lang="en-US" dirty="0"/>
              <a:t>the list of individuals </a:t>
            </a:r>
            <a:r>
              <a:rPr lang="en-US" dirty="0" smtClean="0"/>
              <a:t>from which </a:t>
            </a:r>
            <a:r>
              <a:rPr lang="en-US" dirty="0"/>
              <a:t>a </a:t>
            </a:r>
            <a:r>
              <a:rPr lang="en-US" dirty="0" smtClean="0"/>
              <a:t>sample </a:t>
            </a:r>
            <a:r>
              <a:rPr lang="en-US" dirty="0"/>
              <a:t>is actually selected</a:t>
            </a:r>
          </a:p>
        </p:txBody>
      </p:sp>
    </p:spTree>
    <p:extLst>
      <p:ext uri="{BB962C8B-B14F-4D97-AF65-F5344CB8AC3E}">
        <p14:creationId xmlns:p14="http://schemas.microsoft.com/office/powerpoint/2010/main" val="20391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051560"/>
            <a:ext cx="1139952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Voluntary </a:t>
            </a:r>
            <a:r>
              <a:rPr lang="en-US" b="1" dirty="0"/>
              <a:t>Response sample </a:t>
            </a:r>
            <a:r>
              <a:rPr lang="en-US" dirty="0"/>
              <a:t>- people who </a:t>
            </a:r>
            <a:r>
              <a:rPr lang="en-US" dirty="0" smtClean="0"/>
              <a:t>choose themselves </a:t>
            </a:r>
            <a:r>
              <a:rPr lang="en-US" dirty="0"/>
              <a:t>by responding to a general appeal.</a:t>
            </a:r>
          </a:p>
          <a:p>
            <a:r>
              <a:rPr lang="en-US" b="1" dirty="0" smtClean="0"/>
              <a:t>A </a:t>
            </a:r>
            <a:r>
              <a:rPr lang="en-US" b="1" dirty="0"/>
              <a:t>simple random sample (SRS) </a:t>
            </a:r>
            <a:r>
              <a:rPr lang="en-US" dirty="0"/>
              <a:t>consists of </a:t>
            </a:r>
            <a:r>
              <a:rPr lang="en-US" dirty="0" smtClean="0"/>
              <a:t>individuals from </a:t>
            </a:r>
            <a:r>
              <a:rPr lang="en-US" dirty="0"/>
              <a:t>the population </a:t>
            </a:r>
            <a:r>
              <a:rPr lang="en-US" dirty="0" smtClean="0"/>
              <a:t>chosen </a:t>
            </a:r>
            <a:r>
              <a:rPr lang="en-US" dirty="0"/>
              <a:t>in such a way that every set </a:t>
            </a:r>
            <a:r>
              <a:rPr lang="en-US" dirty="0" smtClean="0"/>
              <a:t>of individuals </a:t>
            </a:r>
            <a:r>
              <a:rPr lang="en-US" dirty="0"/>
              <a:t>has an equal chance to be the sample </a:t>
            </a:r>
            <a:r>
              <a:rPr lang="en-US" dirty="0" smtClean="0"/>
              <a:t>actually selected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b="1" dirty="0"/>
              <a:t>probability sample </a:t>
            </a:r>
            <a:r>
              <a:rPr lang="en-US" dirty="0"/>
              <a:t>gives each member of </a:t>
            </a:r>
            <a:r>
              <a:rPr lang="en-US" dirty="0" smtClean="0"/>
              <a:t>the population </a:t>
            </a:r>
            <a:r>
              <a:rPr lang="en-US" dirty="0"/>
              <a:t>a known </a:t>
            </a:r>
            <a:r>
              <a:rPr lang="en-US" dirty="0" smtClean="0"/>
              <a:t>chance </a:t>
            </a:r>
            <a:r>
              <a:rPr lang="en-US" dirty="0"/>
              <a:t>to be selected.</a:t>
            </a:r>
          </a:p>
          <a:p>
            <a:r>
              <a:rPr lang="en-US" dirty="0" smtClean="0"/>
              <a:t>A </a:t>
            </a:r>
            <a:r>
              <a:rPr lang="en-US" b="1" dirty="0"/>
              <a:t>stratified sample </a:t>
            </a:r>
            <a:r>
              <a:rPr lang="en-US" dirty="0"/>
              <a:t>divides the population into groups </a:t>
            </a:r>
            <a:r>
              <a:rPr lang="en-US" dirty="0" smtClean="0"/>
              <a:t>of similar </a:t>
            </a:r>
            <a:r>
              <a:rPr lang="en-US" dirty="0"/>
              <a:t>individuals, called strata, and chooses a SRS </a:t>
            </a:r>
            <a:r>
              <a:rPr lang="en-US" dirty="0" smtClean="0"/>
              <a:t>in each </a:t>
            </a:r>
            <a:r>
              <a:rPr lang="en-US" dirty="0"/>
              <a:t>stratum and combines these to form the full sample.</a:t>
            </a:r>
          </a:p>
          <a:p>
            <a:r>
              <a:rPr lang="en-US" dirty="0" smtClean="0"/>
              <a:t>In </a:t>
            </a:r>
            <a:r>
              <a:rPr lang="en-US" b="1" dirty="0"/>
              <a:t>multistage </a:t>
            </a:r>
            <a:r>
              <a:rPr lang="en-US" b="1" dirty="0" smtClean="0"/>
              <a:t>sample </a:t>
            </a:r>
            <a:r>
              <a:rPr lang="en-US" dirty="0" smtClean="0"/>
              <a:t>design </a:t>
            </a:r>
            <a:r>
              <a:rPr lang="en-US" dirty="0"/>
              <a:t>samples are taken </a:t>
            </a:r>
            <a:r>
              <a:rPr lang="en-US" dirty="0" smtClean="0"/>
              <a:t>from various </a:t>
            </a:r>
            <a:r>
              <a:rPr lang="en-US" dirty="0"/>
              <a:t>subsets of the population until a </a:t>
            </a:r>
            <a:r>
              <a:rPr lang="en-US" dirty="0" smtClean="0"/>
              <a:t>manageable number </a:t>
            </a:r>
            <a:r>
              <a:rPr lang="en-US" dirty="0"/>
              <a:t>of samples to Interview are arrived upon.</a:t>
            </a:r>
          </a:p>
          <a:p>
            <a:r>
              <a:rPr lang="en-US" b="1" dirty="0" smtClean="0"/>
              <a:t>Convenience </a:t>
            </a:r>
            <a:r>
              <a:rPr lang="en-US" b="1" dirty="0"/>
              <a:t>sampling </a:t>
            </a:r>
            <a:r>
              <a:rPr lang="en-US" dirty="0"/>
              <a:t>is a non-probability type of </a:t>
            </a:r>
            <a:r>
              <a:rPr lang="en-US" dirty="0" smtClean="0"/>
              <a:t>sample where </a:t>
            </a:r>
            <a:r>
              <a:rPr lang="en-US" dirty="0"/>
              <a:t>the sample IS chose based on their </a:t>
            </a:r>
            <a:r>
              <a:rPr lang="en-US" dirty="0" smtClean="0"/>
              <a:t>convenient accessibility </a:t>
            </a:r>
            <a:r>
              <a:rPr lang="en-US" dirty="0"/>
              <a:t>and proximity.</a:t>
            </a:r>
          </a:p>
        </p:txBody>
      </p:sp>
    </p:spTree>
    <p:extLst>
      <p:ext uri="{BB962C8B-B14F-4D97-AF65-F5344CB8AC3E}">
        <p14:creationId xmlns:p14="http://schemas.microsoft.com/office/powerpoint/2010/main" val="6936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inference provides </a:t>
            </a:r>
            <a:r>
              <a:rPr lang="en-US" dirty="0" smtClean="0"/>
              <a:t>ways </a:t>
            </a:r>
            <a:r>
              <a:rPr lang="en-US" dirty="0"/>
              <a:t>to </a:t>
            </a:r>
            <a:r>
              <a:rPr lang="en-US" dirty="0" smtClean="0"/>
              <a:t>answer specific </a:t>
            </a:r>
            <a:r>
              <a:rPr lang="en-US" dirty="0"/>
              <a:t>questions from data </a:t>
            </a:r>
            <a:r>
              <a:rPr lang="en-US" dirty="0" smtClean="0"/>
              <a:t>with some guarantee </a:t>
            </a:r>
            <a:r>
              <a:rPr lang="en-US" dirty="0"/>
              <a:t>that the </a:t>
            </a:r>
            <a:r>
              <a:rPr lang="en-US" dirty="0" smtClean="0"/>
              <a:t>answers </a:t>
            </a:r>
            <a:r>
              <a:rPr lang="en-US" dirty="0"/>
              <a:t>are good ones.</a:t>
            </a:r>
          </a:p>
          <a:p>
            <a:r>
              <a:rPr lang="en-US" dirty="0" smtClean="0"/>
              <a:t>In </a:t>
            </a:r>
            <a:r>
              <a:rPr lang="en-US" dirty="0"/>
              <a:t>inference </a:t>
            </a:r>
            <a:r>
              <a:rPr lang="en-US" dirty="0" smtClean="0"/>
              <a:t>we </a:t>
            </a:r>
            <a:r>
              <a:rPr lang="en-US" dirty="0"/>
              <a:t>must think about </a:t>
            </a:r>
            <a:r>
              <a:rPr lang="en-US" dirty="0" smtClean="0"/>
              <a:t>how to produce </a:t>
            </a:r>
            <a:r>
              <a:rPr lang="en-US" dirty="0"/>
              <a:t>data as </a:t>
            </a:r>
            <a:r>
              <a:rPr lang="en-US" dirty="0" smtClean="0"/>
              <a:t>well </a:t>
            </a:r>
            <a:r>
              <a:rPr lang="en-US" dirty="0"/>
              <a:t>as analyze data.</a:t>
            </a:r>
          </a:p>
          <a:p>
            <a:r>
              <a:rPr lang="en-US" dirty="0" smtClean="0"/>
              <a:t>In </a:t>
            </a:r>
            <a:r>
              <a:rPr lang="en-US" dirty="0"/>
              <a:t>an </a:t>
            </a:r>
            <a:r>
              <a:rPr lang="en-US" dirty="0" smtClean="0"/>
              <a:t>experiment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actively impose </a:t>
            </a:r>
            <a:r>
              <a:rPr lang="en-US" dirty="0" smtClean="0"/>
              <a:t>some treatment </a:t>
            </a:r>
            <a:r>
              <a:rPr lang="en-US" dirty="0"/>
              <a:t>in order to observe the response.</a:t>
            </a:r>
          </a:p>
          <a:p>
            <a:r>
              <a:rPr lang="en-US" dirty="0" smtClean="0"/>
              <a:t>In </a:t>
            </a:r>
            <a:r>
              <a:rPr lang="en-US" dirty="0"/>
              <a:t>an observational study the </a:t>
            </a:r>
            <a:r>
              <a:rPr lang="en-US" dirty="0" smtClean="0"/>
              <a:t>investigators observe </a:t>
            </a:r>
            <a:r>
              <a:rPr lang="en-US" dirty="0"/>
              <a:t>subjects and measure variables </a:t>
            </a:r>
            <a:r>
              <a:rPr lang="en-US" dirty="0" smtClean="0"/>
              <a:t>of interest without </a:t>
            </a:r>
            <a:r>
              <a:rPr lang="en-US" dirty="0"/>
              <a:t>assigning treatments to </a:t>
            </a:r>
            <a:r>
              <a:rPr lang="en-US" dirty="0" smtClean="0"/>
              <a:t>the subjects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7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1852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Voluntary </a:t>
            </a:r>
            <a:r>
              <a:rPr lang="en-US" dirty="0"/>
              <a:t>response and convenience sampling are </a:t>
            </a:r>
            <a:r>
              <a:rPr lang="en-US" dirty="0" smtClean="0"/>
              <a:t>examples of </a:t>
            </a:r>
            <a:r>
              <a:rPr lang="en-US" dirty="0"/>
              <a:t>bad sample design and can cause bias.</a:t>
            </a:r>
          </a:p>
          <a:p>
            <a:r>
              <a:rPr lang="en-US" dirty="0" smtClean="0"/>
              <a:t>The </a:t>
            </a:r>
            <a:r>
              <a:rPr lang="en-US" dirty="0"/>
              <a:t>design of a study is biased if it systematically </a:t>
            </a:r>
            <a:r>
              <a:rPr lang="en-US" dirty="0" smtClean="0"/>
              <a:t>favors certain </a:t>
            </a:r>
            <a:r>
              <a:rPr lang="en-US" dirty="0"/>
              <a:t>outcomes.</a:t>
            </a:r>
          </a:p>
          <a:p>
            <a:r>
              <a:rPr lang="en-US" dirty="0" smtClean="0"/>
              <a:t>Under-coverage </a:t>
            </a:r>
            <a:r>
              <a:rPr lang="en-US" dirty="0"/>
              <a:t>occurs when some groups in the </a:t>
            </a:r>
            <a:r>
              <a:rPr lang="en-US" dirty="0" smtClean="0"/>
              <a:t>population are </a:t>
            </a:r>
            <a:r>
              <a:rPr lang="en-US" dirty="0"/>
              <a:t>left out of the process of choosing the sample.</a:t>
            </a:r>
          </a:p>
          <a:p>
            <a:r>
              <a:rPr lang="en-US" dirty="0" smtClean="0"/>
              <a:t>Nonresponse </a:t>
            </a:r>
            <a:r>
              <a:rPr lang="en-US" dirty="0"/>
              <a:t>occurs when an individual chosen for </a:t>
            </a:r>
            <a:r>
              <a:rPr lang="en-US" dirty="0" smtClean="0"/>
              <a:t>the sample </a:t>
            </a:r>
            <a:r>
              <a:rPr lang="en-US" dirty="0"/>
              <a:t>can't be contacted or refuses to cooperate.</a:t>
            </a:r>
          </a:p>
          <a:p>
            <a:r>
              <a:rPr lang="en-US" dirty="0" smtClean="0"/>
              <a:t>Things </a:t>
            </a:r>
            <a:r>
              <a:rPr lang="en-US" dirty="0"/>
              <a:t>to watch out for in interviewing technique:</a:t>
            </a:r>
          </a:p>
          <a:p>
            <a:pPr lvl="1"/>
            <a:r>
              <a:rPr lang="en-US" dirty="0" smtClean="0"/>
              <a:t>Response </a:t>
            </a:r>
            <a:r>
              <a:rPr lang="en-US" dirty="0"/>
              <a:t>Bias - when an interviewer's attitude </a:t>
            </a:r>
            <a:r>
              <a:rPr lang="en-US" dirty="0" smtClean="0"/>
              <a:t>suggests that </a:t>
            </a:r>
            <a:r>
              <a:rPr lang="en-US" dirty="0"/>
              <a:t>some answers are more desirable than others gives </a:t>
            </a:r>
            <a:r>
              <a:rPr lang="en-US" dirty="0" smtClean="0"/>
              <a:t>the interviewer </a:t>
            </a:r>
            <a:r>
              <a:rPr lang="en-US" dirty="0"/>
              <a:t>specific answers more often</a:t>
            </a:r>
          </a:p>
          <a:p>
            <a:pPr lvl="1"/>
            <a:r>
              <a:rPr lang="en-US" dirty="0" smtClean="0"/>
              <a:t>Wording </a:t>
            </a:r>
            <a:r>
              <a:rPr lang="en-US" dirty="0"/>
              <a:t>of Questions - confusing or misleading </a:t>
            </a:r>
            <a:r>
              <a:rPr lang="en-US" dirty="0" smtClean="0"/>
              <a:t>questions can </a:t>
            </a:r>
            <a:r>
              <a:rPr lang="en-US" dirty="0"/>
              <a:t>introduce strong bias</a:t>
            </a:r>
          </a:p>
        </p:txBody>
      </p:sp>
    </p:spTree>
    <p:extLst>
      <p:ext uri="{BB962C8B-B14F-4D97-AF65-F5344CB8AC3E}">
        <p14:creationId xmlns:p14="http://schemas.microsoft.com/office/powerpoint/2010/main" val="773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the Mean of a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the term significant </a:t>
            </a:r>
            <a:r>
              <a:rPr lang="en-US" dirty="0" smtClean="0"/>
              <a:t>means that </a:t>
            </a:r>
            <a:r>
              <a:rPr lang="en-US" dirty="0"/>
              <a:t>a result is not due to chance.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significance test is used to address </a:t>
            </a:r>
            <a:r>
              <a:rPr lang="en-US" dirty="0" smtClean="0"/>
              <a:t>the question</a:t>
            </a:r>
            <a:r>
              <a:rPr lang="en-US" dirty="0"/>
              <a:t>, "what is the probability that </a:t>
            </a:r>
            <a:r>
              <a:rPr lang="en-US" dirty="0" smtClean="0"/>
              <a:t>we found </a:t>
            </a:r>
            <a:r>
              <a:rPr lang="en-US" dirty="0"/>
              <a:t>certain results from a sample </a:t>
            </a:r>
            <a:r>
              <a:rPr lang="en-US" dirty="0" smtClean="0"/>
              <a:t>given the </a:t>
            </a:r>
            <a:r>
              <a:rPr lang="en-US" dirty="0"/>
              <a:t>claimed population values" or "is </a:t>
            </a:r>
            <a:r>
              <a:rPr lang="en-US" dirty="0" smtClean="0"/>
              <a:t>this association </a:t>
            </a:r>
            <a:r>
              <a:rPr lang="en-US" dirty="0"/>
              <a:t>between variables due </a:t>
            </a:r>
            <a:r>
              <a:rPr lang="en-US" dirty="0" smtClean="0"/>
              <a:t>to chance</a:t>
            </a:r>
            <a:r>
              <a:rPr lang="en-US" dirty="0"/>
              <a:t>''.</a:t>
            </a:r>
          </a:p>
        </p:txBody>
      </p:sp>
    </p:spTree>
    <p:extLst>
      <p:ext uri="{BB962C8B-B14F-4D97-AF65-F5344CB8AC3E}">
        <p14:creationId xmlns:p14="http://schemas.microsoft.com/office/powerpoint/2010/main" val="28448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 -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conducting a significance test, </a:t>
            </a:r>
            <a:r>
              <a:rPr lang="en-US" dirty="0" smtClean="0"/>
              <a:t>we begin </a:t>
            </a:r>
            <a:r>
              <a:rPr lang="en-US" dirty="0"/>
              <a:t>by stating our null hypothesis and </a:t>
            </a:r>
            <a:r>
              <a:rPr lang="en-US" dirty="0" smtClean="0"/>
              <a:t>our alternate </a:t>
            </a:r>
            <a:r>
              <a:rPr lang="en-US" dirty="0"/>
              <a:t>hypothesis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/>
              <a:t>: is the null hypothesis.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null hypothesis states that there is no </a:t>
            </a:r>
            <a:r>
              <a:rPr lang="en-US" dirty="0" smtClean="0"/>
              <a:t>effect or </a:t>
            </a:r>
            <a:r>
              <a:rPr lang="en-US" dirty="0"/>
              <a:t>change in the population.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statement being tested in a test </a:t>
            </a:r>
            <a:r>
              <a:rPr lang="en-US" dirty="0" smtClean="0"/>
              <a:t>of significance.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/>
              <a:t>: is the alternate hypothesis.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alternative hypothesis describes the </a:t>
            </a:r>
            <a:r>
              <a:rPr lang="en-US" dirty="0" smtClean="0"/>
              <a:t>effect we </a:t>
            </a:r>
            <a:r>
              <a:rPr lang="en-US" dirty="0"/>
              <a:t>suspect is true, in other words, it is </a:t>
            </a:r>
            <a:r>
              <a:rPr lang="en-US" dirty="0" smtClean="0"/>
              <a:t>the alternative </a:t>
            </a:r>
            <a:r>
              <a:rPr lang="en-US" dirty="0"/>
              <a:t>to the "no effect" of the </a:t>
            </a:r>
            <a:r>
              <a:rPr lang="en-US" dirty="0" smtClean="0"/>
              <a:t>null hypothesis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437882"/>
            <a:ext cx="4617937" cy="5975797"/>
          </a:xfrm>
        </p:spPr>
        <p:txBody>
          <a:bodyPr/>
          <a:lstStyle/>
          <a:p>
            <a:r>
              <a:rPr lang="en-US" dirty="0"/>
              <a:t>For inference about a </a:t>
            </a:r>
            <a:r>
              <a:rPr lang="en-US" dirty="0" smtClean="0"/>
              <a:t>population </a:t>
            </a:r>
            <a:r>
              <a:rPr lang="en-US" dirty="0"/>
              <a:t>mean: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i="1" dirty="0" smtClean="0"/>
              <a:t>µ </a:t>
            </a:r>
            <a:r>
              <a:rPr lang="en-US" dirty="0"/>
              <a:t>= </a:t>
            </a:r>
            <a:r>
              <a:rPr lang="en-US" i="1" dirty="0" smtClean="0"/>
              <a:t>µ</a:t>
            </a:r>
            <a:r>
              <a:rPr lang="en-US" i="1" baseline="-25000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 smtClean="0"/>
              <a:t>µ</a:t>
            </a:r>
            <a:r>
              <a:rPr lang="en-US" i="1" baseline="-25000" dirty="0" smtClean="0"/>
              <a:t>0 </a:t>
            </a:r>
            <a:r>
              <a:rPr lang="en-US" dirty="0" smtClean="0"/>
              <a:t>represents </a:t>
            </a:r>
            <a:r>
              <a:rPr lang="en-US" dirty="0"/>
              <a:t>the given population mean.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alternative hypothesis </a:t>
            </a:r>
            <a:r>
              <a:rPr lang="en-US" dirty="0" smtClean="0"/>
              <a:t>(</a:t>
            </a: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  <a:r>
              <a:rPr lang="en-US" dirty="0" smtClean="0"/>
              <a:t>will </a:t>
            </a:r>
            <a:r>
              <a:rPr lang="en-US" dirty="0"/>
              <a:t>be one of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182" y="813175"/>
            <a:ext cx="6973050" cy="53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1387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Sampling Updated</vt:lpstr>
      <vt:lpstr>Terminologies:</vt:lpstr>
      <vt:lpstr>Sampling types:</vt:lpstr>
      <vt:lpstr>PowerPoint Presentation</vt:lpstr>
      <vt:lpstr>Bias:</vt:lpstr>
      <vt:lpstr>Inference for the Mean of a Population</vt:lpstr>
      <vt:lpstr>Significance</vt:lpstr>
      <vt:lpstr>Significance Test - Hypotheses</vt:lpstr>
      <vt:lpstr>PowerPoint Presentation</vt:lpstr>
      <vt:lpstr>PowerPoint Presentation</vt:lpstr>
      <vt:lpstr>Steps of Significance Test</vt:lpstr>
      <vt:lpstr>We will see two types of tests when working with a test about a population mean.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Up</dc:title>
  <dc:creator>Bashar Shboul</dc:creator>
  <cp:lastModifiedBy>Bashar Shboul</cp:lastModifiedBy>
  <cp:revision>12</cp:revision>
  <dcterms:created xsi:type="dcterms:W3CDTF">2015-11-24T21:28:46Z</dcterms:created>
  <dcterms:modified xsi:type="dcterms:W3CDTF">2015-11-25T19:59:08Z</dcterms:modified>
</cp:coreProperties>
</file>