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914400"/>
          </a:xfrm>
        </p:spPr>
        <p:txBody>
          <a:bodyPr/>
          <a:lstStyle/>
          <a:p>
            <a:r>
              <a:rPr lang="en-US" smtClean="0"/>
              <a:t>Click to edit Master title style</a:t>
            </a:r>
            <a:endParaRPr lang="ar-JO"/>
          </a:p>
        </p:txBody>
      </p:sp>
      <p:sp>
        <p:nvSpPr>
          <p:cNvPr id="3" name="Text Placeholder 2"/>
          <p:cNvSpPr>
            <a:spLocks noGrp="1"/>
          </p:cNvSpPr>
          <p:nvPr>
            <p:ph type="body" sz="half" idx="1"/>
          </p:nvPr>
        </p:nvSpPr>
        <p:spPr>
          <a:xfrm>
            <a:off x="457200" y="1371600"/>
            <a:ext cx="34671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Content Placeholder 3"/>
          <p:cNvSpPr>
            <a:spLocks noGrp="1"/>
          </p:cNvSpPr>
          <p:nvPr>
            <p:ph sz="half" idx="2"/>
          </p:nvPr>
        </p:nvSpPr>
        <p:spPr>
          <a:xfrm>
            <a:off x="4076700" y="1371600"/>
            <a:ext cx="34671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066512" y="305377"/>
            <a:ext cx="7543511" cy="1431052"/>
          </a:xfrm>
        </p:spPr>
        <p:txBody>
          <a:bodyPr/>
          <a:lstStyle/>
          <a:p>
            <a:r>
              <a:rPr lang="en-US" smtClean="0"/>
              <a:t>Click to edit Master title style</a:t>
            </a:r>
            <a:endParaRPr lang="ar-JO"/>
          </a:p>
        </p:txBody>
      </p:sp>
      <p:sp>
        <p:nvSpPr>
          <p:cNvPr id="3" name="SmartArt Placeholder 2"/>
          <p:cNvSpPr>
            <a:spLocks noGrp="1"/>
          </p:cNvSpPr>
          <p:nvPr>
            <p:ph type="dgm" idx="1"/>
          </p:nvPr>
        </p:nvSpPr>
        <p:spPr>
          <a:xfrm>
            <a:off x="1066512" y="1981705"/>
            <a:ext cx="7543511" cy="4114476"/>
          </a:xfrm>
        </p:spPr>
        <p:txBody>
          <a:bodyPr/>
          <a:lstStyle/>
          <a:p>
            <a:endParaRPr lang="ar-JO"/>
          </a:p>
        </p:txBody>
      </p:sp>
      <p:sp>
        <p:nvSpPr>
          <p:cNvPr id="4" name="Date Placeholder 3"/>
          <p:cNvSpPr>
            <a:spLocks noGrp="1"/>
          </p:cNvSpPr>
          <p:nvPr>
            <p:ph type="dt" sz="half" idx="10"/>
          </p:nvPr>
        </p:nvSpPr>
        <p:spPr>
          <a:xfrm>
            <a:off x="1066512" y="6248871"/>
            <a:ext cx="1905000" cy="456441"/>
          </a:xfrm>
        </p:spPr>
        <p:txBody>
          <a:bodyPr/>
          <a:lstStyle>
            <a:lvl1pPr>
              <a:defRPr/>
            </a:lvl1pPr>
          </a:lstStyle>
          <a:p>
            <a:endParaRPr lang="en-US"/>
          </a:p>
        </p:txBody>
      </p:sp>
      <p:sp>
        <p:nvSpPr>
          <p:cNvPr id="5" name="Footer Placeholder 4"/>
          <p:cNvSpPr>
            <a:spLocks noGrp="1"/>
          </p:cNvSpPr>
          <p:nvPr>
            <p:ph type="ftr" sz="quarter" idx="11"/>
          </p:nvPr>
        </p:nvSpPr>
        <p:spPr>
          <a:xfrm>
            <a:off x="3429000" y="6248871"/>
            <a:ext cx="2895023" cy="456441"/>
          </a:xfrm>
        </p:spPr>
        <p:txBody>
          <a:bodyPr/>
          <a:lstStyle>
            <a:lvl1pPr>
              <a:defRPr/>
            </a:lvl1pPr>
          </a:lstStyle>
          <a:p>
            <a:endParaRPr lang="en-US"/>
          </a:p>
        </p:txBody>
      </p:sp>
      <p:sp>
        <p:nvSpPr>
          <p:cNvPr id="6" name="Slide Number Placeholder 5"/>
          <p:cNvSpPr>
            <a:spLocks noGrp="1"/>
          </p:cNvSpPr>
          <p:nvPr>
            <p:ph type="sldNum" sz="quarter" idx="12"/>
          </p:nvPr>
        </p:nvSpPr>
        <p:spPr>
          <a:xfrm>
            <a:off x="6705023" y="6248871"/>
            <a:ext cx="1905000" cy="456441"/>
          </a:xfrm>
        </p:spPr>
        <p:txBody>
          <a:bodyPr/>
          <a:lstStyle>
            <a:lvl1pPr>
              <a:defRPr/>
            </a:lvl1pPr>
          </a:lstStyle>
          <a:p>
            <a:fld id="{762E29B4-C2F5-416D-A154-E20EC095C7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10/25/2016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10/25/2016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rtl="1"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r" rtl="1"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r" rtl="1"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r" rtl="1"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r" rtl="1"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r" rtl="1"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r" rtl="1"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r" rtl="1"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r" rtl="1"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r" rtl="1"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yrospapaspyropoulos.posterous.com/budget-estimation-dilbert-comic-strip-for-12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Project Proposals</a:t>
            </a:r>
            <a:endParaRPr lang="ar-JO" dirty="0"/>
          </a:p>
        </p:txBody>
      </p:sp>
      <p:sp>
        <p:nvSpPr>
          <p:cNvPr id="3" name="Subtitle 2"/>
          <p:cNvSpPr>
            <a:spLocks noGrp="1"/>
          </p:cNvSpPr>
          <p:nvPr>
            <p:ph type="subTitle" idx="1"/>
          </p:nvPr>
        </p:nvSpPr>
        <p:spPr/>
        <p:txBody>
          <a:bodyPr/>
          <a:lstStyle/>
          <a:p>
            <a:r>
              <a:rPr lang="en-US" dirty="0" smtClean="0"/>
              <a:t>Lecture 2</a:t>
            </a:r>
          </a:p>
          <a:p>
            <a:r>
              <a:rPr lang="en-US" dirty="0" smtClean="0"/>
              <a:t>Information Systems Innovation and New Technologies</a:t>
            </a:r>
            <a:endParaRPr lang="ar-J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36899" name="Rectangle 3"/>
          <p:cNvSpPr>
            <a:spLocks noChangeArrowheads="1"/>
          </p:cNvSpPr>
          <p:nvPr/>
        </p:nvSpPr>
        <p:spPr bwMode="auto">
          <a:xfrm>
            <a:off x="623454" y="1898864"/>
            <a:ext cx="7862455" cy="4411731"/>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endParaRPr lang="en-US" sz="2800" dirty="0"/>
          </a:p>
        </p:txBody>
      </p:sp>
      <p:sp>
        <p:nvSpPr>
          <p:cNvPr id="4" name="Rectangle 3"/>
          <p:cNvSpPr/>
          <p:nvPr/>
        </p:nvSpPr>
        <p:spPr>
          <a:xfrm>
            <a:off x="304800" y="1676400"/>
            <a:ext cx="8458200" cy="5078313"/>
          </a:xfrm>
          <a:prstGeom prst="rect">
            <a:avLst/>
          </a:prstGeom>
        </p:spPr>
        <p:txBody>
          <a:bodyPr wrap="square">
            <a:spAutoFit/>
          </a:bodyPr>
          <a:lstStyle/>
          <a:p>
            <a:pPr marL="514350" indent="-514350">
              <a:buAutoNum type="arabicPeriod" startAt="2"/>
            </a:pPr>
            <a:r>
              <a:rPr lang="en-US" sz="3600" b="1" dirty="0" smtClean="0"/>
              <a:t>Become a “student” of the RFA</a:t>
            </a:r>
          </a:p>
          <a:p>
            <a:pPr marL="514350" indent="-514350"/>
            <a:endParaRPr lang="en-US" sz="3200" dirty="0" smtClean="0"/>
          </a:p>
          <a:p>
            <a:pPr>
              <a:buFont typeface="Arial" pitchFamily="34" charset="0"/>
              <a:buChar char="•"/>
            </a:pPr>
            <a:r>
              <a:rPr lang="en-US" sz="3200" dirty="0" smtClean="0"/>
              <a:t> Understand the main goals of the program</a:t>
            </a:r>
          </a:p>
          <a:p>
            <a:r>
              <a:rPr lang="en-US" sz="3200" dirty="0" smtClean="0"/>
              <a:t> </a:t>
            </a:r>
          </a:p>
          <a:p>
            <a:pPr>
              <a:buFont typeface="Arial" pitchFamily="34" charset="0"/>
              <a:buChar char="•"/>
            </a:pPr>
            <a:r>
              <a:rPr lang="en-US" sz="3200" dirty="0" smtClean="0"/>
              <a:t> Does your idea fit within these goals?</a:t>
            </a:r>
          </a:p>
          <a:p>
            <a:endParaRPr lang="en-US" sz="3200" dirty="0" smtClean="0"/>
          </a:p>
          <a:p>
            <a:pPr>
              <a:buFont typeface="Arial" pitchFamily="34" charset="0"/>
              <a:buChar char="•"/>
            </a:pPr>
            <a:r>
              <a:rPr lang="en-US" sz="3200" dirty="0" smtClean="0"/>
              <a:t> Don’t hesitate to call the Program Manager</a:t>
            </a:r>
          </a:p>
          <a:p>
            <a:endParaRPr lang="en-US" sz="3200" dirty="0" smtClean="0"/>
          </a:p>
          <a:p>
            <a:pPr>
              <a:buFont typeface="Arial" pitchFamily="34" charset="0"/>
              <a:buChar char="•"/>
            </a:pPr>
            <a:r>
              <a:rPr lang="en-US" sz="3200" dirty="0" smtClean="0"/>
              <a:t> Understand the directions outlined in the RFA on how to assemble the proposal</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37923" name="Rectangle 3"/>
          <p:cNvSpPr>
            <a:spLocks noChangeArrowheads="1"/>
          </p:cNvSpPr>
          <p:nvPr/>
        </p:nvSpPr>
        <p:spPr bwMode="auto">
          <a:xfrm>
            <a:off x="381000" y="1898865"/>
            <a:ext cx="8458199" cy="4425735"/>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3.	 Develop a timeline for proposal preparation</a:t>
            </a:r>
          </a:p>
          <a:p>
            <a:pPr marL="862013" lvl="1" indent="-396875" eaLnBrk="1" hangingPunct="1">
              <a:spcBef>
                <a:spcPct val="100000"/>
              </a:spcBef>
              <a:buClr>
                <a:srgbClr val="FFCCFF"/>
              </a:buClr>
              <a:buSzPct val="80000"/>
              <a:buFont typeface="Symbol" pitchFamily="18" charset="2"/>
              <a:buChar char="¨"/>
            </a:pPr>
            <a:r>
              <a:rPr lang="en-US" sz="2800" dirty="0"/>
              <a:t>Develop a timeline that will allow for completion of proposal 3 to 4 weeks before submission deadline</a:t>
            </a:r>
          </a:p>
          <a:p>
            <a:pPr marL="862013" lvl="1" indent="-396875" eaLnBrk="1" hangingPunct="1">
              <a:spcBef>
                <a:spcPct val="100000"/>
              </a:spcBef>
              <a:buClr>
                <a:srgbClr val="FFCCFF"/>
              </a:buClr>
              <a:buSzPct val="80000"/>
              <a:buFont typeface="Symbol" pitchFamily="18" charset="2"/>
              <a:buChar char="¨"/>
            </a:pPr>
            <a:r>
              <a:rPr lang="en-US" sz="2800" dirty="0"/>
              <a:t>If you rush preparation of the proposal, it will show - reviewers will notice and will not be kind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38947" name="Rectangle 3"/>
          <p:cNvSpPr>
            <a:spLocks noChangeArrowheads="1"/>
          </p:cNvSpPr>
          <p:nvPr/>
        </p:nvSpPr>
        <p:spPr bwMode="auto">
          <a:xfrm>
            <a:off x="304800" y="1898864"/>
            <a:ext cx="8686800" cy="4411731"/>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4.	 Understand criteria used to evaluate proposals</a:t>
            </a:r>
          </a:p>
          <a:p>
            <a:pPr marL="862013" lvl="1" indent="-396875" eaLnBrk="1" hangingPunct="1">
              <a:spcBef>
                <a:spcPct val="50000"/>
              </a:spcBef>
              <a:buClr>
                <a:srgbClr val="FFCCFF"/>
              </a:buClr>
              <a:buSzPct val="80000"/>
              <a:buFont typeface="Symbol" pitchFamily="18" charset="2"/>
              <a:buChar char="¨"/>
            </a:pPr>
            <a:r>
              <a:rPr lang="en-US" sz="2800" dirty="0"/>
              <a:t>RFA normally contains the criteria that will be used by reviewers to evaluate your proposal</a:t>
            </a:r>
          </a:p>
          <a:p>
            <a:pPr marL="862013" lvl="1" indent="-396875" eaLnBrk="1" hangingPunct="1">
              <a:spcBef>
                <a:spcPct val="50000"/>
              </a:spcBef>
              <a:buClr>
                <a:srgbClr val="FFCCFF"/>
              </a:buClr>
              <a:buSzPct val="80000"/>
              <a:buFont typeface="Symbol" pitchFamily="18" charset="2"/>
              <a:buChar char="¨"/>
            </a:pPr>
            <a:r>
              <a:rPr lang="en-US" sz="2800" dirty="0"/>
              <a:t>Understand these criteria BEFORE you begin preparing your proposal</a:t>
            </a:r>
          </a:p>
          <a:p>
            <a:pPr marL="862013" lvl="1" indent="-396875" eaLnBrk="1" hangingPunct="1">
              <a:spcBef>
                <a:spcPct val="50000"/>
              </a:spcBef>
              <a:buClr>
                <a:srgbClr val="FFCCFF"/>
              </a:buClr>
              <a:buSzPct val="80000"/>
              <a:buFont typeface="Symbol" pitchFamily="18" charset="2"/>
              <a:buChar char="¨"/>
            </a:pPr>
            <a:r>
              <a:rPr lang="en-US" sz="2800" dirty="0"/>
              <a:t>Provides a greater understanding as to where to put the greatest efforts during proposal preparation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9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66595" name="Rectangle 3"/>
          <p:cNvSpPr>
            <a:spLocks noChangeArrowheads="1"/>
          </p:cNvSpPr>
          <p:nvPr/>
        </p:nvSpPr>
        <p:spPr bwMode="auto">
          <a:xfrm>
            <a:off x="610466" y="1898864"/>
            <a:ext cx="7891318" cy="4411731"/>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4.	 Understand criteria used to evaluate proposals</a:t>
            </a:r>
          </a:p>
          <a:p>
            <a:pPr marL="800100" lvl="1" indent="-341313" eaLnBrk="1" hangingPunct="1">
              <a:spcBef>
                <a:spcPct val="50000"/>
              </a:spcBef>
              <a:buClr>
                <a:srgbClr val="FFCCFF"/>
              </a:buClr>
              <a:buSzPct val="80000"/>
              <a:buFont typeface="Symbol" pitchFamily="18" charset="2"/>
              <a:buChar char="¨"/>
            </a:pPr>
            <a:r>
              <a:rPr lang="en-US" altLang="en-US" sz="2800" dirty="0"/>
              <a:t>Typically review criteria include:</a:t>
            </a:r>
          </a:p>
          <a:p>
            <a:pPr marL="1257300" lvl="2" indent="-342900" eaLnBrk="1" hangingPunct="1">
              <a:spcBef>
                <a:spcPct val="50000"/>
              </a:spcBef>
              <a:buClr>
                <a:srgbClr val="FF9B03"/>
              </a:buClr>
              <a:buSzPct val="80000"/>
              <a:buFont typeface="Wingdings" pitchFamily="2" charset="2"/>
              <a:buChar char="Ø"/>
            </a:pPr>
            <a:r>
              <a:rPr lang="en-US" altLang="en-US" sz="2800" dirty="0"/>
              <a:t>Scientific merit</a:t>
            </a:r>
          </a:p>
          <a:p>
            <a:pPr marL="1257300" lvl="2" indent="-342900" eaLnBrk="1" hangingPunct="1">
              <a:spcBef>
                <a:spcPct val="50000"/>
              </a:spcBef>
              <a:buClr>
                <a:srgbClr val="FF9B03"/>
              </a:buClr>
              <a:buSzPct val="80000"/>
              <a:buFont typeface="Wingdings" pitchFamily="2" charset="2"/>
              <a:buChar char="Ø"/>
            </a:pPr>
            <a:r>
              <a:rPr lang="en-US" altLang="en-US" sz="2800" dirty="0"/>
              <a:t>Relevance to program priorities</a:t>
            </a:r>
          </a:p>
          <a:p>
            <a:pPr marL="1257300" lvl="2" indent="-342900" eaLnBrk="1" hangingPunct="1">
              <a:spcBef>
                <a:spcPct val="50000"/>
              </a:spcBef>
              <a:buClr>
                <a:srgbClr val="FF9B03"/>
              </a:buClr>
              <a:buSzPct val="80000"/>
              <a:buFont typeface="Wingdings" pitchFamily="2" charset="2"/>
              <a:buChar char="Ø"/>
            </a:pPr>
            <a:r>
              <a:rPr lang="en-US" sz="2800" dirty="0"/>
              <a:t>Qualifications of project personnel</a:t>
            </a:r>
          </a:p>
          <a:p>
            <a:pPr marL="1257300" lvl="2" indent="-342900" eaLnBrk="1" hangingPunct="1">
              <a:spcBef>
                <a:spcPct val="50000"/>
              </a:spcBef>
              <a:buClr>
                <a:srgbClr val="FF9B03"/>
              </a:buClr>
              <a:buSzPct val="80000"/>
              <a:buFont typeface="Wingdings" pitchFamily="2" charset="2"/>
              <a:buChar char="Ø"/>
            </a:pPr>
            <a:r>
              <a:rPr lang="en-US" sz="2800" dirty="0"/>
              <a:t>Planning and administration of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5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65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65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6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45091" name="Rectangle 3"/>
          <p:cNvSpPr>
            <a:spLocks noChangeArrowheads="1"/>
          </p:cNvSpPr>
          <p:nvPr/>
        </p:nvSpPr>
        <p:spPr bwMode="auto">
          <a:xfrm>
            <a:off x="304800" y="1898864"/>
            <a:ext cx="8534399" cy="4411731"/>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5.	 Understand the review process and reviewers</a:t>
            </a:r>
          </a:p>
          <a:p>
            <a:pPr marL="793750" lvl="1" indent="-328613" algn="just" eaLnBrk="1" hangingPunct="1">
              <a:spcBef>
                <a:spcPct val="75000"/>
              </a:spcBef>
              <a:buClr>
                <a:srgbClr val="FFCCFF"/>
              </a:buClr>
              <a:buSzPct val="80000"/>
              <a:buFont typeface="Symbol" pitchFamily="18" charset="2"/>
              <a:buChar char="¨"/>
            </a:pPr>
            <a:r>
              <a:rPr lang="en-US" sz="2800" dirty="0"/>
              <a:t>Reviewers are provided guidance by the program for evaluating proposals using evaluation criteria in the RFA</a:t>
            </a:r>
          </a:p>
          <a:p>
            <a:pPr marL="793750" lvl="1" indent="-328613" eaLnBrk="1" hangingPunct="1">
              <a:spcBef>
                <a:spcPct val="75000"/>
              </a:spcBef>
              <a:buClr>
                <a:srgbClr val="FFCCFF"/>
              </a:buClr>
              <a:buSzPct val="80000"/>
              <a:buFont typeface="Symbol" pitchFamily="18" charset="2"/>
              <a:buChar char="¨"/>
            </a:pPr>
            <a:r>
              <a:rPr lang="en-US" sz="2800" dirty="0"/>
              <a:t>Reviewers evaluate each proposal ….. strengths, weakness, qualifications of personnel, probability of success, </a:t>
            </a:r>
            <a:r>
              <a:rPr lang="en-US" sz="2800" i="1" dirty="0"/>
              <a:t>etc.</a:t>
            </a:r>
            <a:endParaRPr 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50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5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52259" name="Rectangle 3"/>
          <p:cNvSpPr>
            <a:spLocks noChangeArrowheads="1"/>
          </p:cNvSpPr>
          <p:nvPr/>
        </p:nvSpPr>
        <p:spPr bwMode="auto">
          <a:xfrm>
            <a:off x="304800" y="1898864"/>
            <a:ext cx="8458200" cy="4411731"/>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5.	 Understand the review process and reviewers</a:t>
            </a:r>
          </a:p>
          <a:p>
            <a:pPr marL="793750" lvl="1" indent="-328613" eaLnBrk="1" hangingPunct="1">
              <a:spcBef>
                <a:spcPct val="85000"/>
              </a:spcBef>
              <a:buClr>
                <a:srgbClr val="FFCCFF"/>
              </a:buClr>
              <a:buSzPct val="80000"/>
              <a:buFont typeface="Symbol" pitchFamily="18" charset="2"/>
              <a:buChar char="¨"/>
            </a:pPr>
            <a:r>
              <a:rPr lang="en-US" sz="2800" dirty="0"/>
              <a:t>Reviewers provide individual scores; when they meet as a group (review panel), they then provide a “group score”</a:t>
            </a:r>
          </a:p>
          <a:p>
            <a:pPr marL="793750" lvl="1" indent="-328613" eaLnBrk="1" hangingPunct="1">
              <a:spcBef>
                <a:spcPct val="85000"/>
              </a:spcBef>
              <a:buClr>
                <a:srgbClr val="FFCCFF"/>
              </a:buClr>
              <a:buSzPct val="80000"/>
              <a:buFont typeface="Symbol" pitchFamily="18" charset="2"/>
              <a:buChar char="¨"/>
            </a:pPr>
            <a:r>
              <a:rPr lang="en-US" sz="2800" dirty="0"/>
              <a:t>Reviewers are looking for proposals they can champion and those they can dismiss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2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53283" name="Rectangle 3"/>
          <p:cNvSpPr>
            <a:spLocks noChangeArrowheads="1"/>
          </p:cNvSpPr>
          <p:nvPr/>
        </p:nvSpPr>
        <p:spPr bwMode="auto">
          <a:xfrm>
            <a:off x="381000" y="1898864"/>
            <a:ext cx="8534400" cy="4411731"/>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5.	 Understand the review process and reviewers</a:t>
            </a:r>
          </a:p>
          <a:p>
            <a:pPr marL="793750" lvl="1" indent="-328613" eaLnBrk="1" hangingPunct="1">
              <a:spcBef>
                <a:spcPct val="75000"/>
              </a:spcBef>
              <a:buClr>
                <a:srgbClr val="FFCCFF"/>
              </a:buClr>
              <a:buSzPct val="80000"/>
              <a:buFont typeface="Symbol" pitchFamily="18" charset="2"/>
              <a:buChar char="¨"/>
            </a:pPr>
            <a:r>
              <a:rPr lang="en-US" sz="2800" dirty="0"/>
              <a:t>Each reviewer may be assigned 10 to 25 proposals</a:t>
            </a:r>
          </a:p>
          <a:p>
            <a:pPr marL="793750" lvl="1" indent="-328613" eaLnBrk="1" hangingPunct="1">
              <a:spcBef>
                <a:spcPct val="75000"/>
              </a:spcBef>
              <a:buClr>
                <a:srgbClr val="FFCCFF"/>
              </a:buClr>
              <a:buSzPct val="80000"/>
              <a:buFont typeface="Symbol" pitchFamily="18" charset="2"/>
              <a:buChar char="¨"/>
            </a:pPr>
            <a:r>
              <a:rPr lang="en-US" sz="2800" dirty="0"/>
              <a:t>Following directions in the RFA helps the reviewers; not following directions makes them work hard</a:t>
            </a:r>
          </a:p>
          <a:p>
            <a:pPr marL="793750" lvl="1" indent="-328613" eaLnBrk="1" hangingPunct="1">
              <a:spcBef>
                <a:spcPct val="75000"/>
              </a:spcBef>
              <a:buClr>
                <a:srgbClr val="FFCCFF"/>
              </a:buClr>
              <a:buSzPct val="80000"/>
              <a:buFont typeface="Symbol" pitchFamily="18" charset="2"/>
              <a:buChar char="¨"/>
            </a:pPr>
            <a:r>
              <a:rPr lang="en-US" sz="2800" dirty="0"/>
              <a:t>Preparing the proposal logically and clearly helps reviewers; not doing so makes them work hard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54307" name="Rectangle 3"/>
          <p:cNvSpPr>
            <a:spLocks noChangeArrowheads="1"/>
          </p:cNvSpPr>
          <p:nvPr/>
        </p:nvSpPr>
        <p:spPr bwMode="auto">
          <a:xfrm>
            <a:off x="152400" y="1898864"/>
            <a:ext cx="8686800" cy="4411731"/>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5.</a:t>
            </a:r>
            <a:r>
              <a:rPr lang="en-US" sz="3200" dirty="0"/>
              <a:t>	 </a:t>
            </a:r>
            <a:r>
              <a:rPr lang="en-US" sz="3200" b="1" dirty="0"/>
              <a:t>Understand the review process and reviewers</a:t>
            </a:r>
          </a:p>
          <a:p>
            <a:pPr marL="793750" lvl="1" indent="-328613" algn="just" eaLnBrk="1" hangingPunct="1">
              <a:lnSpc>
                <a:spcPct val="125000"/>
              </a:lnSpc>
              <a:spcBef>
                <a:spcPct val="75000"/>
              </a:spcBef>
              <a:buClr>
                <a:srgbClr val="FFCCFF"/>
              </a:buClr>
              <a:buSzPct val="80000"/>
              <a:buFont typeface="Symbol" pitchFamily="18" charset="2"/>
              <a:buChar char="¨"/>
            </a:pPr>
            <a:r>
              <a:rPr lang="en-US" sz="2800" dirty="0"/>
              <a:t>To the degree you make a reviewer work hard, the probability of your proposal being funded decreases exponentially</a:t>
            </a:r>
            <a:r>
              <a:rPr lang="en-US" sz="1100" dirty="0"/>
              <a:t> </a:t>
            </a:r>
            <a:r>
              <a:rPr lang="en-US" sz="2800" dirty="0"/>
              <a:t>!</a:t>
            </a:r>
          </a:p>
          <a:p>
            <a:pPr marL="793750" lvl="1" indent="-328613" eaLnBrk="1" hangingPunct="1">
              <a:lnSpc>
                <a:spcPct val="125000"/>
              </a:lnSpc>
              <a:spcBef>
                <a:spcPct val="75000"/>
              </a:spcBef>
              <a:buClr>
                <a:srgbClr val="FFCCFF"/>
              </a:buClr>
              <a:buSzPct val="80000"/>
              <a:buFont typeface="Symbol" pitchFamily="18" charset="2"/>
              <a:buChar char="¨"/>
            </a:pPr>
            <a:r>
              <a:rPr lang="en-US" sz="2800" dirty="0"/>
              <a:t>Work to make reviewers champion your proposal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39971" name="Rectangle 3"/>
          <p:cNvSpPr>
            <a:spLocks noChangeArrowheads="1"/>
          </p:cNvSpPr>
          <p:nvPr/>
        </p:nvSpPr>
        <p:spPr bwMode="auto">
          <a:xfrm>
            <a:off x="457200" y="1898864"/>
            <a:ext cx="8381999" cy="4328889"/>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6.	 Write the proposal logically and clearly</a:t>
            </a:r>
          </a:p>
          <a:p>
            <a:pPr marL="862013" lvl="1" indent="-396875" eaLnBrk="1" hangingPunct="1">
              <a:spcBef>
                <a:spcPct val="75000"/>
              </a:spcBef>
              <a:buClr>
                <a:srgbClr val="FFCCFF"/>
              </a:buClr>
              <a:buSzPct val="80000"/>
              <a:buFont typeface="Symbol" pitchFamily="18" charset="2"/>
              <a:buChar char="¨"/>
            </a:pPr>
            <a:r>
              <a:rPr lang="en-US" sz="2800" dirty="0"/>
              <a:t>Most important section of the entire proposal is the Project Summary or Abstract</a:t>
            </a:r>
          </a:p>
          <a:p>
            <a:pPr marL="862013" lvl="1" indent="-396875" eaLnBrk="1" hangingPunct="1">
              <a:spcBef>
                <a:spcPct val="75000"/>
              </a:spcBef>
              <a:buClr>
                <a:srgbClr val="FFCCFF"/>
              </a:buClr>
              <a:buSzPct val="80000"/>
              <a:buFont typeface="Symbol" pitchFamily="18" charset="2"/>
              <a:buChar char="¨"/>
            </a:pPr>
            <a:r>
              <a:rPr lang="en-US" sz="2800" dirty="0"/>
              <a:t>Summary captures the essence of your proposal – must be clear, concise, well articulated and logical</a:t>
            </a:r>
          </a:p>
          <a:p>
            <a:pPr marL="862013" lvl="1" indent="-396875" eaLnBrk="1" hangingPunct="1">
              <a:spcBef>
                <a:spcPct val="75000"/>
              </a:spcBef>
              <a:buClr>
                <a:srgbClr val="FFCCFF"/>
              </a:buClr>
              <a:buSzPct val="80000"/>
              <a:buFont typeface="Symbol" pitchFamily="18" charset="2"/>
              <a:buChar char="¨"/>
            </a:pPr>
            <a:r>
              <a:rPr lang="en-US" sz="2800" dirty="0"/>
              <a:t>Typically the only section that every reviewer reads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9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9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9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46115" name="Rectangle 3"/>
          <p:cNvSpPr>
            <a:spLocks noChangeArrowheads="1"/>
          </p:cNvSpPr>
          <p:nvPr/>
        </p:nvSpPr>
        <p:spPr bwMode="auto">
          <a:xfrm>
            <a:off x="596034" y="1898865"/>
            <a:ext cx="7907193" cy="4194068"/>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6.	 Write the proposal logically and clearly</a:t>
            </a:r>
          </a:p>
          <a:p>
            <a:pPr marL="862013" lvl="1" indent="-396875" eaLnBrk="1" hangingPunct="1">
              <a:spcBef>
                <a:spcPct val="65000"/>
              </a:spcBef>
              <a:buClr>
                <a:srgbClr val="FFCCFF"/>
              </a:buClr>
              <a:buSzPct val="80000"/>
              <a:buFont typeface="Symbol" pitchFamily="18" charset="2"/>
              <a:buChar char="¨"/>
            </a:pPr>
            <a:r>
              <a:rPr lang="en-US" sz="2800" dirty="0"/>
              <a:t>Organize proposal according to outline in RFA or review evaluation criteria, whichever is most logical</a:t>
            </a:r>
          </a:p>
          <a:p>
            <a:pPr marL="862013" lvl="1" indent="-396875" eaLnBrk="1" hangingPunct="1">
              <a:spcBef>
                <a:spcPct val="65000"/>
              </a:spcBef>
              <a:buClr>
                <a:srgbClr val="FFCCFF"/>
              </a:buClr>
              <a:buSzPct val="80000"/>
              <a:buFont typeface="Symbol" pitchFamily="18" charset="2"/>
              <a:buChar char="¨"/>
            </a:pPr>
            <a:r>
              <a:rPr lang="en-US" sz="2800" dirty="0"/>
              <a:t>Following the prescribed format makes reviewers happy and more generous</a:t>
            </a:r>
          </a:p>
          <a:p>
            <a:pPr marL="862013" lvl="1" indent="-396875" eaLnBrk="1" hangingPunct="1">
              <a:spcBef>
                <a:spcPct val="65000"/>
              </a:spcBef>
              <a:buClr>
                <a:srgbClr val="FFCCFF"/>
              </a:buClr>
              <a:buSzPct val="80000"/>
              <a:buFont typeface="Symbol" pitchFamily="18" charset="2"/>
              <a:buChar char="¨"/>
            </a:pPr>
            <a:r>
              <a:rPr lang="en-US" sz="2800" dirty="0"/>
              <a:t>Making reviewers work hard hurts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1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ChangeArrowheads="1"/>
          </p:cNvSpPr>
          <p:nvPr/>
        </p:nvSpPr>
        <p:spPr bwMode="auto">
          <a:xfrm>
            <a:off x="533400" y="1600199"/>
            <a:ext cx="8229600" cy="4835469"/>
          </a:xfrm>
          <a:prstGeom prst="rect">
            <a:avLst/>
          </a:prstGeom>
          <a:noFill/>
          <a:ln w="9525">
            <a:noFill/>
            <a:miter lim="800000"/>
            <a:headEnd/>
            <a:tailEnd/>
          </a:ln>
          <a:effectLst/>
        </p:spPr>
        <p:txBody>
          <a:bodyPr lIns="92075" tIns="46038" rIns="92075" bIns="46038" anchor="ctr"/>
          <a:lstStyle/>
          <a:p>
            <a:pPr marL="342900" indent="-342900" eaLnBrk="0" fontAlgn="base" hangingPunct="0">
              <a:spcBef>
                <a:spcPct val="50000"/>
              </a:spcBef>
              <a:spcAft>
                <a:spcPct val="0"/>
              </a:spcAft>
              <a:buClr>
                <a:srgbClr val="FFFF00"/>
              </a:buClr>
              <a:buFont typeface="Symbol" pitchFamily="18" charset="2"/>
              <a:buChar char="·"/>
            </a:pPr>
            <a:r>
              <a:rPr lang="en-US" sz="3200" dirty="0" smtClean="0"/>
              <a:t>Start with a good idea</a:t>
            </a:r>
            <a:r>
              <a:rPr lang="en-US" sz="1100" dirty="0" smtClean="0"/>
              <a:t> </a:t>
            </a:r>
            <a:r>
              <a:rPr lang="en-US" sz="3200" dirty="0" smtClean="0"/>
              <a:t>!</a:t>
            </a:r>
          </a:p>
          <a:p>
            <a:pPr marL="800100" lvl="1" indent="-342900" algn="just" eaLnBrk="0" fontAlgn="base" hangingPunct="0">
              <a:spcBef>
                <a:spcPct val="50000"/>
              </a:spcBef>
              <a:spcAft>
                <a:spcPct val="0"/>
              </a:spcAft>
              <a:buClr>
                <a:srgbClr val="FFCCFF"/>
              </a:buClr>
              <a:buSzPct val="80000"/>
              <a:buFont typeface="Symbol" pitchFamily="18" charset="2"/>
              <a:buChar char="¨"/>
            </a:pPr>
            <a:r>
              <a:rPr lang="en-US" sz="2800" dirty="0" smtClean="0"/>
              <a:t>Poor ideas will not be successful regardless of how well they are “packaged”</a:t>
            </a:r>
          </a:p>
          <a:p>
            <a:pPr marL="800100" lvl="1" indent="-342900" algn="just" eaLnBrk="0" fontAlgn="base" hangingPunct="0">
              <a:spcBef>
                <a:spcPct val="50000"/>
              </a:spcBef>
              <a:spcAft>
                <a:spcPct val="0"/>
              </a:spcAft>
              <a:buClr>
                <a:srgbClr val="FFCCFF"/>
              </a:buClr>
              <a:buSzPct val="80000"/>
              <a:buFont typeface="Symbol" pitchFamily="18" charset="2"/>
              <a:buChar char="¨"/>
            </a:pPr>
            <a:r>
              <a:rPr lang="en-US" sz="2800" dirty="0" smtClean="0"/>
              <a:t>Good ideas are often not funded because they are not packaged well</a:t>
            </a:r>
          </a:p>
          <a:p>
            <a:pPr marL="800100" lvl="1" indent="-342900" algn="just" eaLnBrk="0" fontAlgn="base" hangingPunct="0">
              <a:spcBef>
                <a:spcPct val="50000"/>
              </a:spcBef>
              <a:spcAft>
                <a:spcPct val="0"/>
              </a:spcAft>
              <a:buClr>
                <a:srgbClr val="FFCCFF"/>
              </a:buClr>
              <a:buSzPct val="80000"/>
              <a:buFont typeface="Symbol" pitchFamily="18" charset="2"/>
              <a:buChar char="¨"/>
            </a:pPr>
            <a:r>
              <a:rPr lang="en-US" sz="2800" dirty="0" smtClean="0"/>
              <a:t>For every good idea that is funded, there are others that aren’t – not packaged well</a:t>
            </a:r>
          </a:p>
          <a:p>
            <a:pPr marL="342900" indent="-342900" algn="just" eaLnBrk="0" fontAlgn="base" hangingPunct="0">
              <a:spcBef>
                <a:spcPct val="50000"/>
              </a:spcBef>
              <a:spcAft>
                <a:spcPct val="0"/>
              </a:spcAft>
              <a:buClr>
                <a:srgbClr val="FFFF00"/>
              </a:buClr>
              <a:buFont typeface="Symbol" pitchFamily="18" charset="2"/>
              <a:buChar char="·"/>
            </a:pPr>
            <a:r>
              <a:rPr lang="en-US" sz="3200" dirty="0" smtClean="0"/>
              <a:t>Then improve the packaging</a:t>
            </a:r>
            <a:r>
              <a:rPr lang="en-US" sz="1100" dirty="0" smtClean="0"/>
              <a:t> </a:t>
            </a:r>
            <a:r>
              <a:rPr lang="en-US" sz="3200" dirty="0" smtClean="0"/>
              <a:t>!</a:t>
            </a:r>
          </a:p>
        </p:txBody>
      </p:sp>
      <p:sp>
        <p:nvSpPr>
          <p:cNvPr id="270345" name="Rectangle 9"/>
          <p:cNvSpPr>
            <a:spLocks noGrp="1" noChangeArrowheads="1"/>
          </p:cNvSpPr>
          <p:nvPr>
            <p:ph type="title"/>
          </p:nvPr>
        </p:nvSpPr>
        <p:spPr>
          <a:noFill/>
          <a:ln/>
        </p:spPr>
        <p:txBody>
          <a:bodyPr lIns="92075" tIns="46038" rIns="92075" bIns="46038" anchor="ctr">
            <a:normAutofit/>
          </a:bodyPr>
          <a:lstStyle/>
          <a:p>
            <a:r>
              <a:rPr lang="en-US"/>
              <a:t>Background and 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3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3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3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3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47139" name="Rectangle 3"/>
          <p:cNvSpPr>
            <a:spLocks noChangeArrowheads="1"/>
          </p:cNvSpPr>
          <p:nvPr/>
        </p:nvSpPr>
        <p:spPr bwMode="auto">
          <a:xfrm>
            <a:off x="596034" y="1898865"/>
            <a:ext cx="7907193" cy="4077115"/>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6.	 Write the proposal logically and clearly</a:t>
            </a:r>
          </a:p>
          <a:p>
            <a:pPr marL="862013" lvl="1" indent="-396875" eaLnBrk="1" hangingPunct="1">
              <a:spcBef>
                <a:spcPct val="75000"/>
              </a:spcBef>
              <a:buClr>
                <a:srgbClr val="FFCCFF"/>
              </a:buClr>
              <a:buSzPct val="80000"/>
              <a:buFont typeface="Symbol" pitchFamily="18" charset="2"/>
              <a:buChar char="¨"/>
            </a:pPr>
            <a:r>
              <a:rPr lang="en-US" sz="2800" dirty="0"/>
              <a:t>Background establishes the need for the project -project is important and interesting</a:t>
            </a:r>
          </a:p>
          <a:p>
            <a:pPr marL="862013" lvl="1" indent="-396875" eaLnBrk="1" hangingPunct="1">
              <a:spcBef>
                <a:spcPct val="75000"/>
              </a:spcBef>
              <a:buClr>
                <a:srgbClr val="FFCCFF"/>
              </a:buClr>
              <a:buSzPct val="80000"/>
              <a:buFont typeface="Symbol" pitchFamily="18" charset="2"/>
              <a:buChar char="¨"/>
            </a:pPr>
            <a:r>
              <a:rPr lang="en-US" sz="2800" dirty="0"/>
              <a:t>The need can be readily identified with the priorities of the program ….. make sure you say it in the proposal</a:t>
            </a:r>
            <a:r>
              <a:rPr lang="en-US" sz="1100" dirty="0"/>
              <a:t> </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48163" name="Rectangle 3"/>
          <p:cNvSpPr>
            <a:spLocks noChangeArrowheads="1"/>
          </p:cNvSpPr>
          <p:nvPr/>
        </p:nvSpPr>
        <p:spPr bwMode="auto">
          <a:xfrm>
            <a:off x="581603" y="1898864"/>
            <a:ext cx="7937500" cy="4411731"/>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6.	 Write the proposal logically and clearly</a:t>
            </a:r>
          </a:p>
          <a:p>
            <a:pPr marL="865188" lvl="1" indent="-406400" eaLnBrk="1" hangingPunct="1">
              <a:spcBef>
                <a:spcPct val="75000"/>
              </a:spcBef>
              <a:buClr>
                <a:srgbClr val="FFCCFF"/>
              </a:buClr>
              <a:buSzPct val="80000"/>
              <a:buFont typeface="Symbol" pitchFamily="18" charset="2"/>
              <a:buChar char="¨"/>
            </a:pPr>
            <a:r>
              <a:rPr lang="en-US" sz="2800" dirty="0"/>
              <a:t>Overarching hypothesis (or goal)</a:t>
            </a:r>
          </a:p>
          <a:p>
            <a:pPr marL="865188" lvl="1" indent="-406400" eaLnBrk="1" hangingPunct="1">
              <a:spcBef>
                <a:spcPct val="75000"/>
              </a:spcBef>
              <a:buClr>
                <a:srgbClr val="FFCCFF"/>
              </a:buClr>
              <a:buSzPct val="80000"/>
              <a:buFont typeface="Symbol" pitchFamily="18" charset="2"/>
              <a:buChar char="¨"/>
            </a:pPr>
            <a:r>
              <a:rPr lang="en-US" sz="2800" dirty="0"/>
              <a:t>Specific aims or objectives that test the hypothesis</a:t>
            </a:r>
          </a:p>
          <a:p>
            <a:pPr marL="865188" lvl="1" indent="-406400" eaLnBrk="1" hangingPunct="1">
              <a:spcBef>
                <a:spcPct val="75000"/>
              </a:spcBef>
              <a:buClr>
                <a:srgbClr val="FFCCFF"/>
              </a:buClr>
              <a:buSzPct val="80000"/>
              <a:buFont typeface="Symbol" pitchFamily="18" charset="2"/>
              <a:buChar char="¨"/>
            </a:pPr>
            <a:r>
              <a:rPr lang="en-US" sz="2800" dirty="0"/>
              <a:t>Methodologies with associated timelines</a:t>
            </a:r>
          </a:p>
          <a:p>
            <a:pPr marL="865188" lvl="1" indent="-406400" eaLnBrk="1" hangingPunct="1">
              <a:spcBef>
                <a:spcPct val="75000"/>
              </a:spcBef>
              <a:buClr>
                <a:srgbClr val="FFCCFF"/>
              </a:buClr>
              <a:buSzPct val="80000"/>
              <a:buFont typeface="Symbol" pitchFamily="18" charset="2"/>
              <a:buChar char="¨"/>
            </a:pPr>
            <a:r>
              <a:rPr lang="en-US" sz="2800" dirty="0"/>
              <a:t>Expected outcomes and impacts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49187" name="Rectangle 3"/>
          <p:cNvSpPr>
            <a:spLocks noChangeArrowheads="1"/>
          </p:cNvSpPr>
          <p:nvPr/>
        </p:nvSpPr>
        <p:spPr bwMode="auto">
          <a:xfrm>
            <a:off x="304800" y="1898864"/>
            <a:ext cx="8534400" cy="4959136"/>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6.	 Write the proposal logically and clearly</a:t>
            </a:r>
          </a:p>
          <a:p>
            <a:pPr marL="800100" lvl="1" indent="-341313" eaLnBrk="1" hangingPunct="1">
              <a:spcBef>
                <a:spcPct val="50000"/>
              </a:spcBef>
              <a:buClr>
                <a:srgbClr val="FFCCFF"/>
              </a:buClr>
              <a:buSzPct val="80000"/>
              <a:buFont typeface="Symbol" pitchFamily="18" charset="2"/>
              <a:buChar char="¨"/>
            </a:pPr>
            <a:r>
              <a:rPr lang="en-US" sz="2800" b="1" dirty="0">
                <a:solidFill>
                  <a:srgbClr val="FF0000"/>
                </a:solidFill>
              </a:rPr>
              <a:t>Reviewers must be convinced that:</a:t>
            </a:r>
          </a:p>
          <a:p>
            <a:pPr marL="1257300" lvl="2" indent="-342900" eaLnBrk="1" hangingPunct="1">
              <a:spcBef>
                <a:spcPct val="40000"/>
              </a:spcBef>
              <a:buClr>
                <a:srgbClr val="FF9B03"/>
              </a:buClr>
              <a:buSzPct val="60000"/>
              <a:buFont typeface="Wingdings" pitchFamily="2" charset="2"/>
              <a:buChar char="Ø"/>
            </a:pPr>
            <a:r>
              <a:rPr lang="en-US" sz="2800" dirty="0"/>
              <a:t>Goals reflect major priorities of the program</a:t>
            </a:r>
          </a:p>
          <a:p>
            <a:pPr marL="1257300" lvl="2" indent="-342900" eaLnBrk="1" hangingPunct="1">
              <a:spcBef>
                <a:spcPct val="40000"/>
              </a:spcBef>
              <a:buClr>
                <a:srgbClr val="FF9B03"/>
              </a:buClr>
              <a:buSzPct val="60000"/>
              <a:buFont typeface="Wingdings" pitchFamily="2" charset="2"/>
              <a:buChar char="Ø"/>
            </a:pPr>
            <a:r>
              <a:rPr lang="en-US" sz="2800" dirty="0"/>
              <a:t>If objectives are accomplished, you will attain goals</a:t>
            </a:r>
          </a:p>
          <a:p>
            <a:pPr marL="1257300" lvl="2" indent="-342900" eaLnBrk="1" hangingPunct="1">
              <a:spcBef>
                <a:spcPct val="40000"/>
              </a:spcBef>
              <a:buClr>
                <a:srgbClr val="FF9B03"/>
              </a:buClr>
              <a:buSzPct val="60000"/>
              <a:buFont typeface="Wingdings" pitchFamily="2" charset="2"/>
              <a:buChar char="Ø"/>
            </a:pPr>
            <a:r>
              <a:rPr lang="en-US" sz="2800" dirty="0"/>
              <a:t>If methodology is followed, objectives will be attained</a:t>
            </a:r>
          </a:p>
          <a:p>
            <a:pPr marL="1257300" lvl="2" indent="-342900" algn="just" eaLnBrk="1" hangingPunct="1">
              <a:spcBef>
                <a:spcPct val="40000"/>
              </a:spcBef>
              <a:buClr>
                <a:srgbClr val="FF9B03"/>
              </a:buClr>
              <a:buSzPct val="60000"/>
              <a:buFont typeface="Wingdings" pitchFamily="2" charset="2"/>
              <a:buChar char="Ø"/>
            </a:pPr>
            <a:r>
              <a:rPr lang="en-US" sz="2800" dirty="0"/>
              <a:t>Expected results are directly related to overall goals and priorities of the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1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91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1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9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50211" name="Rectangle 3"/>
          <p:cNvSpPr>
            <a:spLocks noChangeArrowheads="1"/>
          </p:cNvSpPr>
          <p:nvPr/>
        </p:nvSpPr>
        <p:spPr bwMode="auto">
          <a:xfrm>
            <a:off x="567171" y="1898864"/>
            <a:ext cx="7938943" cy="4328889"/>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b="1" dirty="0"/>
              <a:t>6.	 Write the proposal logically and clearly</a:t>
            </a:r>
          </a:p>
          <a:p>
            <a:pPr marL="793750" lvl="1" indent="-334963" eaLnBrk="1" hangingPunct="1">
              <a:spcBef>
                <a:spcPct val="50000"/>
              </a:spcBef>
              <a:buClr>
                <a:srgbClr val="FFCCFF"/>
              </a:buClr>
              <a:buSzPct val="80000"/>
              <a:buFont typeface="Symbol" pitchFamily="18" charset="2"/>
              <a:buChar char="¨"/>
            </a:pPr>
            <a:r>
              <a:rPr lang="en-US" sz="2800" b="1" dirty="0">
                <a:solidFill>
                  <a:srgbClr val="FF0000"/>
                </a:solidFill>
              </a:rPr>
              <a:t>Reviewers must be convinced that:</a:t>
            </a:r>
          </a:p>
          <a:p>
            <a:pPr marL="1258888" lvl="2" indent="-344488" eaLnBrk="1" hangingPunct="1">
              <a:spcBef>
                <a:spcPct val="65000"/>
              </a:spcBef>
              <a:buClr>
                <a:srgbClr val="FF9B03"/>
              </a:buClr>
              <a:buSzPct val="60000"/>
              <a:buFont typeface="Wingdings" pitchFamily="2" charset="2"/>
              <a:buChar char="Ø"/>
            </a:pPr>
            <a:r>
              <a:rPr lang="en-US" sz="2800" dirty="0"/>
              <a:t>The proposed evaluation plan will keep you on track to successful completion of the project</a:t>
            </a:r>
          </a:p>
          <a:p>
            <a:pPr marL="1258888" lvl="2" indent="-344488" eaLnBrk="1" hangingPunct="1">
              <a:spcBef>
                <a:spcPct val="65000"/>
              </a:spcBef>
              <a:buClr>
                <a:srgbClr val="FF9B03"/>
              </a:buClr>
              <a:buSzPct val="60000"/>
              <a:buFont typeface="Wingdings" pitchFamily="2" charset="2"/>
              <a:buChar char="Ø"/>
            </a:pPr>
            <a:r>
              <a:rPr lang="en-US" sz="2800" dirty="0"/>
              <a:t>The probability of success is acceptable</a:t>
            </a:r>
          </a:p>
          <a:p>
            <a:pPr marL="1258888" lvl="2" indent="-344488" eaLnBrk="1" hangingPunct="1">
              <a:spcBef>
                <a:spcPct val="65000"/>
              </a:spcBef>
              <a:buClr>
                <a:srgbClr val="FF9B03"/>
              </a:buClr>
              <a:buSzPct val="60000"/>
              <a:buFont typeface="Wingdings" pitchFamily="2" charset="2"/>
              <a:buChar char="Ø"/>
            </a:pPr>
            <a:r>
              <a:rPr lang="en-US" sz="2800" dirty="0"/>
              <a:t>That the proposal NEEDS to be FUNDED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2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40995" name="Rectangle 3"/>
          <p:cNvSpPr>
            <a:spLocks noChangeArrowheads="1"/>
          </p:cNvSpPr>
          <p:nvPr/>
        </p:nvSpPr>
        <p:spPr bwMode="auto">
          <a:xfrm>
            <a:off x="381000" y="1911860"/>
            <a:ext cx="8257597" cy="4641340"/>
          </a:xfrm>
          <a:prstGeom prst="rect">
            <a:avLst/>
          </a:prstGeom>
          <a:noFill/>
          <a:ln w="9525">
            <a:noFill/>
            <a:miter lim="800000"/>
            <a:headEnd/>
            <a:tailEnd/>
          </a:ln>
          <a:effectLst/>
        </p:spPr>
        <p:txBody>
          <a:bodyPr lIns="92075" tIns="46038" rIns="92075" bIns="46038"/>
          <a:lstStyle/>
          <a:p>
            <a:pPr marL="465138" indent="-465138" eaLnBrk="1" hangingPunct="1">
              <a:spcBef>
                <a:spcPct val="50000"/>
              </a:spcBef>
              <a:buClr>
                <a:srgbClr val="FFFF00"/>
              </a:buClr>
            </a:pPr>
            <a:r>
              <a:rPr lang="en-US" sz="3200" b="1" dirty="0"/>
              <a:t>7.	Prepare budget with a strong justification</a:t>
            </a:r>
          </a:p>
          <a:p>
            <a:pPr marL="914400" lvl="1" indent="-334963" algn="just" eaLnBrk="1" hangingPunct="1">
              <a:spcBef>
                <a:spcPct val="50000"/>
              </a:spcBef>
              <a:buClr>
                <a:srgbClr val="FFCCFF"/>
              </a:buClr>
              <a:buSzPct val="80000"/>
              <a:buFont typeface="Symbol" pitchFamily="18" charset="2"/>
              <a:buChar char="¨"/>
            </a:pPr>
            <a:r>
              <a:rPr lang="en-US" sz="2800" dirty="0"/>
              <a:t>Use timeline to compute amount of time personnel will spend carrying out each portion of the project</a:t>
            </a:r>
          </a:p>
          <a:p>
            <a:pPr marL="914400" lvl="1" indent="-334963" algn="just" eaLnBrk="1" hangingPunct="1">
              <a:spcBef>
                <a:spcPct val="40000"/>
              </a:spcBef>
              <a:buClr>
                <a:srgbClr val="FFCCFF"/>
              </a:buClr>
              <a:buSzPct val="80000"/>
              <a:buFont typeface="Symbol" pitchFamily="18" charset="2"/>
              <a:buChar char="¨"/>
            </a:pPr>
            <a:r>
              <a:rPr lang="en-US" sz="2800" dirty="0"/>
              <a:t>Unreasonable budgets hurt proposals - they create skeptics within reviewer ranks</a:t>
            </a:r>
          </a:p>
          <a:p>
            <a:pPr marL="914400" lvl="1" indent="-334963" eaLnBrk="1" hangingPunct="1">
              <a:spcBef>
                <a:spcPct val="40000"/>
              </a:spcBef>
              <a:buClr>
                <a:srgbClr val="FFCCFF"/>
              </a:buClr>
              <a:buSzPct val="80000"/>
              <a:buFont typeface="Symbol" pitchFamily="18" charset="2"/>
              <a:buChar char="¨"/>
            </a:pPr>
            <a:r>
              <a:rPr lang="en-US" sz="2800" dirty="0"/>
              <a:t>Keep budgets within guidelines in the RFA - they are judged on the degree of</a:t>
            </a:r>
            <a:r>
              <a:rPr lang="en-US" dirty="0"/>
              <a:t>  </a:t>
            </a:r>
            <a:r>
              <a:rPr lang="en-US" sz="2800" dirty="0"/>
              <a:t>reasonableness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ChangeArrowheads="1"/>
          </p:cNvSpPr>
          <p:nvPr/>
        </p:nvSpPr>
        <p:spPr bwMode="auto">
          <a:xfrm>
            <a:off x="581603" y="1911859"/>
            <a:ext cx="7937500" cy="4390614"/>
          </a:xfrm>
          <a:prstGeom prst="rect">
            <a:avLst/>
          </a:prstGeom>
          <a:noFill/>
          <a:ln w="9525">
            <a:noFill/>
            <a:miter lim="800000"/>
            <a:headEnd/>
            <a:tailEnd/>
          </a:ln>
          <a:effectLst/>
        </p:spPr>
        <p:txBody>
          <a:bodyPr lIns="92075" tIns="46038" rIns="92075" bIns="46038"/>
          <a:lstStyle/>
          <a:p>
            <a:pPr marL="465138" indent="-465138" eaLnBrk="1" hangingPunct="1">
              <a:spcBef>
                <a:spcPct val="50000"/>
              </a:spcBef>
              <a:buClr>
                <a:srgbClr val="FFFF00"/>
              </a:buClr>
            </a:pPr>
            <a:r>
              <a:rPr lang="en-US" sz="3200" b="1" dirty="0"/>
              <a:t>8.	Obtain critical input from experienced and </a:t>
            </a:r>
            <a:r>
              <a:rPr lang="en-US" sz="3200" b="1" u="sng" dirty="0"/>
              <a:t>successful</a:t>
            </a:r>
            <a:r>
              <a:rPr lang="en-US" sz="3200" b="1" dirty="0"/>
              <a:t> colleagues</a:t>
            </a:r>
          </a:p>
          <a:p>
            <a:pPr marL="1035050" lvl="1" indent="-455613" eaLnBrk="1" hangingPunct="1">
              <a:spcBef>
                <a:spcPct val="75000"/>
              </a:spcBef>
              <a:buClr>
                <a:srgbClr val="FFCCFF"/>
              </a:buClr>
              <a:buSzPct val="80000"/>
              <a:buFont typeface="Symbol" pitchFamily="18" charset="2"/>
              <a:buChar char="¨"/>
            </a:pPr>
            <a:r>
              <a:rPr lang="en-US" sz="2800" dirty="0"/>
              <a:t>One who has significant expertise in the topic area</a:t>
            </a:r>
          </a:p>
          <a:p>
            <a:pPr marL="1035050" lvl="1" indent="-455613" eaLnBrk="1" hangingPunct="1">
              <a:spcBef>
                <a:spcPct val="75000"/>
              </a:spcBef>
              <a:buClr>
                <a:srgbClr val="FFCCFF"/>
              </a:buClr>
              <a:buSzPct val="80000"/>
              <a:buFont typeface="Symbol" pitchFamily="18" charset="2"/>
              <a:buChar char="¨"/>
            </a:pPr>
            <a:r>
              <a:rPr lang="en-US" sz="2800" dirty="0"/>
              <a:t>Another who has only passing familiarity (or less) with the subject matter</a:t>
            </a:r>
          </a:p>
          <a:p>
            <a:pPr marL="1035050" lvl="1" indent="-455613" eaLnBrk="1" hangingPunct="1">
              <a:spcBef>
                <a:spcPct val="75000"/>
              </a:spcBef>
              <a:buClr>
                <a:srgbClr val="FFCCFF"/>
              </a:buClr>
              <a:buSzPct val="80000"/>
              <a:buFont typeface="Symbol" pitchFamily="18" charset="2"/>
              <a:buChar char="¨"/>
            </a:pPr>
            <a:r>
              <a:rPr lang="en-US" sz="2800" dirty="0"/>
              <a:t>A third who is an excellent writer</a:t>
            </a:r>
          </a:p>
        </p:txBody>
      </p:sp>
      <p:sp>
        <p:nvSpPr>
          <p:cNvPr id="268303" name="Rectangle 15"/>
          <p:cNvSpPr>
            <a:spLocks noGrp="1" noChangeArrowheads="1"/>
          </p:cNvSpPr>
          <p:nvPr>
            <p:ph type="title"/>
          </p:nvPr>
        </p:nvSpPr>
        <p:spPr>
          <a:xfrm>
            <a:off x="1418648" y="305377"/>
            <a:ext cx="6261965" cy="1346586"/>
          </a:xfrm>
          <a:noFill/>
          <a:ln/>
        </p:spPr>
        <p:txBody>
          <a:bodyPr/>
          <a:lstStyle/>
          <a:p>
            <a:r>
              <a:rPr lang="en-US"/>
              <a:t>Ten Things You Must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3"/>
          <p:cNvSpPr>
            <a:spLocks noChangeArrowheads="1"/>
          </p:cNvSpPr>
          <p:nvPr/>
        </p:nvSpPr>
        <p:spPr bwMode="auto">
          <a:xfrm>
            <a:off x="581603" y="1911859"/>
            <a:ext cx="7937500" cy="4491324"/>
          </a:xfrm>
          <a:prstGeom prst="rect">
            <a:avLst/>
          </a:prstGeom>
          <a:noFill/>
          <a:ln w="9525">
            <a:noFill/>
            <a:miter lim="800000"/>
            <a:headEnd/>
            <a:tailEnd/>
          </a:ln>
          <a:effectLst/>
        </p:spPr>
        <p:txBody>
          <a:bodyPr lIns="92075" tIns="46038" rIns="92075" bIns="46038"/>
          <a:lstStyle/>
          <a:p>
            <a:pPr marL="465138" indent="-465138" eaLnBrk="1" hangingPunct="1">
              <a:spcBef>
                <a:spcPct val="50000"/>
              </a:spcBef>
              <a:buClr>
                <a:srgbClr val="FFFF00"/>
              </a:buClr>
            </a:pPr>
            <a:r>
              <a:rPr lang="en-US" sz="3200" b="1" dirty="0"/>
              <a:t>8.	Obtain critical input from experienced and </a:t>
            </a:r>
            <a:r>
              <a:rPr lang="en-US" sz="3200" b="1" u="sng" dirty="0"/>
              <a:t>successful</a:t>
            </a:r>
            <a:r>
              <a:rPr lang="en-US" sz="3200" b="1" dirty="0"/>
              <a:t> colleagues …. someone</a:t>
            </a:r>
          </a:p>
          <a:p>
            <a:pPr marL="1035050" lvl="1" indent="-455613" eaLnBrk="1" hangingPunct="1">
              <a:spcBef>
                <a:spcPct val="35000"/>
              </a:spcBef>
              <a:buClr>
                <a:srgbClr val="FFCCFF"/>
              </a:buClr>
              <a:buSzPct val="80000"/>
              <a:buFont typeface="Symbol" pitchFamily="18" charset="2"/>
              <a:buChar char="¨"/>
            </a:pPr>
            <a:r>
              <a:rPr lang="en-US" sz="2800" dirty="0"/>
              <a:t>Who talks frankly, bluntly and clearly - do not want someone who beats around the bush</a:t>
            </a:r>
          </a:p>
          <a:p>
            <a:pPr marL="1035050" lvl="1" indent="-455613" eaLnBrk="1" hangingPunct="1">
              <a:spcBef>
                <a:spcPct val="35000"/>
              </a:spcBef>
              <a:buClr>
                <a:srgbClr val="FFCCFF"/>
              </a:buClr>
              <a:buSzPct val="80000"/>
              <a:buFont typeface="Symbol" pitchFamily="18" charset="2"/>
              <a:buChar char="¨"/>
            </a:pPr>
            <a:r>
              <a:rPr lang="en-US" sz="2800" dirty="0"/>
              <a:t>Who has little sympathy for your ego</a:t>
            </a:r>
          </a:p>
          <a:p>
            <a:pPr marL="1035050" lvl="1" indent="-455613" eaLnBrk="1" hangingPunct="1">
              <a:spcBef>
                <a:spcPct val="35000"/>
              </a:spcBef>
              <a:buClr>
                <a:srgbClr val="FFCCFF"/>
              </a:buClr>
              <a:buSzPct val="80000"/>
              <a:buFont typeface="Symbol" pitchFamily="18" charset="2"/>
              <a:buChar char="¨"/>
            </a:pPr>
            <a:r>
              <a:rPr lang="en-US" sz="2800" dirty="0"/>
              <a:t>Who is smart and crafty</a:t>
            </a:r>
          </a:p>
          <a:p>
            <a:pPr marL="1035050" lvl="1" indent="-455613" eaLnBrk="1" hangingPunct="1">
              <a:spcBef>
                <a:spcPct val="35000"/>
              </a:spcBef>
              <a:buClr>
                <a:srgbClr val="FFCCFF"/>
              </a:buClr>
              <a:buSzPct val="80000"/>
              <a:buFont typeface="Symbol" pitchFamily="18" charset="2"/>
              <a:buChar char="¨"/>
            </a:pPr>
            <a:r>
              <a:rPr lang="en-US" sz="2800" dirty="0"/>
              <a:t>Who has success in obtaining grants</a:t>
            </a:r>
          </a:p>
        </p:txBody>
      </p:sp>
      <p:sp>
        <p:nvSpPr>
          <p:cNvPr id="355333" name="Rectangle 5"/>
          <p:cNvSpPr>
            <a:spLocks noGrp="1" noChangeArrowheads="1"/>
          </p:cNvSpPr>
          <p:nvPr>
            <p:ph type="title"/>
          </p:nvPr>
        </p:nvSpPr>
        <p:spPr>
          <a:xfrm>
            <a:off x="1418648" y="305377"/>
            <a:ext cx="6261965" cy="1346586"/>
          </a:xfrm>
          <a:noFill/>
          <a:ln/>
        </p:spPr>
        <p:txBody>
          <a:bodyPr/>
          <a:lstStyle/>
          <a:p>
            <a:r>
              <a:rPr lang="en-US"/>
              <a:t>Ten Things You Must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3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533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5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43043" name="Rectangle 3"/>
          <p:cNvSpPr>
            <a:spLocks noChangeArrowheads="1"/>
          </p:cNvSpPr>
          <p:nvPr/>
        </p:nvSpPr>
        <p:spPr bwMode="auto">
          <a:xfrm>
            <a:off x="381000" y="2196120"/>
            <a:ext cx="8382000" cy="4106353"/>
          </a:xfrm>
          <a:prstGeom prst="rect">
            <a:avLst/>
          </a:prstGeom>
          <a:noFill/>
          <a:ln w="9525">
            <a:noFill/>
            <a:miter lim="800000"/>
            <a:headEnd/>
            <a:tailEnd/>
          </a:ln>
          <a:effectLst/>
        </p:spPr>
        <p:txBody>
          <a:bodyPr lIns="92075" tIns="46038" rIns="92075" bIns="46038"/>
          <a:lstStyle/>
          <a:p>
            <a:pPr marL="690563" indent="-690563" algn="just" eaLnBrk="1" hangingPunct="1">
              <a:lnSpc>
                <a:spcPct val="125000"/>
              </a:lnSpc>
              <a:spcBef>
                <a:spcPct val="125000"/>
              </a:spcBef>
              <a:buClr>
                <a:srgbClr val="FFFF00"/>
              </a:buClr>
            </a:pPr>
            <a:r>
              <a:rPr lang="en-US" sz="2800" b="1" dirty="0">
                <a:effectLst>
                  <a:outerShdw blurRad="38100" dist="38100" dir="2700000" algn="tl">
                    <a:srgbClr val="000000"/>
                  </a:outerShdw>
                </a:effectLst>
              </a:rPr>
              <a:t>  </a:t>
            </a:r>
            <a:r>
              <a:rPr lang="en-US" sz="3200" b="1" dirty="0"/>
              <a:t>9. 	Fill out forms completely and correctly</a:t>
            </a:r>
          </a:p>
          <a:p>
            <a:pPr marL="690563" indent="-690563" eaLnBrk="1" hangingPunct="1">
              <a:lnSpc>
                <a:spcPct val="125000"/>
              </a:lnSpc>
              <a:spcBef>
                <a:spcPct val="125000"/>
              </a:spcBef>
              <a:buClr>
                <a:srgbClr val="FFFF00"/>
              </a:buClr>
            </a:pPr>
            <a:r>
              <a:rPr lang="en-US" sz="3200" b="1" dirty="0"/>
              <a:t>10.	Allow time for intramural administrative requirements - send to arrive on time</a:t>
            </a:r>
          </a:p>
          <a:p>
            <a:pPr marL="1262063" lvl="1" indent="-457200" eaLnBrk="1" hangingPunct="1">
              <a:lnSpc>
                <a:spcPct val="125000"/>
              </a:lnSpc>
              <a:spcBef>
                <a:spcPct val="100000"/>
              </a:spcBef>
              <a:buClr>
                <a:srgbClr val="FFCCFF"/>
              </a:buClr>
              <a:buSzPct val="80000"/>
              <a:buFont typeface="Symbol" pitchFamily="18" charset="2"/>
              <a:buChar char="¨"/>
            </a:pPr>
            <a:r>
              <a:rPr lang="en-US" sz="2800" dirty="0"/>
              <a:t>A deadline is a deadline is a deadline</a:t>
            </a:r>
            <a:r>
              <a:rPr lang="en-US" sz="900" dirty="0"/>
              <a:t> </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0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7772400" cy="685800"/>
          </a:xfrm>
        </p:spPr>
        <p:txBody>
          <a:bodyPr>
            <a:normAutofit fontScale="90000"/>
          </a:bodyPr>
          <a:lstStyle/>
          <a:p>
            <a:r>
              <a:rPr lang="en-US">
                <a:latin typeface="Franklin Gothic Book" pitchFamily="34" charset="0"/>
              </a:rPr>
              <a:t>Proposal Formatting</a:t>
            </a:r>
            <a:endParaRPr lang="en-CA">
              <a:latin typeface="Franklin Gothic Book" pitchFamily="34" charset="0"/>
            </a:endParaRPr>
          </a:p>
        </p:txBody>
      </p:sp>
      <p:sp>
        <p:nvSpPr>
          <p:cNvPr id="15363" name="Rectangle 3"/>
          <p:cNvSpPr>
            <a:spLocks noGrp="1" noChangeArrowheads="1"/>
          </p:cNvSpPr>
          <p:nvPr>
            <p:ph type="body" idx="1"/>
          </p:nvPr>
        </p:nvSpPr>
        <p:spPr>
          <a:xfrm>
            <a:off x="152400" y="1447800"/>
            <a:ext cx="8839200" cy="5410200"/>
          </a:xfrm>
        </p:spPr>
        <p:txBody>
          <a:bodyPr>
            <a:noAutofit/>
          </a:bodyPr>
          <a:lstStyle/>
          <a:p>
            <a:pPr marL="457200" indent="-457200" algn="l" rtl="0">
              <a:lnSpc>
                <a:spcPct val="90000"/>
              </a:lnSpc>
              <a:buFontTx/>
              <a:buNone/>
            </a:pPr>
            <a:r>
              <a:rPr lang="en-CA" sz="2800" b="1" dirty="0"/>
              <a:t>Formatting is concerned with the look, style, and layout of the proposal.  It is not merely aesthetics.  </a:t>
            </a:r>
          </a:p>
          <a:p>
            <a:pPr marL="457200" indent="-457200" algn="l" rtl="0">
              <a:lnSpc>
                <a:spcPct val="90000"/>
              </a:lnSpc>
              <a:buFontTx/>
              <a:buNone/>
            </a:pPr>
            <a:endParaRPr lang="en-CA" sz="2800" dirty="0" smtClean="0"/>
          </a:p>
          <a:p>
            <a:pPr marL="457200" indent="-457200" algn="l" rtl="0">
              <a:lnSpc>
                <a:spcPct val="90000"/>
              </a:lnSpc>
              <a:buFontTx/>
              <a:buNone/>
            </a:pPr>
            <a:r>
              <a:rPr lang="en-CA" sz="2800" b="1" dirty="0" smtClean="0"/>
              <a:t>It </a:t>
            </a:r>
            <a:r>
              <a:rPr lang="en-CA" sz="2800" b="1" dirty="0"/>
              <a:t>is pleasing to the eye but also:</a:t>
            </a:r>
          </a:p>
          <a:p>
            <a:pPr marL="457200" indent="-457200" algn="l" rtl="0">
              <a:lnSpc>
                <a:spcPct val="90000"/>
              </a:lnSpc>
            </a:pPr>
            <a:r>
              <a:rPr lang="en-CA" sz="2800" dirty="0" smtClean="0"/>
              <a:t>Adds </a:t>
            </a:r>
            <a:r>
              <a:rPr lang="en-CA" sz="2800" dirty="0"/>
              <a:t>to the perception that the document is well thought out</a:t>
            </a:r>
          </a:p>
          <a:p>
            <a:pPr marL="457200" indent="-457200" algn="l" rtl="0">
              <a:lnSpc>
                <a:spcPct val="90000"/>
              </a:lnSpc>
            </a:pPr>
            <a:r>
              <a:rPr lang="en-CA" sz="2800" dirty="0"/>
              <a:t>Enhances the credibility and professionalism of your organization</a:t>
            </a:r>
          </a:p>
          <a:p>
            <a:pPr marL="457200" indent="-457200" algn="l" rtl="0">
              <a:lnSpc>
                <a:spcPct val="90000"/>
              </a:lnSpc>
            </a:pPr>
            <a:r>
              <a:rPr lang="en-CA" sz="2800" dirty="0"/>
              <a:t>Is easy to read and understand</a:t>
            </a:r>
          </a:p>
          <a:p>
            <a:pPr marL="457200" indent="-457200" algn="l" rtl="0">
              <a:lnSpc>
                <a:spcPct val="90000"/>
              </a:lnSpc>
            </a:pPr>
            <a:r>
              <a:rPr lang="en-CA" sz="2800" dirty="0"/>
              <a:t>Facilitates the understanding of the proposal </a:t>
            </a:r>
            <a:br>
              <a:rPr lang="en-CA" sz="2800" dirty="0"/>
            </a:br>
            <a:r>
              <a:rPr lang="en-CA" sz="2800" dirty="0"/>
              <a:t>content</a:t>
            </a:r>
          </a:p>
          <a:p>
            <a:pPr marL="457200" indent="-457200" algn="l" rtl="0">
              <a:lnSpc>
                <a:spcPct val="90000"/>
              </a:lnSpc>
            </a:pPr>
            <a:r>
              <a:rPr lang="en-CA" sz="2800" dirty="0"/>
              <a:t>Makes it easy for the reader to find the information</a:t>
            </a:r>
            <a:br>
              <a:rPr lang="en-CA" sz="2800" dirty="0"/>
            </a:br>
            <a:r>
              <a:rPr lang="en-CA" sz="2800" dirty="0"/>
              <a:t>they are looking for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76200"/>
            <a:ext cx="7772400" cy="762000"/>
          </a:xfrm>
        </p:spPr>
        <p:txBody>
          <a:bodyPr>
            <a:normAutofit fontScale="90000"/>
          </a:bodyPr>
          <a:lstStyle/>
          <a:p>
            <a:r>
              <a:rPr lang="en-US">
                <a:latin typeface="Franklin Gothic Book" pitchFamily="34" charset="0"/>
              </a:rPr>
              <a:t>Proposal Formatting</a:t>
            </a:r>
            <a:endParaRPr lang="en-CA">
              <a:latin typeface="Franklin Gothic Book" pitchFamily="34" charset="0"/>
            </a:endParaRPr>
          </a:p>
        </p:txBody>
      </p:sp>
      <p:sp>
        <p:nvSpPr>
          <p:cNvPr id="46083" name="Rectangle 3"/>
          <p:cNvSpPr>
            <a:spLocks noGrp="1" noChangeArrowheads="1"/>
          </p:cNvSpPr>
          <p:nvPr>
            <p:ph type="body" idx="1"/>
          </p:nvPr>
        </p:nvSpPr>
        <p:spPr>
          <a:xfrm>
            <a:off x="228600" y="1524000"/>
            <a:ext cx="9144000" cy="5105400"/>
          </a:xfrm>
        </p:spPr>
        <p:txBody>
          <a:bodyPr>
            <a:noAutofit/>
          </a:bodyPr>
          <a:lstStyle/>
          <a:p>
            <a:pPr algn="l" rtl="0">
              <a:lnSpc>
                <a:spcPct val="90000"/>
              </a:lnSpc>
              <a:buFontTx/>
              <a:buNone/>
            </a:pPr>
            <a:r>
              <a:rPr lang="en-US" sz="2400" u="sng" dirty="0"/>
              <a:t>Title Page</a:t>
            </a:r>
            <a:br>
              <a:rPr lang="en-US" sz="2400" u="sng" dirty="0"/>
            </a:br>
            <a:r>
              <a:rPr lang="en-US" sz="2000" u="sng" dirty="0"/>
              <a:t/>
            </a:r>
            <a:br>
              <a:rPr lang="en-US" sz="2000" u="sng" dirty="0"/>
            </a:br>
            <a:r>
              <a:rPr lang="en-US" sz="2000" dirty="0"/>
              <a:t>T</a:t>
            </a:r>
            <a:r>
              <a:rPr lang="en-CA" sz="2000" dirty="0"/>
              <a:t>he first page/often serves as the cover </a:t>
            </a:r>
            <a:br>
              <a:rPr lang="en-CA" sz="2000" dirty="0"/>
            </a:br>
            <a:r>
              <a:rPr lang="en-CA" sz="2000" dirty="0"/>
              <a:t/>
            </a:r>
            <a:br>
              <a:rPr lang="en-CA" sz="2000" dirty="0"/>
            </a:br>
            <a:r>
              <a:rPr lang="en-CA" sz="2000" dirty="0"/>
              <a:t>It should include</a:t>
            </a:r>
            <a:r>
              <a:rPr lang="en-US" sz="2000" dirty="0"/>
              <a:t>: d</a:t>
            </a:r>
            <a:r>
              <a:rPr lang="en-CA" sz="2000" dirty="0"/>
              <a:t>ate</a:t>
            </a:r>
            <a:r>
              <a:rPr lang="en-US" sz="2000" dirty="0"/>
              <a:t>, </a:t>
            </a:r>
            <a:r>
              <a:rPr lang="en-CA" sz="2000" dirty="0"/>
              <a:t>project title</a:t>
            </a:r>
            <a:r>
              <a:rPr lang="en-US" sz="2000" dirty="0"/>
              <a:t>, project </a:t>
            </a:r>
            <a:r>
              <a:rPr lang="en-CA" sz="2000" dirty="0"/>
              <a:t>location</a:t>
            </a:r>
            <a:r>
              <a:rPr lang="en-US" sz="2000" dirty="0"/>
              <a:t>, name</a:t>
            </a:r>
            <a:r>
              <a:rPr lang="en-CA" sz="2000" dirty="0"/>
              <a:t> of the organization; and </a:t>
            </a:r>
            <a:r>
              <a:rPr lang="en-US" sz="2000" dirty="0"/>
              <a:t>an</a:t>
            </a:r>
            <a:r>
              <a:rPr lang="en-CA" sz="2000" dirty="0"/>
              <a:t>y required information </a:t>
            </a:r>
            <a:r>
              <a:rPr lang="en-US" sz="2000" dirty="0"/>
              <a:t>(e.g. </a:t>
            </a:r>
            <a:r>
              <a:rPr lang="en-CA" sz="2000" dirty="0"/>
              <a:t>proposal reference</a:t>
            </a:r>
            <a:r>
              <a:rPr lang="en-US" sz="2000" dirty="0"/>
              <a:t> #)</a:t>
            </a:r>
            <a:br>
              <a:rPr lang="en-US" sz="2000" dirty="0"/>
            </a:br>
            <a:r>
              <a:rPr lang="en-CA" sz="2400" dirty="0"/>
              <a:t> </a:t>
            </a:r>
            <a:endParaRPr lang="en-US" sz="2400" dirty="0"/>
          </a:p>
          <a:p>
            <a:pPr algn="l" rtl="0">
              <a:lnSpc>
                <a:spcPct val="90000"/>
              </a:lnSpc>
              <a:buFontTx/>
              <a:buNone/>
            </a:pPr>
            <a:r>
              <a:rPr lang="en-US" sz="2400" u="sng" dirty="0"/>
              <a:t>Table of Contents</a:t>
            </a:r>
            <a:r>
              <a:rPr lang="en-US" sz="2400" dirty="0"/>
              <a:t/>
            </a:r>
            <a:br>
              <a:rPr lang="en-US" sz="2400" dirty="0"/>
            </a:br>
            <a:r>
              <a:rPr lang="en-US" sz="2400" dirty="0"/>
              <a:t/>
            </a:r>
            <a:br>
              <a:rPr lang="en-US" sz="2400" dirty="0"/>
            </a:br>
            <a:r>
              <a:rPr lang="en-CA" sz="2000" dirty="0"/>
              <a:t>Make it easy for </a:t>
            </a:r>
            <a:r>
              <a:rPr lang="en-US" sz="2000" dirty="0"/>
              <a:t>readers </a:t>
            </a:r>
            <a:r>
              <a:rPr lang="en-CA" sz="2000" dirty="0"/>
              <a:t>to find the information they require</a:t>
            </a:r>
            <a:br>
              <a:rPr lang="en-CA" sz="2000" dirty="0"/>
            </a:br>
            <a:r>
              <a:rPr lang="en-CA" sz="2000" dirty="0"/>
              <a:t/>
            </a:r>
            <a:br>
              <a:rPr lang="en-CA" sz="2000" dirty="0"/>
            </a:br>
            <a:r>
              <a:rPr lang="en-CA" sz="2000" dirty="0"/>
              <a:t>Each heading should be listed with its corresponding page number</a:t>
            </a:r>
            <a:br>
              <a:rPr lang="en-CA" sz="2000" dirty="0"/>
            </a:br>
            <a:r>
              <a:rPr lang="en-CA" sz="2000" dirty="0"/>
              <a:t>  </a:t>
            </a:r>
            <a:br>
              <a:rPr lang="en-CA" sz="2000" dirty="0"/>
            </a:br>
            <a:r>
              <a:rPr lang="en-US" sz="2000" dirty="0"/>
              <a:t>Keep</a:t>
            </a:r>
            <a:r>
              <a:rPr lang="en-CA" sz="2000" dirty="0"/>
              <a:t> </a:t>
            </a:r>
            <a:r>
              <a:rPr lang="en-US" sz="2000" dirty="0"/>
              <a:t>it </a:t>
            </a:r>
            <a:r>
              <a:rPr lang="en-CA" sz="2000" dirty="0"/>
              <a:t>a reasonable length</a:t>
            </a:r>
            <a:br>
              <a:rPr lang="en-CA" sz="2000" dirty="0"/>
            </a:br>
            <a:r>
              <a:rPr lang="en-CA" sz="2000" dirty="0"/>
              <a:t/>
            </a:r>
            <a:br>
              <a:rPr lang="en-CA" sz="2000" dirty="0"/>
            </a:br>
            <a:r>
              <a:rPr lang="en-CA" sz="2000" dirty="0"/>
              <a:t>Too may headings can make it unwieldy</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28600"/>
            <a:ext cx="7772400" cy="838200"/>
          </a:xfrm>
        </p:spPr>
        <p:txBody>
          <a:bodyPr/>
          <a:lstStyle/>
          <a:p>
            <a:r>
              <a:rPr lang="en-US" dirty="0">
                <a:latin typeface="Franklin Gothic Book" pitchFamily="34" charset="0"/>
              </a:rPr>
              <a:t>What is a Proposal?</a:t>
            </a:r>
            <a:endParaRPr lang="en-CA" dirty="0">
              <a:latin typeface="Franklin Gothic Book" pitchFamily="34" charset="0"/>
            </a:endParaRPr>
          </a:p>
        </p:txBody>
      </p:sp>
      <p:sp>
        <p:nvSpPr>
          <p:cNvPr id="6147" name="Rectangle 3"/>
          <p:cNvSpPr>
            <a:spLocks noGrp="1" noChangeArrowheads="1"/>
          </p:cNvSpPr>
          <p:nvPr>
            <p:ph type="body" idx="1"/>
          </p:nvPr>
        </p:nvSpPr>
        <p:spPr>
          <a:xfrm>
            <a:off x="228600" y="1905000"/>
            <a:ext cx="8534400" cy="4419600"/>
          </a:xfrm>
        </p:spPr>
        <p:txBody>
          <a:bodyPr>
            <a:normAutofit/>
          </a:bodyPr>
          <a:lstStyle/>
          <a:p>
            <a:pPr marL="457200" indent="-457200" algn="l" rtl="0"/>
            <a:r>
              <a:rPr lang="en-US" sz="2800" dirty="0"/>
              <a:t>A proposal is a request for financial assistance</a:t>
            </a:r>
            <a:br>
              <a:rPr lang="en-US" sz="2800" dirty="0"/>
            </a:br>
            <a:r>
              <a:rPr lang="en-US" sz="2800" dirty="0"/>
              <a:t>to implement a project</a:t>
            </a:r>
          </a:p>
          <a:p>
            <a:pPr marL="457200" indent="-457200" algn="l" rtl="0"/>
            <a:endParaRPr lang="en-US" sz="2800" dirty="0"/>
          </a:p>
          <a:p>
            <a:pPr marL="457200" indent="-457200" algn="l" rtl="0"/>
            <a:r>
              <a:rPr lang="en-US" sz="2800" dirty="0"/>
              <a:t>Funding is sought, in whole or in part, from government funding agencies, charitable foundations, businesses, individuals, and other sources</a:t>
            </a:r>
          </a:p>
          <a:p>
            <a:pPr marL="457200" indent="-457200" algn="l" rtl="0">
              <a:buFontTx/>
              <a:buNone/>
            </a:pPr>
            <a:r>
              <a:rPr lang="en-US" sz="2800" dirty="0"/>
              <a:t>	</a:t>
            </a:r>
          </a:p>
          <a:p>
            <a:pPr marL="457200" indent="-457200" algn="l" rtl="0"/>
            <a:endParaRPr lang="en-CA"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200"/>
            <a:ext cx="7772400" cy="762000"/>
          </a:xfrm>
        </p:spPr>
        <p:txBody>
          <a:bodyPr>
            <a:normAutofit fontScale="90000"/>
          </a:bodyPr>
          <a:lstStyle/>
          <a:p>
            <a:r>
              <a:rPr lang="en-US">
                <a:latin typeface="Franklin Gothic Book" pitchFamily="34" charset="0"/>
              </a:rPr>
              <a:t>Proposal Formatting</a:t>
            </a:r>
            <a:endParaRPr lang="en-CA">
              <a:latin typeface="Franklin Gothic Book" pitchFamily="34" charset="0"/>
            </a:endParaRPr>
          </a:p>
        </p:txBody>
      </p:sp>
      <p:sp>
        <p:nvSpPr>
          <p:cNvPr id="16387" name="Rectangle 3"/>
          <p:cNvSpPr>
            <a:spLocks noGrp="1" noChangeArrowheads="1"/>
          </p:cNvSpPr>
          <p:nvPr>
            <p:ph type="body" idx="1"/>
          </p:nvPr>
        </p:nvSpPr>
        <p:spPr>
          <a:xfrm>
            <a:off x="228600" y="1524000"/>
            <a:ext cx="8534400" cy="5105400"/>
          </a:xfrm>
        </p:spPr>
        <p:txBody>
          <a:bodyPr>
            <a:normAutofit/>
          </a:bodyPr>
          <a:lstStyle/>
          <a:p>
            <a:pPr marL="58738" indent="-58738" algn="l" rtl="0">
              <a:lnSpc>
                <a:spcPct val="90000"/>
              </a:lnSpc>
              <a:buFontTx/>
              <a:buNone/>
            </a:pPr>
            <a:endParaRPr lang="en-US" sz="2800" dirty="0"/>
          </a:p>
          <a:p>
            <a:pPr marL="58738" indent="-58738" algn="l" rtl="0">
              <a:lnSpc>
                <a:spcPct val="90000"/>
              </a:lnSpc>
              <a:buFontTx/>
              <a:buNone/>
            </a:pPr>
            <a:r>
              <a:rPr lang="en-US" sz="2800" u="sng" dirty="0"/>
              <a:t>Appendices</a:t>
            </a:r>
            <a:endParaRPr lang="en-US" sz="2800" dirty="0"/>
          </a:p>
          <a:p>
            <a:pPr marL="58738" indent="-58738" algn="l" rtl="0">
              <a:lnSpc>
                <a:spcPct val="90000"/>
              </a:lnSpc>
              <a:buFontTx/>
              <a:buNone/>
            </a:pPr>
            <a:endParaRPr lang="en-US" sz="2800" dirty="0"/>
          </a:p>
          <a:p>
            <a:pPr marL="58738" indent="-58738" algn="l" rtl="0">
              <a:lnSpc>
                <a:spcPct val="90000"/>
              </a:lnSpc>
              <a:buFontTx/>
              <a:buNone/>
            </a:pPr>
            <a:r>
              <a:rPr lang="en-CA" sz="2800" dirty="0"/>
              <a:t>Use appendices to avoid crowding the body</a:t>
            </a:r>
            <a:br>
              <a:rPr lang="en-CA" sz="2800" dirty="0"/>
            </a:br>
            <a:r>
              <a:rPr lang="en-CA" sz="2800" dirty="0"/>
              <a:t>of the proposal </a:t>
            </a:r>
            <a:r>
              <a:rPr lang="en-US" sz="2800" dirty="0"/>
              <a:t>and </a:t>
            </a:r>
            <a:r>
              <a:rPr lang="en-CA" sz="2800" dirty="0"/>
              <a:t>maintain the narrative</a:t>
            </a:r>
            <a:r>
              <a:rPr lang="en-US" sz="2800" dirty="0"/>
              <a:t> flow </a:t>
            </a:r>
          </a:p>
          <a:p>
            <a:pPr marL="58738" indent="-58738" algn="l" rtl="0">
              <a:lnSpc>
                <a:spcPct val="90000"/>
              </a:lnSpc>
              <a:buFontTx/>
              <a:buNone/>
            </a:pPr>
            <a:endParaRPr lang="en-US" sz="2800" dirty="0"/>
          </a:p>
          <a:p>
            <a:pPr marL="58738" indent="-58738" algn="l" rtl="0">
              <a:lnSpc>
                <a:spcPct val="90000"/>
              </a:lnSpc>
              <a:buFontTx/>
              <a:buNone/>
            </a:pPr>
            <a:r>
              <a:rPr lang="en-CA" sz="2800" dirty="0"/>
              <a:t>Typical appendices </a:t>
            </a:r>
            <a:r>
              <a:rPr lang="en-US" sz="2800" dirty="0"/>
              <a:t>include</a:t>
            </a:r>
            <a:r>
              <a:rPr lang="en-CA" sz="2800" dirty="0"/>
              <a:t>:</a:t>
            </a:r>
            <a:r>
              <a:rPr lang="en-US" sz="2800" dirty="0"/>
              <a:t> material</a:t>
            </a:r>
            <a:r>
              <a:rPr lang="en-CA" sz="2800" dirty="0"/>
              <a:t> lists</a:t>
            </a:r>
            <a:r>
              <a:rPr lang="en-US" sz="2800" dirty="0"/>
              <a:t>, e</a:t>
            </a:r>
            <a:r>
              <a:rPr lang="en-CA" sz="2800" dirty="0" err="1"/>
              <a:t>ngineering</a:t>
            </a:r>
            <a:r>
              <a:rPr lang="en-CA" sz="2800" dirty="0"/>
              <a:t/>
            </a:r>
            <a:br>
              <a:rPr lang="en-CA" sz="2800" dirty="0"/>
            </a:br>
            <a:r>
              <a:rPr lang="en-US" sz="2800" dirty="0"/>
              <a:t>drawings, and letters</a:t>
            </a:r>
            <a:r>
              <a:rPr lang="en-CA" sz="2800" dirty="0"/>
              <a:t> of support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76200"/>
            <a:ext cx="7772400" cy="762000"/>
          </a:xfrm>
        </p:spPr>
        <p:txBody>
          <a:bodyPr>
            <a:normAutofit fontScale="90000"/>
          </a:bodyPr>
          <a:lstStyle/>
          <a:p>
            <a:r>
              <a:rPr lang="en-US">
                <a:latin typeface="Franklin Gothic Book" pitchFamily="34" charset="0"/>
              </a:rPr>
              <a:t>Proposal Formatting</a:t>
            </a:r>
            <a:endParaRPr lang="en-CA">
              <a:latin typeface="Franklin Gothic Book" pitchFamily="34" charset="0"/>
            </a:endParaRPr>
          </a:p>
        </p:txBody>
      </p:sp>
      <p:sp>
        <p:nvSpPr>
          <p:cNvPr id="17411" name="Rectangle 3"/>
          <p:cNvSpPr>
            <a:spLocks noGrp="1" noChangeArrowheads="1"/>
          </p:cNvSpPr>
          <p:nvPr>
            <p:ph type="body" idx="1"/>
          </p:nvPr>
        </p:nvSpPr>
        <p:spPr>
          <a:xfrm>
            <a:off x="381000" y="1447800"/>
            <a:ext cx="8458200" cy="5181600"/>
          </a:xfrm>
        </p:spPr>
        <p:txBody>
          <a:bodyPr>
            <a:normAutofit/>
          </a:bodyPr>
          <a:lstStyle/>
          <a:p>
            <a:pPr marL="0" indent="0" algn="l" rtl="0">
              <a:lnSpc>
                <a:spcPct val="90000"/>
              </a:lnSpc>
              <a:buFontTx/>
              <a:buNone/>
            </a:pPr>
            <a:r>
              <a:rPr lang="en-US" sz="2800" u="sng" dirty="0"/>
              <a:t>Length:</a:t>
            </a:r>
            <a:r>
              <a:rPr lang="en-US" sz="2800" dirty="0"/>
              <a:t> </a:t>
            </a:r>
            <a:br>
              <a:rPr lang="en-US" sz="2800" dirty="0"/>
            </a:br>
            <a:r>
              <a:rPr lang="en-US" sz="2800" dirty="0"/>
              <a:t/>
            </a:r>
            <a:br>
              <a:rPr lang="en-US" sz="2800" dirty="0"/>
            </a:br>
            <a:r>
              <a:rPr lang="en-US" sz="2800" dirty="0"/>
              <a:t>The </a:t>
            </a:r>
            <a:r>
              <a:rPr lang="en-CA" sz="2800" dirty="0"/>
              <a:t>proposal </a:t>
            </a:r>
            <a:r>
              <a:rPr lang="en-US" sz="2800" dirty="0"/>
              <a:t>should be </a:t>
            </a:r>
            <a:r>
              <a:rPr lang="en-CA" sz="2800" dirty="0"/>
              <a:t>focused and concise  </a:t>
            </a:r>
            <a:br>
              <a:rPr lang="en-CA" sz="2800" dirty="0"/>
            </a:br>
            <a:r>
              <a:rPr lang="en-CA" sz="2800" dirty="0"/>
              <a:t/>
            </a:r>
            <a:br>
              <a:rPr lang="en-CA" sz="2800" dirty="0"/>
            </a:br>
            <a:r>
              <a:rPr lang="en-US" sz="2800" dirty="0"/>
              <a:t>The length will </a:t>
            </a:r>
            <a:r>
              <a:rPr lang="en-CA" sz="2800" dirty="0"/>
              <a:t>usually depend on the number of resources being requested</a:t>
            </a:r>
            <a:endParaRPr lang="en-US" sz="2800" dirty="0"/>
          </a:p>
          <a:p>
            <a:pPr marL="0" indent="0" algn="l" rtl="0">
              <a:lnSpc>
                <a:spcPct val="90000"/>
              </a:lnSpc>
              <a:buFontTx/>
              <a:buNone/>
            </a:pPr>
            <a:endParaRPr lang="en-US" sz="2800" dirty="0"/>
          </a:p>
          <a:p>
            <a:pPr marL="0" indent="0" algn="l" rtl="0">
              <a:lnSpc>
                <a:spcPct val="90000"/>
              </a:lnSpc>
              <a:buFontTx/>
              <a:buNone/>
            </a:pPr>
            <a:r>
              <a:rPr lang="en-US" sz="2800" u="sng" dirty="0"/>
              <a:t>Lay out: </a:t>
            </a:r>
            <a:br>
              <a:rPr lang="en-US" sz="2800" u="sng" dirty="0"/>
            </a:br>
            <a:r>
              <a:rPr lang="en-US" sz="2800" dirty="0"/>
              <a:t/>
            </a:r>
            <a:br>
              <a:rPr lang="en-US" sz="2800" dirty="0"/>
            </a:br>
            <a:r>
              <a:rPr lang="en-CA" sz="2800" dirty="0"/>
              <a:t>The </a:t>
            </a:r>
            <a:r>
              <a:rPr lang="en-US" sz="2800" dirty="0"/>
              <a:t>margins, spacing, fonts, </a:t>
            </a:r>
            <a:r>
              <a:rPr lang="en-CA" sz="2800" dirty="0"/>
              <a:t>headings</a:t>
            </a:r>
            <a:r>
              <a:rPr lang="en-US" sz="2800" dirty="0"/>
              <a:t>, </a:t>
            </a:r>
            <a:r>
              <a:rPr lang="en-CA" sz="2800" dirty="0"/>
              <a:t>and </a:t>
            </a:r>
            <a:br>
              <a:rPr lang="en-CA" sz="2800" dirty="0"/>
            </a:br>
            <a:r>
              <a:rPr lang="en-US" sz="2800" dirty="0"/>
              <a:t>numbering </a:t>
            </a:r>
            <a:r>
              <a:rPr lang="en-CA" sz="2800" dirty="0"/>
              <a:t>should be consistent throughout the</a:t>
            </a:r>
            <a:br>
              <a:rPr lang="en-CA" sz="2800" dirty="0"/>
            </a:br>
            <a:r>
              <a:rPr lang="en-CA" sz="2800" dirty="0"/>
              <a:t>document</a:t>
            </a:r>
            <a:endParaRPr lang="en-US" sz="2800" dirty="0"/>
          </a:p>
          <a:p>
            <a:pPr marL="0" indent="0" algn="l" rtl="0">
              <a:lnSpc>
                <a:spcPct val="90000"/>
              </a:lnSpc>
              <a:buFontTx/>
              <a:buNone/>
            </a:pPr>
            <a:endParaRPr lang="en-US" sz="2800" dirty="0"/>
          </a:p>
          <a:p>
            <a:pPr marL="0" indent="0" algn="l" rtl="0">
              <a:lnSpc>
                <a:spcPct val="90000"/>
              </a:lnSpc>
              <a:buFontTx/>
              <a:buNone/>
            </a:pPr>
            <a:endParaRPr lang="en-C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76200"/>
            <a:ext cx="7772400" cy="762000"/>
          </a:xfrm>
        </p:spPr>
        <p:txBody>
          <a:bodyPr>
            <a:normAutofit fontScale="90000"/>
          </a:bodyPr>
          <a:lstStyle/>
          <a:p>
            <a:r>
              <a:rPr lang="en-US">
                <a:latin typeface="Franklin Gothic Book" pitchFamily="34" charset="0"/>
              </a:rPr>
              <a:t>Proposal Formatting</a:t>
            </a:r>
            <a:endParaRPr lang="en-CA">
              <a:latin typeface="Franklin Gothic Book" pitchFamily="34" charset="0"/>
            </a:endParaRPr>
          </a:p>
        </p:txBody>
      </p:sp>
      <p:sp>
        <p:nvSpPr>
          <p:cNvPr id="47107" name="Rectangle 3"/>
          <p:cNvSpPr>
            <a:spLocks noGrp="1" noChangeArrowheads="1"/>
          </p:cNvSpPr>
          <p:nvPr>
            <p:ph type="body" idx="1"/>
          </p:nvPr>
        </p:nvSpPr>
        <p:spPr>
          <a:xfrm>
            <a:off x="304800" y="1600200"/>
            <a:ext cx="8610600" cy="4876800"/>
          </a:xfrm>
        </p:spPr>
        <p:txBody>
          <a:bodyPr>
            <a:normAutofit/>
          </a:bodyPr>
          <a:lstStyle/>
          <a:p>
            <a:pPr marL="0" indent="0" algn="l" rtl="0">
              <a:lnSpc>
                <a:spcPct val="90000"/>
              </a:lnSpc>
              <a:buFontTx/>
              <a:buNone/>
            </a:pPr>
            <a:endParaRPr lang="en-US" sz="2800" dirty="0"/>
          </a:p>
          <a:p>
            <a:pPr marL="0" indent="0" algn="l" rtl="0">
              <a:lnSpc>
                <a:spcPct val="90000"/>
              </a:lnSpc>
              <a:buFontTx/>
              <a:buNone/>
            </a:pPr>
            <a:r>
              <a:rPr lang="en-US" sz="2800" u="sng" dirty="0"/>
              <a:t>Writing</a:t>
            </a:r>
            <a:endParaRPr lang="en-US" sz="2800" dirty="0"/>
          </a:p>
          <a:p>
            <a:pPr marL="0" indent="0" algn="l" rtl="0">
              <a:lnSpc>
                <a:spcPct val="90000"/>
              </a:lnSpc>
              <a:buFontTx/>
              <a:buNone/>
            </a:pPr>
            <a:endParaRPr lang="en-US" sz="2800" dirty="0"/>
          </a:p>
          <a:p>
            <a:pPr marL="0" indent="0" algn="l" rtl="0">
              <a:lnSpc>
                <a:spcPct val="90000"/>
              </a:lnSpc>
              <a:buFontTx/>
              <a:buNone/>
            </a:pPr>
            <a:r>
              <a:rPr lang="en-US" sz="2800" dirty="0"/>
              <a:t>Sentence structure, grammar, and spelling should be checked.</a:t>
            </a:r>
          </a:p>
          <a:p>
            <a:pPr marL="0" indent="0" algn="l" rtl="0">
              <a:lnSpc>
                <a:spcPct val="90000"/>
              </a:lnSpc>
              <a:buFontTx/>
              <a:buNone/>
            </a:pPr>
            <a:endParaRPr lang="en-US" sz="2800" dirty="0"/>
          </a:p>
          <a:p>
            <a:pPr marL="0" indent="0" algn="l" rtl="0">
              <a:lnSpc>
                <a:spcPct val="90000"/>
              </a:lnSpc>
              <a:buFontTx/>
              <a:buNone/>
            </a:pPr>
            <a:r>
              <a:rPr lang="en-US" sz="2800" u="sng" dirty="0"/>
              <a:t>Footnoting &amp; References</a:t>
            </a:r>
            <a:br>
              <a:rPr lang="en-US" sz="2800" u="sng" dirty="0"/>
            </a:br>
            <a:r>
              <a:rPr lang="en-US" sz="2800" dirty="0"/>
              <a:t/>
            </a:r>
            <a:br>
              <a:rPr lang="en-US" sz="2800" dirty="0"/>
            </a:br>
            <a:r>
              <a:rPr lang="en-US" sz="2800" dirty="0"/>
              <a:t>Footnote the source of quotes, statistics, and tables.  Reference all sources of information used in the</a:t>
            </a:r>
            <a:br>
              <a:rPr lang="en-US" sz="2800" dirty="0"/>
            </a:br>
            <a:r>
              <a:rPr lang="en-US" sz="2800" dirty="0"/>
              <a:t>preparation of the document. </a:t>
            </a:r>
          </a:p>
          <a:p>
            <a:pPr marL="0" indent="0" algn="l" rtl="0">
              <a:lnSpc>
                <a:spcPct val="90000"/>
              </a:lnSpc>
              <a:buFontTx/>
              <a:buNone/>
            </a:pPr>
            <a:endParaRPr lang="en-CA" sz="2800" dirty="0"/>
          </a:p>
        </p:txBody>
      </p:sp>
      <p:sp>
        <p:nvSpPr>
          <p:cNvPr id="4" name="Rectangle 3"/>
          <p:cNvSpPr/>
          <p:nvPr/>
        </p:nvSpPr>
        <p:spPr>
          <a:xfrm>
            <a:off x="3971515" y="3244334"/>
            <a:ext cx="1200970" cy="369332"/>
          </a:xfrm>
          <a:prstGeom prst="rect">
            <a:avLst/>
          </a:prstGeom>
        </p:spPr>
        <p:txBody>
          <a:bodyPr wrap="none">
            <a:spAutoFit/>
          </a:bodyPr>
          <a:lstStyle/>
          <a:p>
            <a:r>
              <a:rPr lang="en-CA" b="1" dirty="0" smtClean="0"/>
              <a:t>aesthetics</a:t>
            </a:r>
            <a:endParaRPr lang="ar-JO"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84313"/>
          </a:xfrm>
        </p:spPr>
        <p:txBody>
          <a:bodyPr/>
          <a:lstStyle/>
          <a:p>
            <a:pPr>
              <a:defRPr/>
            </a:pPr>
            <a:r>
              <a:rPr lang="en-GB" dirty="0" smtClean="0"/>
              <a:t>Proposal Formatting</a:t>
            </a:r>
            <a:endParaRPr lang="en-US" dirty="0"/>
          </a:p>
        </p:txBody>
      </p:sp>
      <p:sp>
        <p:nvSpPr>
          <p:cNvPr id="3" name="Content Placeholder 2"/>
          <p:cNvSpPr>
            <a:spLocks noGrp="1"/>
          </p:cNvSpPr>
          <p:nvPr>
            <p:ph idx="1"/>
          </p:nvPr>
        </p:nvSpPr>
        <p:spPr>
          <a:xfrm>
            <a:off x="457200" y="1776412"/>
            <a:ext cx="8382000" cy="4776787"/>
          </a:xfrm>
        </p:spPr>
        <p:txBody>
          <a:bodyPr>
            <a:noAutofit/>
          </a:bodyPr>
          <a:lstStyle/>
          <a:p>
            <a:pPr algn="l" rtl="0">
              <a:buNone/>
              <a:defRPr/>
            </a:pPr>
            <a:r>
              <a:rPr lang="en-US" sz="2400" b="1" u="sng" dirty="0" smtClean="0"/>
              <a:t>Introduction</a:t>
            </a:r>
          </a:p>
          <a:p>
            <a:pPr algn="l" rtl="0">
              <a:defRPr/>
            </a:pPr>
            <a:r>
              <a:rPr lang="en-US" sz="2400" b="1" dirty="0" smtClean="0"/>
              <a:t>The </a:t>
            </a:r>
            <a:r>
              <a:rPr lang="en-US" sz="2400" b="1" dirty="0"/>
              <a:t>historical antecedents of the problem and the current situation:</a:t>
            </a:r>
            <a:r>
              <a:rPr lang="en-US" sz="2400" dirty="0"/>
              <a:t> Include results or findings of related preliminary studies related to the problem, either national or international. </a:t>
            </a:r>
          </a:p>
          <a:p>
            <a:pPr marL="0" indent="0" algn="l" rtl="0">
              <a:buFont typeface="Arial" pitchFamily="34" charset="0"/>
              <a:buNone/>
              <a:defRPr/>
            </a:pPr>
            <a:endParaRPr lang="en-US" sz="2400" dirty="0"/>
          </a:p>
          <a:p>
            <a:pPr algn="l" rtl="0">
              <a:defRPr/>
            </a:pPr>
            <a:r>
              <a:rPr lang="en-US" sz="2400" b="1" dirty="0"/>
              <a:t>Description of the problem:</a:t>
            </a:r>
            <a:r>
              <a:rPr lang="en-US" sz="2400" dirty="0"/>
              <a:t> Include the description of the current situation and how it got to be that way. </a:t>
            </a:r>
          </a:p>
          <a:p>
            <a:pPr marL="0" indent="0" algn="l" rtl="0">
              <a:buFont typeface="Arial" pitchFamily="34" charset="0"/>
              <a:buNone/>
              <a:defRPr/>
            </a:pPr>
            <a:endParaRPr lang="en-US" sz="2400" dirty="0"/>
          </a:p>
          <a:p>
            <a:pPr algn="l" rtl="0">
              <a:defRPr/>
            </a:pPr>
            <a:r>
              <a:rPr lang="en-US" sz="2400" b="1" dirty="0"/>
              <a:t>Justification of the Intervention: </a:t>
            </a:r>
            <a:r>
              <a:rPr lang="en-US" sz="2400" dirty="0"/>
              <a:t>Clearly define the proposed intervention and justify why this intervention is the best solution to the management problem.</a:t>
            </a:r>
          </a:p>
          <a:p>
            <a:pPr algn="l" rtl="0">
              <a:defRPr/>
            </a:pPr>
            <a:endParaRPr lang="en-US"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defRPr/>
            </a:pPr>
            <a:r>
              <a:rPr lang="en-GB" dirty="0" smtClean="0"/>
              <a:t>Proposal Formatting</a:t>
            </a:r>
            <a:endParaRPr lang="en-US" dirty="0"/>
          </a:p>
        </p:txBody>
      </p:sp>
      <p:sp>
        <p:nvSpPr>
          <p:cNvPr id="3" name="Content Placeholder 2"/>
          <p:cNvSpPr>
            <a:spLocks noGrp="1"/>
          </p:cNvSpPr>
          <p:nvPr>
            <p:ph idx="1"/>
          </p:nvPr>
        </p:nvSpPr>
        <p:spPr/>
        <p:txBody>
          <a:bodyPr>
            <a:normAutofit fontScale="85000" lnSpcReduction="10000"/>
          </a:bodyPr>
          <a:lstStyle/>
          <a:p>
            <a:pPr marL="0" indent="0" algn="l" rtl="0">
              <a:buFont typeface="Arial" pitchFamily="34" charset="0"/>
              <a:buNone/>
              <a:defRPr/>
            </a:pPr>
            <a:r>
              <a:rPr lang="en-US" b="1" u="sng" dirty="0" smtClean="0"/>
              <a:t>Objectives</a:t>
            </a:r>
          </a:p>
          <a:p>
            <a:pPr marL="0" indent="0" algn="l" rtl="0">
              <a:buFont typeface="Arial" pitchFamily="34" charset="0"/>
              <a:buNone/>
              <a:defRPr/>
            </a:pPr>
            <a:endParaRPr lang="en-US" dirty="0" smtClean="0"/>
          </a:p>
          <a:p>
            <a:pPr marL="0" indent="0" algn="l" rtl="0">
              <a:buFont typeface="Arial" pitchFamily="34" charset="0"/>
              <a:buNone/>
              <a:defRPr/>
            </a:pPr>
            <a:r>
              <a:rPr lang="en-US" dirty="0" smtClean="0"/>
              <a:t>Objectives signify the result that you intend to achieve through the intervention. They should directly address the problem mentioned in the problem statement.</a:t>
            </a:r>
          </a:p>
          <a:p>
            <a:pPr marL="0" indent="0" algn="l" rtl="0">
              <a:buFont typeface="Arial" pitchFamily="34" charset="0"/>
              <a:buNone/>
              <a:defRPr/>
            </a:pPr>
            <a:endParaRPr lang="en-US" dirty="0"/>
          </a:p>
          <a:p>
            <a:pPr marL="0" indent="0" algn="ctr" rtl="0">
              <a:buFont typeface="Arial" pitchFamily="34" charset="0"/>
              <a:buNone/>
              <a:defRPr/>
            </a:pPr>
            <a:r>
              <a:rPr lang="en-US" dirty="0" smtClean="0"/>
              <a:t>Objectives should be </a:t>
            </a:r>
            <a:r>
              <a:rPr lang="en-US" b="1" dirty="0" smtClean="0"/>
              <a:t>SMART</a:t>
            </a:r>
            <a:r>
              <a:rPr lang="en-US" dirty="0" smtClean="0"/>
              <a:t>:</a:t>
            </a:r>
          </a:p>
          <a:p>
            <a:pPr algn="ctr" rtl="0">
              <a:buFont typeface="Wingdings" pitchFamily="2" charset="2"/>
              <a:buChar char="ü"/>
              <a:defRPr/>
            </a:pPr>
            <a:r>
              <a:rPr lang="en-US" b="1" dirty="0" smtClean="0"/>
              <a:t>S</a:t>
            </a:r>
            <a:r>
              <a:rPr lang="en-US" dirty="0" smtClean="0"/>
              <a:t>pecific</a:t>
            </a:r>
          </a:p>
          <a:p>
            <a:pPr algn="ctr" rtl="0">
              <a:buFont typeface="Wingdings" pitchFamily="2" charset="2"/>
              <a:buChar char="ü"/>
              <a:defRPr/>
            </a:pPr>
            <a:r>
              <a:rPr lang="en-US" b="1" dirty="0" smtClean="0"/>
              <a:t>M</a:t>
            </a:r>
            <a:r>
              <a:rPr lang="en-US" dirty="0" smtClean="0"/>
              <a:t>easurable</a:t>
            </a:r>
          </a:p>
          <a:p>
            <a:pPr algn="ctr" rtl="0">
              <a:buFont typeface="Wingdings" pitchFamily="2" charset="2"/>
              <a:buChar char="ü"/>
              <a:defRPr/>
            </a:pPr>
            <a:r>
              <a:rPr lang="en-US" b="1" dirty="0" smtClean="0"/>
              <a:t>A</a:t>
            </a:r>
            <a:r>
              <a:rPr lang="en-US" dirty="0" smtClean="0"/>
              <a:t>chievable</a:t>
            </a:r>
          </a:p>
          <a:p>
            <a:pPr algn="ctr" rtl="0">
              <a:buFont typeface="Wingdings" pitchFamily="2" charset="2"/>
              <a:buChar char="ü"/>
              <a:defRPr/>
            </a:pPr>
            <a:r>
              <a:rPr lang="en-US" b="1" dirty="0" smtClean="0"/>
              <a:t>R</a:t>
            </a:r>
            <a:r>
              <a:rPr lang="en-US" dirty="0" smtClean="0"/>
              <a:t>elevant</a:t>
            </a:r>
          </a:p>
          <a:p>
            <a:pPr algn="ctr" rtl="0">
              <a:buFont typeface="Wingdings" pitchFamily="2" charset="2"/>
              <a:buChar char="ü"/>
              <a:defRPr/>
            </a:pPr>
            <a:r>
              <a:rPr lang="en-US" b="1" dirty="0" smtClean="0"/>
              <a:t>T</a:t>
            </a:r>
            <a:r>
              <a:rPr lang="en-US" dirty="0" smtClean="0"/>
              <a:t>ime-bound</a:t>
            </a:r>
            <a:endParaRPr lang="en-US" dirty="0"/>
          </a:p>
          <a:p>
            <a:pPr algn="l" rtl="0">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Using the </a:t>
            </a:r>
            <a:r>
              <a:rPr lang="en-US" dirty="0" smtClean="0">
                <a:solidFill>
                  <a:srgbClr val="C00000"/>
                </a:solidFill>
              </a:rPr>
              <a:t>SMART</a:t>
            </a:r>
            <a:r>
              <a:rPr lang="en-US" dirty="0" smtClean="0"/>
              <a:t> Process</a:t>
            </a:r>
            <a:endParaRPr lang="en-US" dirty="0"/>
          </a:p>
        </p:txBody>
      </p:sp>
      <p:sp>
        <p:nvSpPr>
          <p:cNvPr id="11" name="Rectangle 10"/>
          <p:cNvSpPr/>
          <p:nvPr/>
        </p:nvSpPr>
        <p:spPr>
          <a:xfrm>
            <a:off x="533400" y="1691819"/>
            <a:ext cx="8056562" cy="4708981"/>
          </a:xfrm>
          <a:prstGeom prst="rect">
            <a:avLst/>
          </a:prstGeom>
        </p:spPr>
        <p:txBody>
          <a:bodyPr wrap="square">
            <a:spAutoFit/>
          </a:bodyPr>
          <a:lstStyle/>
          <a:p>
            <a:pPr>
              <a:defRPr/>
            </a:pPr>
            <a:r>
              <a:rPr lang="en-US" sz="2000" b="1" u="sng" dirty="0">
                <a:latin typeface="+mj-lt"/>
              </a:rPr>
              <a:t>Specific</a:t>
            </a:r>
            <a:r>
              <a:rPr lang="en-US" sz="2000" b="1" dirty="0">
                <a:latin typeface="+mj-lt"/>
              </a:rPr>
              <a:t>. Use Specific rather than generalized language; clearly state the issue, the target group, the time and place of the program.</a:t>
            </a:r>
          </a:p>
          <a:p>
            <a:pPr>
              <a:defRPr/>
            </a:pPr>
            <a:endParaRPr lang="en-US" sz="2000" b="1" dirty="0">
              <a:latin typeface="+mj-lt"/>
            </a:endParaRPr>
          </a:p>
          <a:p>
            <a:pPr>
              <a:defRPr/>
            </a:pPr>
            <a:r>
              <a:rPr lang="en-US" sz="2000" b="1" u="sng" dirty="0"/>
              <a:t>Measureable</a:t>
            </a:r>
            <a:r>
              <a:rPr lang="en-US" sz="2000" b="1" dirty="0"/>
              <a:t>. Be clear in the objective about what will be changed and by how much. Setting this clearly at the start makes it easier to evaluate</a:t>
            </a:r>
          </a:p>
          <a:p>
            <a:pPr>
              <a:defRPr/>
            </a:pPr>
            <a:endParaRPr lang="en-US" sz="2000" b="1" dirty="0"/>
          </a:p>
          <a:p>
            <a:pPr>
              <a:defRPr/>
            </a:pPr>
            <a:r>
              <a:rPr lang="en-US" sz="2000" b="1" u="sng" dirty="0"/>
              <a:t>Achievable</a:t>
            </a:r>
            <a:r>
              <a:rPr lang="en-US" sz="2000" b="1" dirty="0"/>
              <a:t>. Be realistic about what the program can achieve in terms of the scale/scope of what is being done, the time and resources available.</a:t>
            </a:r>
          </a:p>
          <a:p>
            <a:pPr>
              <a:defRPr/>
            </a:pPr>
            <a:endParaRPr lang="en-US" sz="2000" b="1" dirty="0"/>
          </a:p>
          <a:p>
            <a:pPr>
              <a:defRPr/>
            </a:pPr>
            <a:r>
              <a:rPr lang="en-US" sz="2000" b="1" u="sng" dirty="0"/>
              <a:t>Relevant</a:t>
            </a:r>
            <a:r>
              <a:rPr lang="en-US" sz="2000" b="1" dirty="0"/>
              <a:t>. Objectives need to relate to and be relevant to the goals. Remember objectives are the building blocks / steps toward meeting the goals. </a:t>
            </a:r>
            <a:endParaRPr lang="en-US" sz="2000" dirty="0"/>
          </a:p>
          <a:p>
            <a:pPr>
              <a:defRPr/>
            </a:pPr>
            <a:endParaRPr lang="en-US" sz="2000" dirty="0"/>
          </a:p>
          <a:p>
            <a:pPr>
              <a:defRPr/>
            </a:pPr>
            <a:r>
              <a:rPr lang="en-US" sz="2000" b="1" u="sng" dirty="0"/>
              <a:t>Time Specific</a:t>
            </a:r>
            <a:r>
              <a:rPr lang="en-US" sz="2000" b="1" dirty="0"/>
              <a:t>. Be clear in the objectives about the timeframe in which the program / activities, as well as expected changes, will take </a:t>
            </a:r>
            <a:r>
              <a:rPr lang="en-US" sz="2000" b="1" dirty="0" smtClean="0"/>
              <a:t>place</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46188"/>
          </a:xfrm>
        </p:spPr>
        <p:txBody>
          <a:bodyPr/>
          <a:lstStyle/>
          <a:p>
            <a:pPr>
              <a:defRPr/>
            </a:pPr>
            <a:r>
              <a:rPr lang="en-US" sz="4000" dirty="0" smtClean="0"/>
              <a:t>Intervention Design and Strategy</a:t>
            </a:r>
            <a:endParaRPr lang="en-US" sz="4000" dirty="0"/>
          </a:p>
        </p:txBody>
      </p:sp>
      <p:sp>
        <p:nvSpPr>
          <p:cNvPr id="3" name="Content Placeholder 2"/>
          <p:cNvSpPr>
            <a:spLocks noGrp="1"/>
          </p:cNvSpPr>
          <p:nvPr>
            <p:ph idx="1"/>
          </p:nvPr>
        </p:nvSpPr>
        <p:spPr>
          <a:xfrm>
            <a:off x="457200" y="2066925"/>
            <a:ext cx="8229600" cy="3862388"/>
          </a:xfrm>
        </p:spPr>
        <p:txBody>
          <a:bodyPr>
            <a:normAutofit lnSpcReduction="10000"/>
          </a:bodyPr>
          <a:lstStyle/>
          <a:p>
            <a:pPr algn="l" rtl="0">
              <a:defRPr/>
            </a:pPr>
            <a:r>
              <a:rPr lang="en-US" b="1" dirty="0"/>
              <a:t>Describe the intervention, explaining what you propose to do to respond to the problem. It is important to remember that the proposed intervention leads to the objectives that were </a:t>
            </a:r>
            <a:r>
              <a:rPr lang="en-US" b="1" dirty="0" smtClean="0"/>
              <a:t>initially proposed.</a:t>
            </a:r>
          </a:p>
          <a:p>
            <a:pPr marL="0" indent="0" algn="l" rtl="0">
              <a:buFont typeface="Arial" pitchFamily="34" charset="0"/>
              <a:buNone/>
              <a:defRPr/>
            </a:pPr>
            <a:endParaRPr lang="en-US" b="1" dirty="0" smtClean="0"/>
          </a:p>
          <a:p>
            <a:pPr algn="l" rtl="0">
              <a:defRPr/>
            </a:pPr>
            <a:r>
              <a:rPr lang="en-US" b="1" dirty="0" smtClean="0"/>
              <a:t>Intervention design and strategy should be research based.</a:t>
            </a:r>
          </a:p>
          <a:p>
            <a:pPr algn="l" rtl="0">
              <a:defRPr/>
            </a:pPr>
            <a:endParaRPr lang="en-US" dirty="0"/>
          </a:p>
          <a:p>
            <a:pPr algn="l" rtl="0">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Activities and Timeline</a:t>
            </a:r>
            <a:endParaRPr lang="en-US" dirty="0"/>
          </a:p>
        </p:txBody>
      </p:sp>
      <p:sp>
        <p:nvSpPr>
          <p:cNvPr id="22531" name="Content Placeholder 2"/>
          <p:cNvSpPr>
            <a:spLocks noGrp="1"/>
          </p:cNvSpPr>
          <p:nvPr>
            <p:ph sz="half" idx="2"/>
          </p:nvPr>
        </p:nvSpPr>
        <p:spPr>
          <a:xfrm>
            <a:off x="4648200" y="1828800"/>
            <a:ext cx="4038600" cy="4297363"/>
          </a:xfrm>
        </p:spPr>
        <p:txBody>
          <a:bodyPr>
            <a:noAutofit/>
          </a:bodyPr>
          <a:lstStyle/>
          <a:p>
            <a:pPr algn="l" rtl="0"/>
            <a:r>
              <a:rPr lang="en-US" sz="3600" b="1" dirty="0" smtClean="0"/>
              <a:t>Specify:</a:t>
            </a:r>
          </a:p>
          <a:p>
            <a:pPr algn="l" rtl="0"/>
            <a:endParaRPr lang="en-US" sz="2400" b="1" dirty="0" smtClean="0"/>
          </a:p>
          <a:p>
            <a:pPr lvl="1" algn="l" rtl="0"/>
            <a:r>
              <a:rPr lang="en-US" b="1" dirty="0" smtClean="0"/>
              <a:t>Who will do them</a:t>
            </a:r>
          </a:p>
          <a:p>
            <a:pPr lvl="1" algn="l" rtl="0"/>
            <a:r>
              <a:rPr lang="en-US" b="1" dirty="0" smtClean="0"/>
              <a:t>When they will be done</a:t>
            </a:r>
          </a:p>
          <a:p>
            <a:pPr lvl="1" algn="l" rtl="0"/>
            <a:r>
              <a:rPr lang="en-US" b="1" dirty="0" smtClean="0"/>
              <a:t>How they will be accomplished</a:t>
            </a:r>
          </a:p>
          <a:p>
            <a:pPr lvl="1" algn="l" rtl="0"/>
            <a:r>
              <a:rPr lang="en-US" b="1" dirty="0" smtClean="0"/>
              <a:t>Why you chose this approach</a:t>
            </a:r>
          </a:p>
          <a:p>
            <a:pPr lvl="1" algn="l" rtl="0"/>
            <a:r>
              <a:rPr lang="en-US" b="1" dirty="0" smtClean="0"/>
              <a:t>How long each activity will take</a:t>
            </a:r>
          </a:p>
        </p:txBody>
      </p:sp>
      <p:sp>
        <p:nvSpPr>
          <p:cNvPr id="22532" name="Content Placeholder 3"/>
          <p:cNvSpPr>
            <a:spLocks noGrp="1"/>
          </p:cNvSpPr>
          <p:nvPr>
            <p:ph sz="quarter" idx="4294967295"/>
          </p:nvPr>
        </p:nvSpPr>
        <p:spPr>
          <a:xfrm>
            <a:off x="365125" y="2027238"/>
            <a:ext cx="4041775" cy="4602162"/>
          </a:xfrm>
          <a:prstGeom prst="rect">
            <a:avLst/>
          </a:prstGeom>
        </p:spPr>
        <p:txBody>
          <a:bodyPr/>
          <a:lstStyle/>
          <a:p>
            <a:pPr algn="l" rtl="0"/>
            <a:r>
              <a:rPr lang="en-US" sz="2800" b="1" dirty="0" smtClean="0"/>
              <a:t>Activities includes specific action items under the intervention design. </a:t>
            </a:r>
          </a:p>
          <a:p>
            <a:pPr algn="l" rtl="0"/>
            <a:endParaRPr lang="en-US" sz="2800" b="1" dirty="0" smtClean="0"/>
          </a:p>
          <a:p>
            <a:pPr algn="l" rtl="0"/>
            <a:r>
              <a:rPr lang="en-US" sz="2800" b="1" dirty="0" smtClean="0"/>
              <a:t>All activities should be linked to the objectives.</a:t>
            </a:r>
          </a:p>
          <a:p>
            <a:pPr algn="l" rtl="0">
              <a:buNone/>
            </a:pPr>
            <a:endParaRPr lang="en-US" sz="28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sz="5400" dirty="0" smtClean="0">
                <a:solidFill>
                  <a:srgbClr val="FFC000"/>
                </a:solidFill>
              </a:rPr>
              <a:t>Timeline Example</a:t>
            </a:r>
            <a:endParaRPr lang="en-US" dirty="0">
              <a:solidFill>
                <a:srgbClr val="FFC000"/>
              </a:solidFill>
            </a:endParaRPr>
          </a:p>
        </p:txBody>
      </p:sp>
      <p:pic>
        <p:nvPicPr>
          <p:cNvPr id="23555" name="Picture 9" descr="grant_b"/>
          <p:cNvPicPr>
            <a:picLocks noChangeAspect="1" noChangeArrowheads="1"/>
          </p:cNvPicPr>
          <p:nvPr/>
        </p:nvPicPr>
        <p:blipFill>
          <a:blip r:embed="rId2" cstate="print"/>
          <a:srcRect/>
          <a:stretch>
            <a:fillRect/>
          </a:stretch>
        </p:blipFill>
        <p:spPr bwMode="auto">
          <a:xfrm>
            <a:off x="155575" y="2057400"/>
            <a:ext cx="8607425" cy="40513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Budget Strategy</a:t>
            </a:r>
            <a:endParaRPr lang="en-US" dirty="0"/>
          </a:p>
        </p:txBody>
      </p:sp>
      <p:sp>
        <p:nvSpPr>
          <p:cNvPr id="24579" name="Content Placeholder 2"/>
          <p:cNvSpPr>
            <a:spLocks noGrp="1"/>
          </p:cNvSpPr>
          <p:nvPr>
            <p:ph idx="1"/>
          </p:nvPr>
        </p:nvSpPr>
        <p:spPr/>
        <p:txBody>
          <a:bodyPr>
            <a:normAutofit/>
          </a:bodyPr>
          <a:lstStyle/>
          <a:p>
            <a:pPr algn="l" rtl="0"/>
            <a:r>
              <a:rPr lang="en-US" sz="2800" b="1" dirty="0" smtClean="0"/>
              <a:t>Ask for what you need to do the work.</a:t>
            </a:r>
          </a:p>
          <a:p>
            <a:pPr algn="l" rtl="0"/>
            <a:r>
              <a:rPr lang="en-US" sz="2800" b="1" dirty="0" smtClean="0"/>
              <a:t>Justify requests that are significant or out of the ordinary.</a:t>
            </a:r>
          </a:p>
          <a:p>
            <a:pPr algn="l" rtl="0"/>
            <a:r>
              <a:rPr lang="en-US" sz="2800" b="1" dirty="0" smtClean="0"/>
              <a:t>Develop a budget explanation to delineate clearly how budget figures were computed.</a:t>
            </a:r>
          </a:p>
          <a:p>
            <a:pPr algn="l" rtl="0"/>
            <a:endParaRPr lang="en-US" sz="2800" dirty="0" smtClean="0"/>
          </a:p>
          <a:p>
            <a:pPr algn="l" rtl="0"/>
            <a:endParaRPr lang="en-US" sz="2800" dirty="0" smtClean="0"/>
          </a:p>
          <a:p>
            <a:pPr algn="l" rtl="0"/>
            <a:endParaRPr lang="en-US" sz="2800" dirty="0" smtClean="0"/>
          </a:p>
        </p:txBody>
      </p:sp>
      <p:pic>
        <p:nvPicPr>
          <p:cNvPr id="24580" name="Picture 4" descr="media_httpdilbertcomdynstrstrip0000000000000000000000000000007000050009007598875988stripgif_dIigcqcCdtnjIoe">
            <a:hlinkClick r:id="rId2"/>
          </p:cNvPr>
          <p:cNvPicPr>
            <a:picLocks noChangeAspect="1" noChangeArrowheads="1"/>
          </p:cNvPicPr>
          <p:nvPr/>
        </p:nvPicPr>
        <p:blipFill>
          <a:blip r:embed="rId3" cstate="print"/>
          <a:srcRect/>
          <a:stretch>
            <a:fillRect/>
          </a:stretch>
        </p:blipFill>
        <p:spPr bwMode="auto">
          <a:xfrm>
            <a:off x="265113" y="4043363"/>
            <a:ext cx="8626475" cy="2682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0"/>
            <a:ext cx="7772400" cy="838200"/>
          </a:xfrm>
        </p:spPr>
        <p:txBody>
          <a:bodyPr/>
          <a:lstStyle/>
          <a:p>
            <a:r>
              <a:rPr lang="en-US" dirty="0">
                <a:latin typeface="Franklin Gothic Book" pitchFamily="34" charset="0"/>
              </a:rPr>
              <a:t>Course Context</a:t>
            </a:r>
            <a:endParaRPr lang="en-CA" dirty="0">
              <a:latin typeface="Franklin Gothic Book" pitchFamily="34" charset="0"/>
            </a:endParaRPr>
          </a:p>
        </p:txBody>
      </p:sp>
      <p:sp>
        <p:nvSpPr>
          <p:cNvPr id="41987" name="Rectangle 3"/>
          <p:cNvSpPr>
            <a:spLocks noGrp="1" noChangeArrowheads="1"/>
          </p:cNvSpPr>
          <p:nvPr>
            <p:ph type="body" idx="1"/>
          </p:nvPr>
        </p:nvSpPr>
        <p:spPr>
          <a:xfrm>
            <a:off x="457200" y="1524000"/>
            <a:ext cx="8458200" cy="5029200"/>
          </a:xfrm>
        </p:spPr>
        <p:txBody>
          <a:bodyPr>
            <a:normAutofit/>
          </a:bodyPr>
          <a:lstStyle/>
          <a:p>
            <a:pPr marL="457200" indent="-457200" algn="l" rtl="0"/>
            <a:r>
              <a:rPr lang="en-US" sz="2800" dirty="0"/>
              <a:t>Proposal writing is a skill and requires considerable</a:t>
            </a:r>
            <a:br>
              <a:rPr lang="en-US" sz="2800" dirty="0"/>
            </a:br>
            <a:r>
              <a:rPr lang="en-US" sz="2800" dirty="0"/>
              <a:t>knowledge in many disciplines. </a:t>
            </a:r>
          </a:p>
          <a:p>
            <a:pPr marL="457200" indent="-457200" algn="l" rtl="0"/>
            <a:endParaRPr lang="en-US" sz="2800" dirty="0"/>
          </a:p>
          <a:p>
            <a:pPr marL="457200" indent="-457200" algn="l" rtl="0"/>
            <a:r>
              <a:rPr lang="en-US" sz="2800" dirty="0"/>
              <a:t>If you do not have proposal writing skills,</a:t>
            </a:r>
            <a:br>
              <a:rPr lang="en-US" sz="2800" dirty="0"/>
            </a:br>
            <a:r>
              <a:rPr lang="en-US" sz="2800" dirty="0"/>
              <a:t>your organization will not obtain the funding </a:t>
            </a:r>
            <a:br>
              <a:rPr lang="en-US" sz="2800" dirty="0"/>
            </a:br>
            <a:r>
              <a:rPr lang="en-US" sz="2800" dirty="0"/>
              <a:t>required to carryout its projects</a:t>
            </a:r>
          </a:p>
          <a:p>
            <a:pPr marL="457200" indent="-457200" algn="l" rtl="0"/>
            <a:endParaRPr lang="en-US" sz="2800" dirty="0"/>
          </a:p>
          <a:p>
            <a:pPr marL="457200" indent="-457200" algn="l" rtl="0"/>
            <a:r>
              <a:rPr lang="en-US" sz="2800" dirty="0"/>
              <a:t>These materials</a:t>
            </a:r>
            <a:r>
              <a:rPr lang="en-CA" sz="2800" dirty="0"/>
              <a:t> will help you identify issues</a:t>
            </a:r>
            <a:br>
              <a:rPr lang="en-CA" sz="2800" dirty="0"/>
            </a:br>
            <a:r>
              <a:rPr lang="en-CA" sz="2800" dirty="0"/>
              <a:t>relevant to your proposal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Evaluation Indicators</a:t>
            </a:r>
            <a:endParaRPr lang="en-US" dirty="0"/>
          </a:p>
        </p:txBody>
      </p:sp>
      <p:sp>
        <p:nvSpPr>
          <p:cNvPr id="25603" name="Content Placeholder 2"/>
          <p:cNvSpPr>
            <a:spLocks noGrp="1"/>
          </p:cNvSpPr>
          <p:nvPr>
            <p:ph idx="1"/>
          </p:nvPr>
        </p:nvSpPr>
        <p:spPr/>
        <p:txBody>
          <a:bodyPr/>
          <a:lstStyle/>
          <a:p>
            <a:pPr algn="l" rtl="0"/>
            <a:r>
              <a:rPr lang="en-US" b="1" dirty="0" smtClean="0"/>
              <a:t>Clear objectives and activities lead to an evaluation plan – how are you going to know you accomplished what you set out to do?</a:t>
            </a:r>
          </a:p>
          <a:p>
            <a:pPr algn="l" rtl="0"/>
            <a:endParaRPr lang="en-US" b="1" dirty="0" smtClean="0"/>
          </a:p>
          <a:p>
            <a:pPr algn="l" rtl="0"/>
            <a:r>
              <a:rPr lang="en-US" b="1" dirty="0" smtClean="0"/>
              <a:t>Choose indicators that will tell you whether or not you achieved your goal and met its objectives.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t>Logic Models</a:t>
            </a:r>
            <a:endParaRPr lang="en-US" dirty="0"/>
          </a:p>
        </p:txBody>
      </p:sp>
      <p:sp>
        <p:nvSpPr>
          <p:cNvPr id="26627" name="Content Placeholder 5"/>
          <p:cNvSpPr>
            <a:spLocks noGrp="1"/>
          </p:cNvSpPr>
          <p:nvPr>
            <p:ph idx="1"/>
          </p:nvPr>
        </p:nvSpPr>
        <p:spPr>
          <a:xfrm>
            <a:off x="457200" y="1600200"/>
            <a:ext cx="8229600" cy="2508250"/>
          </a:xfrm>
        </p:spPr>
        <p:txBody>
          <a:bodyPr>
            <a:normAutofit fontScale="92500" lnSpcReduction="20000"/>
          </a:bodyPr>
          <a:lstStyle/>
          <a:p>
            <a:pPr algn="l" rtl="0"/>
            <a:r>
              <a:rPr lang="en-US" b="1" dirty="0" smtClean="0"/>
              <a:t>A Logic Model is a widely used tool that presents specific details of program inputs, activities and outcomes, and shows generally how they are related. </a:t>
            </a:r>
          </a:p>
          <a:p>
            <a:pPr algn="l" rtl="0"/>
            <a:r>
              <a:rPr lang="en-US" b="1" dirty="0" smtClean="0"/>
              <a:t>Logic Models can be very helpful in organizing and summarizing your information.</a:t>
            </a:r>
          </a:p>
        </p:txBody>
      </p:sp>
      <p:graphicFrame>
        <p:nvGraphicFramePr>
          <p:cNvPr id="7" name="Table 6"/>
          <p:cNvGraphicFramePr>
            <a:graphicFrameLocks noGrp="1"/>
          </p:cNvGraphicFramePr>
          <p:nvPr/>
        </p:nvGraphicFramePr>
        <p:xfrm>
          <a:off x="582613" y="4271963"/>
          <a:ext cx="7964485" cy="1387476"/>
        </p:xfrm>
        <a:graphic>
          <a:graphicData uri="http://schemas.openxmlformats.org/drawingml/2006/table">
            <a:tbl>
              <a:tblPr firstRow="1" bandRow="1">
                <a:tableStyleId>{5C22544A-7EE6-4342-B048-85BDC9FD1C3A}</a:tableStyleId>
              </a:tblPr>
              <a:tblGrid>
                <a:gridCol w="1592897"/>
                <a:gridCol w="1592897"/>
                <a:gridCol w="1592897"/>
                <a:gridCol w="1592897"/>
                <a:gridCol w="1592897"/>
              </a:tblGrid>
              <a:tr h="693738">
                <a:tc>
                  <a:txBody>
                    <a:bodyPr/>
                    <a:lstStyle/>
                    <a:p>
                      <a:pPr algn="ctr"/>
                      <a:r>
                        <a:rPr lang="en-US" sz="1800" dirty="0" smtClean="0"/>
                        <a:t>Inputs</a:t>
                      </a:r>
                      <a:endParaRPr lang="en-US" sz="1800" dirty="0"/>
                    </a:p>
                  </a:txBody>
                  <a:tcPr marL="91439" marR="91439" marT="45770" marB="45770"/>
                </a:tc>
                <a:tc>
                  <a:txBody>
                    <a:bodyPr/>
                    <a:lstStyle/>
                    <a:p>
                      <a:pPr algn="ctr"/>
                      <a:r>
                        <a:rPr lang="en-US" sz="1800" dirty="0" smtClean="0"/>
                        <a:t>Activities</a:t>
                      </a:r>
                      <a:endParaRPr lang="en-US" sz="1800" dirty="0"/>
                    </a:p>
                  </a:txBody>
                  <a:tcPr marL="91439" marR="91439" marT="45770" marB="45770"/>
                </a:tc>
                <a:tc>
                  <a:txBody>
                    <a:bodyPr/>
                    <a:lstStyle/>
                    <a:p>
                      <a:pPr algn="ctr"/>
                      <a:r>
                        <a:rPr lang="en-US" sz="1800" dirty="0" smtClean="0"/>
                        <a:t>Outputs</a:t>
                      </a:r>
                      <a:endParaRPr lang="en-US" sz="1800" dirty="0"/>
                    </a:p>
                  </a:txBody>
                  <a:tcPr marL="91439" marR="91439" marT="45770" marB="45770"/>
                </a:tc>
                <a:tc>
                  <a:txBody>
                    <a:bodyPr/>
                    <a:lstStyle/>
                    <a:p>
                      <a:pPr algn="ctr"/>
                      <a:r>
                        <a:rPr lang="en-US" sz="1800" dirty="0" smtClean="0"/>
                        <a:t>Outcomes</a:t>
                      </a:r>
                      <a:endParaRPr lang="en-US" sz="1800" dirty="0"/>
                    </a:p>
                  </a:txBody>
                  <a:tcPr marL="91439" marR="91439" marT="45770" marB="45770"/>
                </a:tc>
                <a:tc>
                  <a:txBody>
                    <a:bodyPr/>
                    <a:lstStyle/>
                    <a:p>
                      <a:pPr algn="ctr"/>
                      <a:r>
                        <a:rPr lang="en-US" sz="1800" dirty="0" smtClean="0"/>
                        <a:t>Indicators</a:t>
                      </a:r>
                      <a:endParaRPr lang="en-US" sz="1800" dirty="0"/>
                    </a:p>
                  </a:txBody>
                  <a:tcPr marL="91439" marR="91439" marT="45770" marB="45770"/>
                </a:tc>
              </a:tr>
              <a:tr h="693738">
                <a:tc>
                  <a:txBody>
                    <a:bodyPr/>
                    <a:lstStyle/>
                    <a:p>
                      <a:endParaRPr lang="en-US" sz="1800"/>
                    </a:p>
                  </a:txBody>
                  <a:tcPr marL="91439" marR="91439" marT="45770" marB="45770"/>
                </a:tc>
                <a:tc>
                  <a:txBody>
                    <a:bodyPr/>
                    <a:lstStyle/>
                    <a:p>
                      <a:endParaRPr lang="en-US" sz="1800"/>
                    </a:p>
                  </a:txBody>
                  <a:tcPr marL="91439" marR="91439" marT="45770" marB="45770"/>
                </a:tc>
                <a:tc>
                  <a:txBody>
                    <a:bodyPr/>
                    <a:lstStyle/>
                    <a:p>
                      <a:endParaRPr lang="en-US" sz="1800"/>
                    </a:p>
                  </a:txBody>
                  <a:tcPr marL="91439" marR="91439" marT="45770" marB="45770"/>
                </a:tc>
                <a:tc>
                  <a:txBody>
                    <a:bodyPr/>
                    <a:lstStyle/>
                    <a:p>
                      <a:endParaRPr lang="en-US" sz="1800"/>
                    </a:p>
                  </a:txBody>
                  <a:tcPr marL="91439" marR="91439" marT="45770" marB="45770"/>
                </a:tc>
                <a:tc>
                  <a:txBody>
                    <a:bodyPr/>
                    <a:lstStyle/>
                    <a:p>
                      <a:endParaRPr lang="en-US" sz="1800" dirty="0"/>
                    </a:p>
                  </a:txBody>
                  <a:tcPr marL="91439" marR="91439" marT="45770" marB="4577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7772400" cy="762000"/>
          </a:xfrm>
        </p:spPr>
        <p:txBody>
          <a:bodyPr>
            <a:normAutofit fontScale="90000"/>
          </a:bodyPr>
          <a:lstStyle/>
          <a:p>
            <a:r>
              <a:rPr lang="en-US">
                <a:latin typeface="Franklin Gothic Book" pitchFamily="34" charset="0"/>
              </a:rPr>
              <a:t>Proposal Content</a:t>
            </a:r>
            <a:endParaRPr lang="en-CA">
              <a:latin typeface="Franklin Gothic Book" pitchFamily="34" charset="0"/>
            </a:endParaRPr>
          </a:p>
        </p:txBody>
      </p:sp>
      <p:sp>
        <p:nvSpPr>
          <p:cNvPr id="18435" name="Rectangle 3"/>
          <p:cNvSpPr>
            <a:spLocks noGrp="1" noChangeArrowheads="1"/>
          </p:cNvSpPr>
          <p:nvPr>
            <p:ph type="body" idx="1"/>
          </p:nvPr>
        </p:nvSpPr>
        <p:spPr>
          <a:xfrm>
            <a:off x="457200" y="1447800"/>
            <a:ext cx="7772400" cy="4648200"/>
          </a:xfrm>
        </p:spPr>
        <p:txBody>
          <a:bodyPr>
            <a:noAutofit/>
          </a:bodyPr>
          <a:lstStyle/>
          <a:p>
            <a:pPr marL="117475" indent="-117475" algn="l" rtl="0">
              <a:lnSpc>
                <a:spcPct val="90000"/>
              </a:lnSpc>
              <a:buFontTx/>
              <a:buNone/>
            </a:pPr>
            <a:r>
              <a:rPr lang="en-CA" sz="2400" dirty="0"/>
              <a:t>The content of </a:t>
            </a:r>
            <a:r>
              <a:rPr lang="en-US" sz="2400" dirty="0"/>
              <a:t>the </a:t>
            </a:r>
            <a:r>
              <a:rPr lang="en-CA" sz="2400" dirty="0"/>
              <a:t>proposal varies depending on the nature of the project and the funding agency(s) involved</a:t>
            </a:r>
            <a:br>
              <a:rPr lang="en-CA" sz="2400" dirty="0"/>
            </a:br>
            <a:r>
              <a:rPr lang="en-CA" sz="2400" dirty="0"/>
              <a:t/>
            </a:r>
            <a:br>
              <a:rPr lang="en-CA" sz="2400" dirty="0"/>
            </a:br>
            <a:r>
              <a:rPr lang="en-US" sz="2400" u="sng" dirty="0"/>
              <a:t>Typical content includes:</a:t>
            </a:r>
            <a:r>
              <a:rPr lang="en-US" sz="2400" dirty="0"/>
              <a:t> </a:t>
            </a:r>
          </a:p>
          <a:p>
            <a:pPr marL="117475" indent="-117475" algn="l" rtl="0">
              <a:lnSpc>
                <a:spcPct val="90000"/>
              </a:lnSpc>
              <a:buFontTx/>
              <a:buNone/>
            </a:pPr>
            <a:endParaRPr lang="en-US" sz="2400" dirty="0"/>
          </a:p>
          <a:p>
            <a:pPr marL="117475" indent="-117475" algn="l" rtl="0">
              <a:lnSpc>
                <a:spcPct val="90000"/>
              </a:lnSpc>
            </a:pPr>
            <a:r>
              <a:rPr lang="en-US" sz="2400" dirty="0"/>
              <a:t>House Keeping Data: A</a:t>
            </a:r>
            <a:r>
              <a:rPr lang="en-CA" sz="2400" dirty="0" err="1"/>
              <a:t>pplicant's</a:t>
            </a:r>
            <a:r>
              <a:rPr lang="en-CA" sz="2400" dirty="0"/>
              <a:t> name, form of organization</a:t>
            </a:r>
            <a:r>
              <a:rPr lang="en-US" sz="2400" dirty="0"/>
              <a:t>, and </a:t>
            </a:r>
            <a:r>
              <a:rPr lang="en-CA" sz="2400" dirty="0"/>
              <a:t>contact </a:t>
            </a:r>
            <a:r>
              <a:rPr lang="en-US" sz="2400" dirty="0"/>
              <a:t>information</a:t>
            </a:r>
            <a:r>
              <a:rPr lang="en-CA" sz="2400" dirty="0"/>
              <a:t> </a:t>
            </a:r>
            <a:br>
              <a:rPr lang="en-CA" sz="2400" dirty="0"/>
            </a:br>
            <a:r>
              <a:rPr lang="en-CA" sz="2400" dirty="0"/>
              <a:t> </a:t>
            </a:r>
          </a:p>
          <a:p>
            <a:pPr marL="117475" indent="-117475" algn="l" rtl="0">
              <a:lnSpc>
                <a:spcPct val="90000"/>
              </a:lnSpc>
            </a:pPr>
            <a:r>
              <a:rPr lang="en-US" sz="2400" dirty="0"/>
              <a:t>Executive Summary: A</a:t>
            </a:r>
            <a:r>
              <a:rPr lang="en-CA" sz="2400" dirty="0"/>
              <a:t> concise </a:t>
            </a:r>
            <a:r>
              <a:rPr lang="en-CA" sz="2400" dirty="0" err="1"/>
              <a:t>summar</a:t>
            </a:r>
            <a:r>
              <a:rPr lang="en-US" sz="2400" dirty="0"/>
              <a:t>y of</a:t>
            </a:r>
            <a:r>
              <a:rPr lang="en-CA" sz="2400" dirty="0"/>
              <a:t> the key points</a:t>
            </a:r>
            <a:r>
              <a:rPr lang="en-US" sz="2400" dirty="0"/>
              <a:t>. It </a:t>
            </a:r>
            <a:r>
              <a:rPr lang="en-CA" sz="2400" dirty="0"/>
              <a:t>should not exceed two pages in length</a:t>
            </a:r>
            <a:br>
              <a:rPr lang="en-CA" sz="2400" dirty="0"/>
            </a:br>
            <a:endParaRPr lang="en-US" sz="2400" dirty="0"/>
          </a:p>
          <a:p>
            <a:pPr marL="117475" indent="-117475" algn="l" rtl="0">
              <a:lnSpc>
                <a:spcPct val="90000"/>
              </a:lnSpc>
            </a:pPr>
            <a:r>
              <a:rPr lang="en-US" sz="2400" dirty="0"/>
              <a:t>Project Description:  A</a:t>
            </a:r>
            <a:r>
              <a:rPr lang="en-CA" sz="2400" dirty="0"/>
              <a:t> narrative that clearly explains</a:t>
            </a:r>
            <a:br>
              <a:rPr lang="en-CA" sz="2400" dirty="0"/>
            </a:br>
            <a:r>
              <a:rPr lang="en-CA" sz="2400" dirty="0"/>
              <a:t>to the reader what the project is</a:t>
            </a:r>
            <a:r>
              <a:rPr lang="en-US" sz="2400" dirty="0"/>
              <a:t> and what its limits</a:t>
            </a:r>
            <a:br>
              <a:rPr lang="en-US" sz="2400" dirty="0"/>
            </a:br>
            <a:r>
              <a:rPr lang="en-US" sz="2400" dirty="0"/>
              <a:t>are (what is not part of the project)</a:t>
            </a:r>
            <a:r>
              <a:rPr lang="en-CA" sz="240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76200"/>
            <a:ext cx="7772400" cy="762000"/>
          </a:xfrm>
        </p:spPr>
        <p:txBody>
          <a:bodyPr>
            <a:normAutofit fontScale="90000"/>
          </a:bodyPr>
          <a:lstStyle/>
          <a:p>
            <a:r>
              <a:rPr lang="en-US">
                <a:latin typeface="Franklin Gothic Book" pitchFamily="34" charset="0"/>
              </a:rPr>
              <a:t>Proposal Content</a:t>
            </a:r>
            <a:endParaRPr lang="en-CA">
              <a:latin typeface="Franklin Gothic Book" pitchFamily="34" charset="0"/>
            </a:endParaRPr>
          </a:p>
        </p:txBody>
      </p:sp>
      <p:sp>
        <p:nvSpPr>
          <p:cNvPr id="19459" name="Rectangle 3"/>
          <p:cNvSpPr>
            <a:spLocks noGrp="1" noChangeArrowheads="1"/>
          </p:cNvSpPr>
          <p:nvPr>
            <p:ph type="body" idx="1"/>
          </p:nvPr>
        </p:nvSpPr>
        <p:spPr>
          <a:xfrm>
            <a:off x="304800" y="1600200"/>
            <a:ext cx="8458200" cy="4495800"/>
          </a:xfrm>
        </p:spPr>
        <p:txBody>
          <a:bodyPr>
            <a:noAutofit/>
          </a:bodyPr>
          <a:lstStyle/>
          <a:p>
            <a:pPr algn="l" rtl="0"/>
            <a:r>
              <a:rPr lang="en-US" sz="2000" dirty="0"/>
              <a:t>Project Schedule: It should </a:t>
            </a:r>
            <a:r>
              <a:rPr lang="en-CA" sz="2000" dirty="0"/>
              <a:t>clearly indicate when the project will start and end.  It will describe the sequence of </a:t>
            </a:r>
            <a:r>
              <a:rPr lang="en-US" sz="2000" dirty="0"/>
              <a:t>project </a:t>
            </a:r>
            <a:r>
              <a:rPr lang="en-CA" sz="2000" dirty="0"/>
              <a:t>activities and the duration of these activities</a:t>
            </a:r>
            <a:br>
              <a:rPr lang="en-CA" sz="2000" dirty="0"/>
            </a:br>
            <a:endParaRPr lang="en-US" sz="2000" dirty="0"/>
          </a:p>
          <a:p>
            <a:pPr algn="l" rtl="0"/>
            <a:r>
              <a:rPr lang="en-US" sz="2000" dirty="0"/>
              <a:t>Project Background: </a:t>
            </a:r>
            <a:r>
              <a:rPr lang="en-CA" sz="2000" dirty="0"/>
              <a:t>Readers need to understand the origin and context of your proposal. </a:t>
            </a:r>
            <a:r>
              <a:rPr lang="en-US" sz="2000" dirty="0"/>
              <a:t> T</a:t>
            </a:r>
            <a:r>
              <a:rPr lang="en-CA" sz="2000" dirty="0"/>
              <a:t>he background section of your proposal </a:t>
            </a:r>
            <a:r>
              <a:rPr lang="en-US" sz="2000" dirty="0"/>
              <a:t>explains </a:t>
            </a:r>
            <a:r>
              <a:rPr lang="en-CA" sz="2000" dirty="0"/>
              <a:t>why</a:t>
            </a:r>
            <a:r>
              <a:rPr lang="en-US" sz="2000" dirty="0"/>
              <a:t> the project is needed</a:t>
            </a:r>
            <a:r>
              <a:rPr lang="en-CA" sz="2000" dirty="0"/>
              <a:t>. </a:t>
            </a:r>
            <a:r>
              <a:rPr lang="en-US" sz="2000" dirty="0"/>
              <a:t>It should</a:t>
            </a:r>
            <a:r>
              <a:rPr lang="en-CA" sz="2000" dirty="0"/>
              <a:t> be logically set out</a:t>
            </a:r>
            <a:r>
              <a:rPr lang="en-US" sz="2000" dirty="0"/>
              <a:t> and </a:t>
            </a:r>
            <a:r>
              <a:rPr lang="en-CA" sz="2000" dirty="0"/>
              <a:t>reflect any background work and consultations you have already completed</a:t>
            </a:r>
            <a:br>
              <a:rPr lang="en-CA" sz="2000" dirty="0"/>
            </a:br>
            <a:endParaRPr lang="en-US" sz="2000" dirty="0"/>
          </a:p>
          <a:p>
            <a:pPr algn="l" rtl="0"/>
            <a:r>
              <a:rPr lang="en-US" sz="2000" dirty="0"/>
              <a:t>Goals and Objectives: </a:t>
            </a:r>
            <a:r>
              <a:rPr lang="en-CA" sz="2000" dirty="0"/>
              <a:t>The goal of your project should be</a:t>
            </a:r>
            <a:r>
              <a:rPr lang="en-US" sz="2000" dirty="0"/>
              <a:t> to </a:t>
            </a:r>
            <a:br>
              <a:rPr lang="en-US" sz="2000" dirty="0"/>
            </a:br>
            <a:r>
              <a:rPr lang="en-CA" sz="2000" dirty="0"/>
              <a:t>solve the problem described in the proposal background. </a:t>
            </a:r>
            <a:br>
              <a:rPr lang="en-CA" sz="2000" dirty="0"/>
            </a:br>
            <a:r>
              <a:rPr lang="en-CA" sz="2000" dirty="0"/>
              <a:t/>
            </a:r>
            <a:br>
              <a:rPr lang="en-CA" sz="2000" dirty="0"/>
            </a:br>
            <a:r>
              <a:rPr lang="en-CA" sz="1800" dirty="0"/>
              <a:t>- </a:t>
            </a:r>
            <a:r>
              <a:rPr lang="en-US" sz="1800" dirty="0"/>
              <a:t>Goals </a:t>
            </a:r>
            <a:r>
              <a:rPr lang="en-CA" sz="1800" dirty="0"/>
              <a:t>are general, long term broad desires</a:t>
            </a:r>
            <a:br>
              <a:rPr lang="en-CA" sz="1800" dirty="0"/>
            </a:br>
            <a:r>
              <a:rPr lang="en-CA" sz="1800" dirty="0"/>
              <a:t>- </a:t>
            </a:r>
            <a:r>
              <a:rPr lang="en-US" sz="1800" dirty="0"/>
              <a:t>Objectives are</a:t>
            </a:r>
            <a:r>
              <a:rPr lang="en-CA" sz="1800" dirty="0"/>
              <a:t> specific</a:t>
            </a:r>
            <a:r>
              <a:rPr lang="en-US" sz="1800" dirty="0"/>
              <a:t>, </a:t>
            </a:r>
            <a:r>
              <a:rPr lang="en-CA" sz="1800" dirty="0"/>
              <a:t>verifiable</a:t>
            </a:r>
            <a:r>
              <a:rPr lang="en-US" sz="1800" dirty="0"/>
              <a:t> outcomes which flow from goals</a:t>
            </a:r>
            <a:r>
              <a:rPr lang="en-CA" dirty="0"/>
              <a:t>  </a:t>
            </a:r>
          </a:p>
          <a:p>
            <a:pPr algn="l" rtl="0">
              <a:buFontTx/>
              <a:buNone/>
            </a:pPr>
            <a:endParaRPr lang="en-CA"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7772400" cy="762000"/>
          </a:xfrm>
        </p:spPr>
        <p:txBody>
          <a:bodyPr>
            <a:normAutofit fontScale="90000"/>
          </a:bodyPr>
          <a:lstStyle/>
          <a:p>
            <a:r>
              <a:rPr lang="en-US">
                <a:latin typeface="Franklin Gothic Book" pitchFamily="34" charset="0"/>
              </a:rPr>
              <a:t>Proposal Content</a:t>
            </a:r>
            <a:endParaRPr lang="en-CA">
              <a:latin typeface="Franklin Gothic Book" pitchFamily="34" charset="0"/>
            </a:endParaRPr>
          </a:p>
        </p:txBody>
      </p:sp>
      <p:sp>
        <p:nvSpPr>
          <p:cNvPr id="20483" name="Rectangle 3"/>
          <p:cNvSpPr>
            <a:spLocks noGrp="1" noChangeArrowheads="1"/>
          </p:cNvSpPr>
          <p:nvPr>
            <p:ph type="body" idx="1"/>
          </p:nvPr>
        </p:nvSpPr>
        <p:spPr>
          <a:xfrm>
            <a:off x="304800" y="1600200"/>
            <a:ext cx="8458200" cy="5181600"/>
          </a:xfrm>
        </p:spPr>
        <p:txBody>
          <a:bodyPr>
            <a:normAutofit lnSpcReduction="10000"/>
          </a:bodyPr>
          <a:lstStyle/>
          <a:p>
            <a:pPr marL="0" indent="0" algn="l" rtl="0">
              <a:buFontTx/>
              <a:buNone/>
            </a:pPr>
            <a:r>
              <a:rPr lang="en-US" sz="2000" u="sng" dirty="0"/>
              <a:t>Partnerships</a:t>
            </a:r>
            <a:br>
              <a:rPr lang="en-US" sz="2000" u="sng" dirty="0"/>
            </a:br>
            <a:r>
              <a:rPr lang="en-US" sz="2000" dirty="0"/>
              <a:t/>
            </a:r>
            <a:br>
              <a:rPr lang="en-US" sz="2000" dirty="0"/>
            </a:br>
            <a:r>
              <a:rPr lang="en-CA" sz="2000" dirty="0"/>
              <a:t>Good partnerships demonstrate </a:t>
            </a:r>
            <a:r>
              <a:rPr lang="en-US" sz="2000" dirty="0"/>
              <a:t>community </a:t>
            </a:r>
            <a:r>
              <a:rPr lang="en-CA" sz="2000" dirty="0"/>
              <a:t>support</a:t>
            </a:r>
            <a:r>
              <a:rPr lang="en-US" sz="2000" dirty="0"/>
              <a:t>.  They also provide </a:t>
            </a:r>
            <a:r>
              <a:rPr lang="en-CA" sz="2000" dirty="0"/>
              <a:t>access to people</a:t>
            </a:r>
            <a:r>
              <a:rPr lang="en-US" sz="2000" dirty="0"/>
              <a:t>,</a:t>
            </a:r>
            <a:r>
              <a:rPr lang="en-CA" sz="2000" dirty="0"/>
              <a:t> skills</a:t>
            </a:r>
            <a:r>
              <a:rPr lang="en-US" sz="2000" dirty="0"/>
              <a:t>, funding, and in-kind contributions to help with project </a:t>
            </a:r>
            <a:r>
              <a:rPr lang="en-CA" sz="2000" dirty="0"/>
              <a:t>planning and implementation.</a:t>
            </a:r>
            <a:br>
              <a:rPr lang="en-CA" sz="2000" dirty="0"/>
            </a:br>
            <a:endParaRPr lang="en-CA" sz="2000" dirty="0"/>
          </a:p>
          <a:p>
            <a:pPr marL="0" indent="0" algn="l" rtl="0">
              <a:buFontTx/>
              <a:buNone/>
            </a:pPr>
            <a:r>
              <a:rPr lang="en-US" sz="2000" u="sng" dirty="0"/>
              <a:t>Project Management</a:t>
            </a:r>
            <a:r>
              <a:rPr lang="en-US" sz="2000" dirty="0"/>
              <a:t> </a:t>
            </a:r>
            <a:br>
              <a:rPr lang="en-US" sz="2000" dirty="0"/>
            </a:br>
            <a:r>
              <a:rPr lang="en-US" sz="2000" dirty="0"/>
              <a:t/>
            </a:r>
            <a:br>
              <a:rPr lang="en-US" sz="2000" dirty="0"/>
            </a:br>
            <a:r>
              <a:rPr lang="en-US" sz="2000" dirty="0"/>
              <a:t>D</a:t>
            </a:r>
            <a:r>
              <a:rPr lang="en-CA" sz="2000" dirty="0" err="1"/>
              <a:t>escribe</a:t>
            </a:r>
            <a:r>
              <a:rPr lang="en-CA" sz="2000" dirty="0"/>
              <a:t> the organizational and management structures needed </a:t>
            </a:r>
            <a:br>
              <a:rPr lang="en-CA" sz="2000" dirty="0"/>
            </a:br>
            <a:r>
              <a:rPr lang="en-CA" sz="2000" dirty="0"/>
              <a:t>to carry out </a:t>
            </a:r>
            <a:r>
              <a:rPr lang="en-US" sz="2000" dirty="0"/>
              <a:t>project activities. </a:t>
            </a:r>
            <a:r>
              <a:rPr lang="en-CA" sz="2000" dirty="0"/>
              <a:t>Demonstrate that your organization</a:t>
            </a:r>
            <a:br>
              <a:rPr lang="en-CA" sz="2000" dirty="0"/>
            </a:br>
            <a:r>
              <a:rPr lang="en-CA" sz="2000" dirty="0"/>
              <a:t>has the </a:t>
            </a:r>
            <a:r>
              <a:rPr lang="en-US" sz="2000" dirty="0"/>
              <a:t>people and systems</a:t>
            </a:r>
            <a:r>
              <a:rPr lang="en-CA" sz="2000" dirty="0"/>
              <a:t> to successfully undertake</a:t>
            </a:r>
            <a:br>
              <a:rPr lang="en-CA" sz="2000" dirty="0"/>
            </a:br>
            <a:r>
              <a:rPr lang="en-CA" sz="2000" dirty="0"/>
              <a:t>the project</a:t>
            </a:r>
          </a:p>
          <a:p>
            <a:pPr marL="0" indent="0" algn="l" rtl="0">
              <a:buFontTx/>
              <a:buNone/>
            </a:pPr>
            <a:endParaRPr lang="en-US" sz="2000" dirty="0"/>
          </a:p>
          <a:p>
            <a:pPr marL="0" indent="0" algn="l" rtl="0">
              <a:buFontTx/>
              <a:buNone/>
            </a:pPr>
            <a:r>
              <a:rPr lang="en-CA" sz="2000" u="sng" dirty="0"/>
              <a:t>Resource </a:t>
            </a:r>
            <a:r>
              <a:rPr lang="en-US" sz="2000" u="sng" dirty="0"/>
              <a:t>A</a:t>
            </a:r>
            <a:r>
              <a:rPr lang="en-CA" sz="2000" u="sng" dirty="0" err="1"/>
              <a:t>llocation</a:t>
            </a:r>
            <a:r>
              <a:rPr lang="en-US" sz="2000" dirty="0"/>
              <a:t>  </a:t>
            </a:r>
            <a:br>
              <a:rPr lang="en-US" sz="2000" dirty="0"/>
            </a:br>
            <a:r>
              <a:rPr lang="en-US" sz="2000" dirty="0"/>
              <a:t/>
            </a:r>
            <a:br>
              <a:rPr lang="en-US" sz="2000" dirty="0"/>
            </a:br>
            <a:r>
              <a:rPr lang="en-US" sz="2000" dirty="0"/>
              <a:t>Resources include people, cash, equipment, supplies, etc.  </a:t>
            </a:r>
            <a:br>
              <a:rPr lang="en-US" sz="2000" dirty="0"/>
            </a:br>
            <a:r>
              <a:rPr lang="en-US" sz="2000" dirty="0"/>
              <a:t>D</a:t>
            </a:r>
            <a:r>
              <a:rPr lang="en-CA" sz="2000" dirty="0"/>
              <a:t>e</a:t>
            </a:r>
            <a:r>
              <a:rPr lang="en-US" sz="2000" dirty="0"/>
              <a:t>scribe</a:t>
            </a:r>
            <a:r>
              <a:rPr lang="en-CA" sz="2000" dirty="0"/>
              <a:t> what is required, how much, when it is needed, </a:t>
            </a:r>
            <a:br>
              <a:rPr lang="en-CA" sz="2000" dirty="0"/>
            </a:br>
            <a:r>
              <a:rPr lang="en-CA" sz="2000" dirty="0"/>
              <a:t>by whom, and where</a:t>
            </a:r>
            <a:endParaRPr lang="en-CA"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7772400" cy="762000"/>
          </a:xfrm>
        </p:spPr>
        <p:txBody>
          <a:bodyPr>
            <a:normAutofit fontScale="90000"/>
          </a:bodyPr>
          <a:lstStyle/>
          <a:p>
            <a:r>
              <a:rPr lang="en-US">
                <a:latin typeface="Franklin Gothic Book" pitchFamily="34" charset="0"/>
              </a:rPr>
              <a:t>Proposal Content</a:t>
            </a:r>
            <a:endParaRPr lang="en-CA">
              <a:latin typeface="Franklin Gothic Book" pitchFamily="34" charset="0"/>
            </a:endParaRPr>
          </a:p>
        </p:txBody>
      </p:sp>
      <p:sp>
        <p:nvSpPr>
          <p:cNvPr id="21507" name="Rectangle 3"/>
          <p:cNvSpPr>
            <a:spLocks noGrp="1" noChangeArrowheads="1"/>
          </p:cNvSpPr>
          <p:nvPr>
            <p:ph type="body" idx="1"/>
          </p:nvPr>
        </p:nvSpPr>
        <p:spPr>
          <a:xfrm>
            <a:off x="381000" y="1676400"/>
            <a:ext cx="8458200" cy="5029200"/>
          </a:xfrm>
        </p:spPr>
        <p:txBody>
          <a:bodyPr/>
          <a:lstStyle/>
          <a:p>
            <a:pPr marL="0" indent="0" algn="l" rtl="0">
              <a:lnSpc>
                <a:spcPct val="90000"/>
              </a:lnSpc>
              <a:buFontTx/>
              <a:buNone/>
            </a:pPr>
            <a:r>
              <a:rPr lang="en-CA" sz="2000" u="sng" dirty="0"/>
              <a:t>Marketing</a:t>
            </a:r>
            <a:r>
              <a:rPr lang="en-US" sz="2000" u="sng" dirty="0"/>
              <a:t> Plan</a:t>
            </a:r>
            <a:r>
              <a:rPr lang="en-CA" sz="2000" dirty="0"/>
              <a:t> </a:t>
            </a:r>
            <a:br>
              <a:rPr lang="en-CA" sz="2000" dirty="0"/>
            </a:br>
            <a:r>
              <a:rPr lang="en-CA" sz="2000" dirty="0"/>
              <a:t>It is required to ensure the long-term viability of projects</a:t>
            </a:r>
            <a:r>
              <a:rPr lang="en-US" sz="2000" dirty="0"/>
              <a:t> </a:t>
            </a:r>
            <a:r>
              <a:rPr lang="en-CA" sz="2000" dirty="0"/>
              <a:t>which require healthy revenues to be self sufficient. </a:t>
            </a:r>
            <a:r>
              <a:rPr lang="en-US" sz="2000" dirty="0"/>
              <a:t> You</a:t>
            </a:r>
            <a:r>
              <a:rPr lang="en-CA" sz="2000" dirty="0"/>
              <a:t> must demonstrate that you understand what your intended customers want, the size of your market, and how to succeed in the market</a:t>
            </a:r>
            <a:br>
              <a:rPr lang="en-CA" sz="2000" dirty="0"/>
            </a:br>
            <a:r>
              <a:rPr lang="en-CA" sz="2000" dirty="0"/>
              <a:t>  </a:t>
            </a:r>
            <a:endParaRPr lang="en-US" sz="2000" dirty="0"/>
          </a:p>
          <a:p>
            <a:pPr marL="0" indent="0" algn="l" rtl="0">
              <a:lnSpc>
                <a:spcPct val="90000"/>
              </a:lnSpc>
              <a:buFontTx/>
              <a:buNone/>
            </a:pPr>
            <a:r>
              <a:rPr lang="en-CA" sz="2000" u="sng" dirty="0"/>
              <a:t>Budget </a:t>
            </a:r>
          </a:p>
          <a:p>
            <a:pPr marL="0" indent="0" algn="l" rtl="0">
              <a:lnSpc>
                <a:spcPct val="90000"/>
              </a:lnSpc>
              <a:buFontTx/>
              <a:buNone/>
            </a:pPr>
            <a:r>
              <a:rPr lang="en-CA" sz="2000" dirty="0"/>
              <a:t>Breakdown costs as much as possible to demonstrate that your </a:t>
            </a:r>
            <a:br>
              <a:rPr lang="en-CA" sz="2000" dirty="0"/>
            </a:br>
            <a:r>
              <a:rPr lang="en-CA" sz="2000" dirty="0"/>
              <a:t>budget is comprehensive and well thought out.  </a:t>
            </a:r>
            <a:r>
              <a:rPr lang="en-US" sz="2000" dirty="0"/>
              <a:t>Ensure that you</a:t>
            </a:r>
            <a:br>
              <a:rPr lang="en-US" sz="2000" dirty="0"/>
            </a:br>
            <a:r>
              <a:rPr lang="en-US" sz="2000" dirty="0"/>
              <a:t>have not overlooked items</a:t>
            </a:r>
            <a:br>
              <a:rPr lang="en-US" sz="2000" dirty="0"/>
            </a:br>
            <a:endParaRPr lang="en-US" sz="2000" dirty="0"/>
          </a:p>
          <a:p>
            <a:pPr marL="0" indent="0" algn="l" rtl="0">
              <a:lnSpc>
                <a:spcPct val="90000"/>
              </a:lnSpc>
              <a:buFontTx/>
              <a:buNone/>
            </a:pPr>
            <a:r>
              <a:rPr lang="en-US" sz="2000" u="sng" dirty="0"/>
              <a:t>Other F</a:t>
            </a:r>
            <a:r>
              <a:rPr lang="en-CA" sz="2000" u="sng" dirty="0" err="1"/>
              <a:t>inancial</a:t>
            </a:r>
            <a:r>
              <a:rPr lang="en-CA" sz="2000" u="sng" dirty="0"/>
              <a:t> </a:t>
            </a:r>
            <a:r>
              <a:rPr lang="en-US" sz="2000" u="sng" dirty="0"/>
              <a:t>I</a:t>
            </a:r>
            <a:r>
              <a:rPr lang="en-CA" sz="2000" u="sng" dirty="0" err="1"/>
              <a:t>nformation</a:t>
            </a:r>
            <a:r>
              <a:rPr lang="en-US" sz="2000" dirty="0"/>
              <a:t>  R</a:t>
            </a:r>
            <a:r>
              <a:rPr lang="en-CA" sz="2000" dirty="0" err="1"/>
              <a:t>equire</a:t>
            </a:r>
            <a:r>
              <a:rPr lang="en-US" sz="2000" dirty="0" err="1"/>
              <a:t>ments</a:t>
            </a:r>
            <a:r>
              <a:rPr lang="en-CA" sz="2000" dirty="0"/>
              <a:t> will vary depending</a:t>
            </a:r>
            <a:br>
              <a:rPr lang="en-CA" sz="2000" dirty="0"/>
            </a:br>
            <a:r>
              <a:rPr lang="en-CA" sz="2000" dirty="0"/>
              <a:t>on the nature of your project, total funding required, and </a:t>
            </a:r>
            <a:br>
              <a:rPr lang="en-CA" sz="2000" dirty="0"/>
            </a:br>
            <a:r>
              <a:rPr lang="en-CA" sz="2000" dirty="0"/>
              <a:t>programs applied for.  </a:t>
            </a:r>
            <a:r>
              <a:rPr lang="en-US" sz="2000" dirty="0"/>
              <a:t>C</a:t>
            </a:r>
            <a:r>
              <a:rPr lang="en-CA" sz="2000" dirty="0"/>
              <a:t>ash flow projections, revenue</a:t>
            </a:r>
            <a:br>
              <a:rPr lang="en-CA" sz="2000" dirty="0"/>
            </a:br>
            <a:r>
              <a:rPr lang="en-CA" sz="2000" dirty="0"/>
              <a:t>statements, and balance sheets</a:t>
            </a:r>
            <a:r>
              <a:rPr lang="en-US" sz="2000" dirty="0"/>
              <a:t> may be required.</a:t>
            </a:r>
            <a:r>
              <a:rPr lang="en-CA" sz="24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838200"/>
          </a:xfrm>
        </p:spPr>
        <p:txBody>
          <a:bodyPr/>
          <a:lstStyle/>
          <a:p>
            <a:r>
              <a:rPr lang="en-US">
                <a:latin typeface="Franklin Gothic Book" pitchFamily="34" charset="0"/>
              </a:rPr>
              <a:t>Proposal Content</a:t>
            </a:r>
            <a:endParaRPr lang="en-CA">
              <a:latin typeface="Franklin Gothic Book" pitchFamily="34" charset="0"/>
            </a:endParaRPr>
          </a:p>
        </p:txBody>
      </p:sp>
      <p:sp>
        <p:nvSpPr>
          <p:cNvPr id="22531" name="Rectangle 3"/>
          <p:cNvSpPr>
            <a:spLocks noGrp="1" noChangeArrowheads="1"/>
          </p:cNvSpPr>
          <p:nvPr>
            <p:ph type="body" idx="1"/>
          </p:nvPr>
        </p:nvSpPr>
        <p:spPr>
          <a:xfrm>
            <a:off x="304800" y="1524000"/>
            <a:ext cx="8382000" cy="5105400"/>
          </a:xfrm>
        </p:spPr>
        <p:txBody>
          <a:bodyPr/>
          <a:lstStyle/>
          <a:p>
            <a:pPr marL="0" indent="0" algn="l" rtl="0">
              <a:lnSpc>
                <a:spcPct val="90000"/>
              </a:lnSpc>
              <a:buFontTx/>
              <a:buNone/>
            </a:pPr>
            <a:r>
              <a:rPr lang="en-US" sz="2000" u="sng" dirty="0"/>
              <a:t>Economic and Social Benefits</a:t>
            </a:r>
            <a:br>
              <a:rPr lang="en-US" sz="2000" u="sng" dirty="0"/>
            </a:br>
            <a:r>
              <a:rPr lang="en-US" sz="2000" u="sng" dirty="0"/>
              <a:t/>
            </a:r>
            <a:br>
              <a:rPr lang="en-US" sz="2000" u="sng" dirty="0"/>
            </a:br>
            <a:r>
              <a:rPr lang="en-CA" sz="2000" dirty="0"/>
              <a:t>You will need to demonstrate how target groups will benefit from your proposal.  Often there are direct and  indirect beneficiaries.  You should distinguish between them and indicate how each will benefit.</a:t>
            </a:r>
          </a:p>
          <a:p>
            <a:pPr marL="0" indent="0" algn="l" rtl="0">
              <a:lnSpc>
                <a:spcPct val="90000"/>
              </a:lnSpc>
              <a:buFontTx/>
              <a:buNone/>
            </a:pPr>
            <a:r>
              <a:rPr lang="en-CA" sz="2000" dirty="0"/>
              <a:t>  </a:t>
            </a:r>
            <a:endParaRPr lang="en-US" sz="2000" dirty="0"/>
          </a:p>
          <a:p>
            <a:pPr marL="0" indent="0" algn="l" rtl="0">
              <a:lnSpc>
                <a:spcPct val="90000"/>
              </a:lnSpc>
            </a:pPr>
            <a:r>
              <a:rPr lang="en-US" sz="2000" dirty="0"/>
              <a:t>E</a:t>
            </a:r>
            <a:r>
              <a:rPr lang="en-CA" sz="2000" dirty="0" err="1"/>
              <a:t>conomic</a:t>
            </a:r>
            <a:r>
              <a:rPr lang="en-CA" sz="2000" dirty="0"/>
              <a:t> benefits include</a:t>
            </a:r>
            <a:r>
              <a:rPr lang="en-US" sz="2000" dirty="0"/>
              <a:t>: </a:t>
            </a:r>
            <a:r>
              <a:rPr lang="en-CA" sz="2000" dirty="0"/>
              <a:t>Short-term </a:t>
            </a:r>
            <a:r>
              <a:rPr lang="en-US" sz="2000" dirty="0"/>
              <a:t>project </a:t>
            </a:r>
            <a:r>
              <a:rPr lang="en-CA" sz="2000" dirty="0"/>
              <a:t>employment</a:t>
            </a:r>
            <a:r>
              <a:rPr lang="en-US" sz="2000" dirty="0"/>
              <a:t>, </a:t>
            </a:r>
            <a:r>
              <a:rPr lang="en-CA" sz="2000" dirty="0"/>
              <a:t>long-term employment</a:t>
            </a:r>
            <a:r>
              <a:rPr lang="en-US" sz="2000" dirty="0"/>
              <a:t>, s</a:t>
            </a:r>
            <a:r>
              <a:rPr lang="en-CA" sz="2000" dirty="0"/>
              <a:t>kill development</a:t>
            </a:r>
            <a:r>
              <a:rPr lang="en-US" sz="2000" dirty="0"/>
              <a:t>, and </a:t>
            </a:r>
            <a:r>
              <a:rPr lang="en-CA" sz="2000" dirty="0"/>
              <a:t>increased </a:t>
            </a:r>
            <a:r>
              <a:rPr lang="en-US" sz="2000" dirty="0" err="1"/>
              <a:t>ta</a:t>
            </a:r>
            <a:r>
              <a:rPr lang="en-CA" sz="2000" dirty="0"/>
              <a:t>x revenues</a:t>
            </a:r>
            <a:r>
              <a:rPr lang="en-US" sz="2000" dirty="0"/>
              <a:t>.   </a:t>
            </a:r>
          </a:p>
          <a:p>
            <a:pPr marL="0" indent="0" algn="l" rtl="0">
              <a:lnSpc>
                <a:spcPct val="90000"/>
              </a:lnSpc>
            </a:pPr>
            <a:endParaRPr lang="en-US" sz="2000" dirty="0"/>
          </a:p>
          <a:p>
            <a:pPr marL="0" indent="0" algn="l" rtl="0">
              <a:lnSpc>
                <a:spcPct val="90000"/>
              </a:lnSpc>
            </a:pPr>
            <a:r>
              <a:rPr lang="en-CA" sz="2000" dirty="0"/>
              <a:t>Social benefits are non-financial, positive outcomes for target </a:t>
            </a:r>
            <a:br>
              <a:rPr lang="en-CA" sz="2000" dirty="0"/>
            </a:br>
            <a:r>
              <a:rPr lang="en-CA" sz="2000" dirty="0"/>
              <a:t>groups</a:t>
            </a:r>
            <a:r>
              <a:rPr lang="en-US" sz="2000" dirty="0"/>
              <a:t>.  </a:t>
            </a:r>
          </a:p>
          <a:p>
            <a:pPr marL="0" indent="0" algn="l" rtl="0">
              <a:lnSpc>
                <a:spcPct val="90000"/>
              </a:lnSpc>
            </a:pPr>
            <a:endParaRPr lang="en-US" sz="2000" dirty="0"/>
          </a:p>
          <a:p>
            <a:pPr marL="0" indent="0" algn="l" rtl="0">
              <a:lnSpc>
                <a:spcPct val="90000"/>
              </a:lnSpc>
            </a:pPr>
            <a:r>
              <a:rPr lang="en-CA" sz="2000" dirty="0"/>
              <a:t>Some social benefits include:</a:t>
            </a:r>
            <a:r>
              <a:rPr lang="en-US" sz="2000" dirty="0"/>
              <a:t> t</a:t>
            </a:r>
            <a:r>
              <a:rPr lang="en-CA" sz="2000" dirty="0"/>
              <a:t>he preservation of historic </a:t>
            </a:r>
            <a:br>
              <a:rPr lang="en-CA" sz="2000" dirty="0"/>
            </a:br>
            <a:r>
              <a:rPr lang="en-CA" sz="2000" dirty="0"/>
              <a:t>resources</a:t>
            </a:r>
            <a:r>
              <a:rPr lang="en-US" sz="2000" dirty="0"/>
              <a:t>, </a:t>
            </a:r>
            <a:r>
              <a:rPr lang="en-CA" sz="2000" dirty="0"/>
              <a:t>increased community confidence</a:t>
            </a:r>
            <a:r>
              <a:rPr lang="en-US" sz="2000" dirty="0"/>
              <a:t>, p</a:t>
            </a:r>
            <a:r>
              <a:rPr lang="en-CA" sz="2000" dirty="0" err="1"/>
              <a:t>ublic</a:t>
            </a:r>
            <a:r>
              <a:rPr lang="en-CA" sz="2000" dirty="0"/>
              <a:t> </a:t>
            </a:r>
            <a:br>
              <a:rPr lang="en-CA" sz="2000" dirty="0"/>
            </a:br>
            <a:r>
              <a:rPr lang="en-CA" sz="2000" dirty="0"/>
              <a:t>education</a:t>
            </a:r>
            <a:r>
              <a:rPr lang="en-US" sz="2000" dirty="0"/>
              <a:t>, </a:t>
            </a:r>
            <a:r>
              <a:rPr lang="en-CA" sz="2000" dirty="0"/>
              <a:t>recreational space</a:t>
            </a:r>
            <a:r>
              <a:rPr lang="en-US" sz="2000" dirty="0"/>
              <a:t>, and the p</a:t>
            </a:r>
            <a:r>
              <a:rPr lang="en-CA" sz="2000" dirty="0"/>
              <a:t>reservation of wildlife</a:t>
            </a:r>
            <a:br>
              <a:rPr lang="en-CA" sz="2000" dirty="0"/>
            </a:br>
            <a:r>
              <a:rPr lang="en-CA" sz="2000" dirty="0"/>
              <a:t>habitat</a:t>
            </a:r>
            <a:r>
              <a:rPr lang="en-US" sz="2000" dirty="0"/>
              <a:t>.</a:t>
            </a:r>
            <a:endParaRPr lang="en-CA" sz="2000" dirty="0"/>
          </a:p>
          <a:p>
            <a:pPr marL="0" indent="0" algn="l" rtl="0">
              <a:lnSpc>
                <a:spcPct val="90000"/>
              </a:lnSpc>
            </a:pPr>
            <a:endParaRPr lang="en-CA"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76200"/>
            <a:ext cx="9144000" cy="762000"/>
          </a:xfrm>
        </p:spPr>
        <p:txBody>
          <a:bodyPr>
            <a:normAutofit fontScale="90000"/>
          </a:bodyPr>
          <a:lstStyle/>
          <a:p>
            <a:r>
              <a:rPr lang="en-US">
                <a:latin typeface="Franklin Gothic Book" pitchFamily="34" charset="0"/>
              </a:rPr>
              <a:t>Monitoring &amp; Evaluation</a:t>
            </a:r>
            <a:endParaRPr lang="en-CA">
              <a:latin typeface="Franklin Gothic Book" pitchFamily="34" charset="0"/>
            </a:endParaRPr>
          </a:p>
        </p:txBody>
      </p:sp>
      <p:sp>
        <p:nvSpPr>
          <p:cNvPr id="23555" name="Rectangle 3"/>
          <p:cNvSpPr>
            <a:spLocks noGrp="1" noChangeArrowheads="1"/>
          </p:cNvSpPr>
          <p:nvPr>
            <p:ph type="body" idx="1"/>
          </p:nvPr>
        </p:nvSpPr>
        <p:spPr>
          <a:xfrm>
            <a:off x="609600" y="1600200"/>
            <a:ext cx="8153400" cy="4724400"/>
          </a:xfrm>
        </p:spPr>
        <p:txBody>
          <a:bodyPr/>
          <a:lstStyle/>
          <a:p>
            <a:pPr marL="0" indent="0" algn="l" rtl="0">
              <a:buFontTx/>
              <a:buNone/>
            </a:pPr>
            <a:r>
              <a:rPr lang="en-CA" sz="2400" dirty="0"/>
              <a:t>You need to de</a:t>
            </a:r>
            <a:r>
              <a:rPr lang="en-US" sz="2400" dirty="0"/>
              <a:t>scribe</a:t>
            </a:r>
            <a:r>
              <a:rPr lang="en-CA" sz="2400" dirty="0"/>
              <a:t> how you are going to monitor the project to ensure that it stays on track. Monitoring, control, follow-up, and evaluation should be incorporated throughout your proposal.  </a:t>
            </a:r>
          </a:p>
          <a:p>
            <a:pPr marL="0" indent="0" algn="l" rtl="0">
              <a:buFontTx/>
              <a:buNone/>
            </a:pPr>
            <a:endParaRPr lang="en-CA"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76200"/>
            <a:ext cx="8763000" cy="762000"/>
          </a:xfrm>
        </p:spPr>
        <p:txBody>
          <a:bodyPr>
            <a:normAutofit fontScale="90000"/>
          </a:bodyPr>
          <a:lstStyle/>
          <a:p>
            <a:r>
              <a:rPr lang="en-US">
                <a:latin typeface="Franklin Gothic Book" pitchFamily="34" charset="0"/>
              </a:rPr>
              <a:t>Monitoring &amp; Evaluation</a:t>
            </a:r>
            <a:endParaRPr lang="en-CA">
              <a:latin typeface="Franklin Gothic Book" pitchFamily="34" charset="0"/>
            </a:endParaRPr>
          </a:p>
        </p:txBody>
      </p:sp>
      <p:sp>
        <p:nvSpPr>
          <p:cNvPr id="24579" name="Rectangle 3"/>
          <p:cNvSpPr>
            <a:spLocks noGrp="1" noChangeArrowheads="1"/>
          </p:cNvSpPr>
          <p:nvPr>
            <p:ph type="body" idx="1"/>
          </p:nvPr>
        </p:nvSpPr>
        <p:spPr>
          <a:xfrm>
            <a:off x="152400" y="1524000"/>
            <a:ext cx="8305800" cy="4876800"/>
          </a:xfrm>
        </p:spPr>
        <p:txBody>
          <a:bodyPr/>
          <a:lstStyle/>
          <a:p>
            <a:pPr marL="609600" indent="-609600" algn="l" rtl="0">
              <a:lnSpc>
                <a:spcPct val="80000"/>
              </a:lnSpc>
              <a:buFontTx/>
              <a:buNone/>
            </a:pPr>
            <a:r>
              <a:rPr lang="en-US" sz="2000" u="sng" dirty="0"/>
              <a:t>Four</a:t>
            </a:r>
            <a:r>
              <a:rPr lang="en-CA" sz="2000" u="sng" dirty="0"/>
              <a:t> aspects of monitoring and evaluation</a:t>
            </a:r>
            <a:endParaRPr lang="en-US" sz="2000" u="sng" dirty="0"/>
          </a:p>
          <a:p>
            <a:pPr marL="609600" indent="-609600" algn="l" rtl="0">
              <a:lnSpc>
                <a:spcPct val="80000"/>
              </a:lnSpc>
              <a:buFontTx/>
              <a:buAutoNum type="arabicPeriod"/>
            </a:pPr>
            <a:endParaRPr lang="en-US" sz="2000" u="sng" dirty="0"/>
          </a:p>
          <a:p>
            <a:pPr marL="609600" indent="-609600" algn="l" rtl="0">
              <a:lnSpc>
                <a:spcPct val="80000"/>
              </a:lnSpc>
              <a:buFontTx/>
              <a:buAutoNum type="arabicPeriod"/>
            </a:pPr>
            <a:r>
              <a:rPr lang="en-CA" sz="2000" dirty="0"/>
              <a:t>Project Monitoring: How project costs, quality, schedule, and scope will be monitored, controlled, and corrected if necessary</a:t>
            </a:r>
            <a:br>
              <a:rPr lang="en-CA" sz="2000" dirty="0"/>
            </a:br>
            <a:endParaRPr lang="en-CA" sz="2000" dirty="0"/>
          </a:p>
          <a:p>
            <a:pPr marL="609600" indent="-609600" algn="l" rtl="0">
              <a:lnSpc>
                <a:spcPct val="80000"/>
              </a:lnSpc>
              <a:buFontTx/>
              <a:buAutoNum type="arabicPeriod"/>
            </a:pPr>
            <a:r>
              <a:rPr lang="en-CA" sz="2000" dirty="0"/>
              <a:t>Best Practices: How you plan to capture and record what you learn from your project so it can be applied in the planning and execution of future projects</a:t>
            </a:r>
            <a:endParaRPr lang="en-US" sz="2000" dirty="0"/>
          </a:p>
          <a:p>
            <a:pPr marL="609600" indent="-609600" algn="l" rtl="0">
              <a:lnSpc>
                <a:spcPct val="80000"/>
              </a:lnSpc>
              <a:buFontTx/>
              <a:buAutoNum type="arabicPeriod"/>
            </a:pPr>
            <a:endParaRPr lang="en-US" sz="2000" dirty="0"/>
          </a:p>
          <a:p>
            <a:pPr marL="609600" indent="-609600" algn="l" rtl="0">
              <a:lnSpc>
                <a:spcPct val="80000"/>
              </a:lnSpc>
              <a:buFontTx/>
              <a:buAutoNum type="arabicPeriod"/>
            </a:pPr>
            <a:r>
              <a:rPr lang="en-CA" sz="2000" dirty="0"/>
              <a:t>Accounting: The retention and recording of financial information.  Accounting is very important to funding agencies.  It must be transparent and accurate</a:t>
            </a:r>
            <a:br>
              <a:rPr lang="en-CA" sz="2000" dirty="0"/>
            </a:br>
            <a:endParaRPr lang="en-US" sz="2000" dirty="0"/>
          </a:p>
          <a:p>
            <a:pPr marL="609600" indent="-609600" algn="l" rtl="0">
              <a:lnSpc>
                <a:spcPct val="80000"/>
              </a:lnSpc>
              <a:buFontTx/>
              <a:buAutoNum type="arabicPeriod"/>
            </a:pPr>
            <a:r>
              <a:rPr lang="en-CA" sz="2000" dirty="0"/>
              <a:t>Project </a:t>
            </a:r>
            <a:r>
              <a:rPr lang="en-US" sz="2000" dirty="0"/>
              <a:t>O</a:t>
            </a:r>
            <a:r>
              <a:rPr lang="en-CA" sz="2000" dirty="0" err="1"/>
              <a:t>utput</a:t>
            </a:r>
            <a:r>
              <a:rPr lang="en-CA" sz="2000" dirty="0"/>
              <a:t>: Determining the success of your project’s</a:t>
            </a:r>
            <a:br>
              <a:rPr lang="en-CA" sz="2000" dirty="0"/>
            </a:br>
            <a:r>
              <a:rPr lang="en-CA" sz="2000" dirty="0"/>
              <a:t>end product.  There should be emphasis on reporting the </a:t>
            </a:r>
            <a:br>
              <a:rPr lang="en-CA" sz="2000" dirty="0"/>
            </a:br>
            <a:r>
              <a:rPr lang="en-CA" sz="2000" dirty="0"/>
              <a:t>effects of the project on the target group (beneficiaries)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0"/>
            <a:ext cx="9144000" cy="838200"/>
          </a:xfrm>
        </p:spPr>
        <p:txBody>
          <a:bodyPr/>
          <a:lstStyle/>
          <a:p>
            <a:r>
              <a:rPr lang="en-US">
                <a:latin typeface="Franklin Gothic Book" pitchFamily="34" charset="0"/>
              </a:rPr>
              <a:t>Monitoring &amp; Evaluation</a:t>
            </a:r>
            <a:endParaRPr lang="en-CA">
              <a:latin typeface="Franklin Gothic Book" pitchFamily="34" charset="0"/>
            </a:endParaRPr>
          </a:p>
        </p:txBody>
      </p:sp>
      <p:sp>
        <p:nvSpPr>
          <p:cNvPr id="25603" name="Rectangle 3"/>
          <p:cNvSpPr>
            <a:spLocks noGrp="1" noChangeArrowheads="1"/>
          </p:cNvSpPr>
          <p:nvPr>
            <p:ph type="body" idx="1"/>
          </p:nvPr>
        </p:nvSpPr>
        <p:spPr>
          <a:xfrm>
            <a:off x="152400" y="1752600"/>
            <a:ext cx="8229600" cy="4191000"/>
          </a:xfrm>
        </p:spPr>
        <p:txBody>
          <a:bodyPr/>
          <a:lstStyle/>
          <a:p>
            <a:pPr marL="398463" indent="-398463" algn="l" rtl="0">
              <a:buFontTx/>
              <a:buNone/>
            </a:pPr>
            <a:r>
              <a:rPr lang="en-CA" sz="2400" u="sng" dirty="0"/>
              <a:t>M&amp;E activities vary depending on the nature of the project</a:t>
            </a:r>
            <a:r>
              <a:rPr lang="en-CA" sz="2400" dirty="0"/>
              <a:t> </a:t>
            </a:r>
            <a:endParaRPr lang="en-US" sz="2400" dirty="0"/>
          </a:p>
          <a:p>
            <a:pPr marL="398463" indent="-398463" algn="l" rtl="0">
              <a:buFontTx/>
              <a:buNone/>
            </a:pPr>
            <a:endParaRPr lang="en-US" sz="2400" dirty="0"/>
          </a:p>
          <a:p>
            <a:pPr marL="398463" indent="-398463" algn="l" rtl="0"/>
            <a:r>
              <a:rPr lang="en-CA" sz="2000" dirty="0"/>
              <a:t>For small proposals</a:t>
            </a:r>
            <a:r>
              <a:rPr lang="en-US" sz="2000" dirty="0"/>
              <a:t>,</a:t>
            </a:r>
            <a:r>
              <a:rPr lang="en-CA" sz="2000" dirty="0"/>
              <a:t> the provision of invoices along with a two or three page summary report </a:t>
            </a:r>
            <a:r>
              <a:rPr lang="en-US" sz="2000" dirty="0"/>
              <a:t>at the end of the project </a:t>
            </a:r>
            <a:r>
              <a:rPr lang="en-CA" sz="2000" dirty="0"/>
              <a:t>may suffice </a:t>
            </a:r>
            <a:br>
              <a:rPr lang="en-CA" sz="2000" dirty="0"/>
            </a:br>
            <a:endParaRPr lang="en-US" sz="2000" dirty="0"/>
          </a:p>
          <a:p>
            <a:pPr marL="398463" indent="-398463" algn="l" rtl="0"/>
            <a:r>
              <a:rPr lang="en-CA" sz="2000" dirty="0"/>
              <a:t>For larger, long-term projects, a regular detailed narrative report could be required.  These </a:t>
            </a:r>
            <a:r>
              <a:rPr lang="en-US" sz="2000" dirty="0"/>
              <a:t>reports </a:t>
            </a:r>
            <a:r>
              <a:rPr lang="en-CA" sz="2000" dirty="0"/>
              <a:t>may include </a:t>
            </a:r>
            <a:r>
              <a:rPr lang="en-US" sz="2000" dirty="0"/>
              <a:t>information the extent to which </a:t>
            </a:r>
            <a:r>
              <a:rPr lang="en-CA" sz="2000" dirty="0"/>
              <a:t>the objectives have been reached, the reasons they </a:t>
            </a:r>
            <a:br>
              <a:rPr lang="en-CA" sz="2000" dirty="0"/>
            </a:br>
            <a:r>
              <a:rPr lang="en-CA" sz="2000" dirty="0"/>
              <a:t>were not fully reached, and offer suggestions about changing the objectives if they need to be changed</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atin typeface="Franklin Gothic Book" pitchFamily="34" charset="0"/>
              </a:rPr>
              <a:t>Course Context</a:t>
            </a:r>
            <a:endParaRPr lang="en-CA">
              <a:latin typeface="Franklin Gothic Book" pitchFamily="34" charset="0"/>
            </a:endParaRPr>
          </a:p>
        </p:txBody>
      </p:sp>
      <p:sp>
        <p:nvSpPr>
          <p:cNvPr id="3117" name="Rectangle 45"/>
          <p:cNvSpPr>
            <a:spLocks noChangeArrowheads="1"/>
          </p:cNvSpPr>
          <p:nvPr/>
        </p:nvSpPr>
        <p:spPr bwMode="auto">
          <a:xfrm>
            <a:off x="152400" y="1143000"/>
            <a:ext cx="8915400" cy="5632311"/>
          </a:xfrm>
          <a:prstGeom prst="rect">
            <a:avLst/>
          </a:prstGeom>
          <a:noFill/>
          <a:ln w="9525">
            <a:noFill/>
            <a:miter lim="800000"/>
            <a:headEnd/>
            <a:tailEnd/>
          </a:ln>
          <a:effectLst/>
        </p:spPr>
        <p:txBody>
          <a:bodyPr wrap="square">
            <a:spAutoFit/>
          </a:bodyPr>
          <a:lstStyle/>
          <a:p>
            <a:pPr marL="457200" indent="-457200"/>
            <a:endParaRPr lang="en-US" sz="2400" dirty="0"/>
          </a:p>
          <a:p>
            <a:pPr marL="457200" indent="-457200"/>
            <a:r>
              <a:rPr lang="en-US" sz="2400" u="sng" dirty="0">
                <a:latin typeface="Franklin Gothic Book" pitchFamily="34" charset="0"/>
              </a:rPr>
              <a:t>E</a:t>
            </a:r>
            <a:r>
              <a:rPr lang="en-CA" sz="2400" u="sng" dirty="0" err="1">
                <a:latin typeface="Franklin Gothic Book" pitchFamily="34" charset="0"/>
              </a:rPr>
              <a:t>lements</a:t>
            </a:r>
            <a:r>
              <a:rPr lang="en-CA" sz="2400" u="sng" dirty="0">
                <a:latin typeface="Franklin Gothic Book" pitchFamily="34" charset="0"/>
              </a:rPr>
              <a:t> of effective proposal writing include</a:t>
            </a:r>
            <a:r>
              <a:rPr lang="en-US" sz="2400" u="sng" dirty="0">
                <a:latin typeface="Franklin Gothic Book" pitchFamily="34" charset="0"/>
              </a:rPr>
              <a:t>:</a:t>
            </a:r>
          </a:p>
          <a:p>
            <a:pPr marL="457200" indent="-457200"/>
            <a:endParaRPr lang="en-CA" sz="2400" dirty="0">
              <a:latin typeface="Franklin Gothic Book" pitchFamily="34" charset="0"/>
            </a:endParaRPr>
          </a:p>
          <a:p>
            <a:pPr marL="457200" indent="-457200">
              <a:buFontTx/>
              <a:buChar char="•"/>
            </a:pPr>
            <a:r>
              <a:rPr lang="en-CA" sz="2400" dirty="0">
                <a:latin typeface="Franklin Gothic Book" pitchFamily="34" charset="0"/>
              </a:rPr>
              <a:t>Proper formatting</a:t>
            </a:r>
          </a:p>
          <a:p>
            <a:pPr marL="457200" indent="-457200">
              <a:buFontTx/>
              <a:buChar char="•"/>
            </a:pPr>
            <a:r>
              <a:rPr lang="en-CA" sz="2400" dirty="0">
                <a:latin typeface="Franklin Gothic Book" pitchFamily="34" charset="0"/>
              </a:rPr>
              <a:t>Content development</a:t>
            </a:r>
          </a:p>
          <a:p>
            <a:pPr marL="457200" indent="-457200">
              <a:buFontTx/>
              <a:buChar char="•"/>
            </a:pPr>
            <a:r>
              <a:rPr lang="en-CA" sz="2400" dirty="0">
                <a:latin typeface="Franklin Gothic Book" pitchFamily="34" charset="0"/>
              </a:rPr>
              <a:t>Satisfying program criteria</a:t>
            </a:r>
          </a:p>
          <a:p>
            <a:pPr marL="457200" indent="-457200">
              <a:buFontTx/>
              <a:buChar char="•"/>
            </a:pPr>
            <a:r>
              <a:rPr lang="en-CA" sz="2400" dirty="0">
                <a:latin typeface="Franklin Gothic Book" pitchFamily="34" charset="0"/>
              </a:rPr>
              <a:t>Demonstrating economic and social benefits</a:t>
            </a:r>
          </a:p>
          <a:p>
            <a:pPr marL="457200" indent="-457200">
              <a:buFontTx/>
              <a:buChar char="•"/>
            </a:pPr>
            <a:r>
              <a:rPr lang="en-CA" sz="2400" dirty="0">
                <a:latin typeface="Franklin Gothic Book" pitchFamily="34" charset="0"/>
              </a:rPr>
              <a:t>Addressing funding agency requirements</a:t>
            </a:r>
          </a:p>
          <a:p>
            <a:pPr marL="457200" indent="-457200">
              <a:buFontTx/>
              <a:buChar char="•"/>
            </a:pPr>
            <a:r>
              <a:rPr lang="en-CA" sz="2400" dirty="0">
                <a:latin typeface="Franklin Gothic Book" pitchFamily="34" charset="0"/>
              </a:rPr>
              <a:t>Demonstrating the sustainability of the project’s output</a:t>
            </a:r>
          </a:p>
          <a:p>
            <a:pPr marL="457200" indent="-457200">
              <a:buFontTx/>
              <a:buChar char="•"/>
            </a:pPr>
            <a:r>
              <a:rPr lang="en-US" sz="2400" dirty="0">
                <a:latin typeface="Franklin Gothic Book" pitchFamily="34" charset="0"/>
              </a:rPr>
              <a:t>Selecting qualified </a:t>
            </a:r>
            <a:r>
              <a:rPr lang="en-CA" sz="2400" dirty="0">
                <a:latin typeface="Franklin Gothic Book" pitchFamily="34" charset="0"/>
              </a:rPr>
              <a:t>consultant</a:t>
            </a:r>
            <a:r>
              <a:rPr lang="en-US" sz="2400" dirty="0">
                <a:latin typeface="Franklin Gothic Book" pitchFamily="34" charset="0"/>
              </a:rPr>
              <a:t>s</a:t>
            </a:r>
            <a:endParaRPr lang="en-CA" sz="2400" dirty="0">
              <a:latin typeface="Franklin Gothic Book" pitchFamily="34" charset="0"/>
            </a:endParaRPr>
          </a:p>
          <a:p>
            <a:pPr marL="457200" indent="-457200">
              <a:buFontTx/>
              <a:buChar char="•"/>
            </a:pPr>
            <a:r>
              <a:rPr lang="en-CA" sz="2400" dirty="0">
                <a:latin typeface="Franklin Gothic Book" pitchFamily="34" charset="0"/>
              </a:rPr>
              <a:t>Monitoring and evaluation</a:t>
            </a:r>
            <a:r>
              <a:rPr lang="en-US" sz="2400" dirty="0">
                <a:latin typeface="Franklin Gothic Book" pitchFamily="34" charset="0"/>
              </a:rPr>
              <a:t> provisions</a:t>
            </a:r>
            <a:r>
              <a:rPr lang="en-CA" sz="2400" dirty="0">
                <a:latin typeface="Franklin Gothic Book" pitchFamily="34" charset="0"/>
              </a:rPr>
              <a:t> </a:t>
            </a:r>
          </a:p>
          <a:p>
            <a:pPr marL="457200" indent="-457200">
              <a:buFontTx/>
              <a:buChar char="•"/>
            </a:pPr>
            <a:r>
              <a:rPr lang="en-CA" sz="2400" dirty="0">
                <a:latin typeface="Franklin Gothic Book" pitchFamily="34" charset="0"/>
              </a:rPr>
              <a:t>Proposal follow up</a:t>
            </a:r>
          </a:p>
          <a:p>
            <a:pPr marL="457200" indent="-457200">
              <a:buFontTx/>
              <a:buChar char="•"/>
            </a:pPr>
            <a:r>
              <a:rPr lang="en-US" sz="2400" dirty="0">
                <a:latin typeface="Franklin Gothic Book" pitchFamily="34" charset="0"/>
              </a:rPr>
              <a:t>Proper referencing of other documentation and</a:t>
            </a:r>
            <a:br>
              <a:rPr lang="en-US" sz="2400" dirty="0">
                <a:latin typeface="Franklin Gothic Book" pitchFamily="34" charset="0"/>
              </a:rPr>
            </a:br>
            <a:r>
              <a:rPr lang="en-US" sz="2400" dirty="0">
                <a:latin typeface="Franklin Gothic Book" pitchFamily="34" charset="0"/>
              </a:rPr>
              <a:t>other sources of information used in preparing the</a:t>
            </a:r>
            <a:br>
              <a:rPr lang="en-US" sz="2400" dirty="0">
                <a:latin typeface="Franklin Gothic Book" pitchFamily="34" charset="0"/>
              </a:rPr>
            </a:br>
            <a:r>
              <a:rPr lang="en-US" sz="2400" dirty="0">
                <a:latin typeface="Franklin Gothic Book" pitchFamily="34" charset="0"/>
              </a:rPr>
              <a:t>proposal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76200"/>
            <a:ext cx="7772400" cy="762000"/>
          </a:xfrm>
        </p:spPr>
        <p:txBody>
          <a:bodyPr>
            <a:normAutofit fontScale="90000"/>
          </a:bodyPr>
          <a:lstStyle/>
          <a:p>
            <a:r>
              <a:rPr lang="en-US">
                <a:latin typeface="Franklin Gothic Book" pitchFamily="34" charset="0"/>
              </a:rPr>
              <a:t>Special Challenges</a:t>
            </a:r>
            <a:endParaRPr lang="en-CA">
              <a:latin typeface="Franklin Gothic Book" pitchFamily="34" charset="0"/>
            </a:endParaRPr>
          </a:p>
        </p:txBody>
      </p:sp>
      <p:sp>
        <p:nvSpPr>
          <p:cNvPr id="26627" name="Rectangle 3"/>
          <p:cNvSpPr>
            <a:spLocks noGrp="1" noChangeArrowheads="1"/>
          </p:cNvSpPr>
          <p:nvPr>
            <p:ph type="body" idx="1"/>
          </p:nvPr>
        </p:nvSpPr>
        <p:spPr>
          <a:xfrm>
            <a:off x="457200" y="1371600"/>
            <a:ext cx="8305800" cy="5181600"/>
          </a:xfrm>
        </p:spPr>
        <p:txBody>
          <a:bodyPr>
            <a:normAutofit/>
          </a:bodyPr>
          <a:lstStyle/>
          <a:p>
            <a:pPr marL="457200" indent="-457200" algn="l" rtl="0">
              <a:lnSpc>
                <a:spcPct val="90000"/>
              </a:lnSpc>
              <a:buFontTx/>
              <a:buNone/>
            </a:pPr>
            <a:r>
              <a:rPr lang="en-US" sz="2800" u="sng" dirty="0"/>
              <a:t>Applying to Multiple Funding Programs</a:t>
            </a:r>
            <a:br>
              <a:rPr lang="en-US" sz="2800" u="sng" dirty="0"/>
            </a:br>
            <a:r>
              <a:rPr lang="en-US" sz="2800" u="sng" dirty="0"/>
              <a:t/>
            </a:r>
            <a:br>
              <a:rPr lang="en-US" sz="2800" u="sng" dirty="0"/>
            </a:br>
            <a:r>
              <a:rPr lang="en-US" sz="2800" dirty="0"/>
              <a:t>While accessing funding from several sources, t</a:t>
            </a:r>
            <a:r>
              <a:rPr lang="en-CA" sz="2800" dirty="0"/>
              <a:t>he likelihood of omission increases when a proposal is submitted to multiple </a:t>
            </a:r>
            <a:r>
              <a:rPr lang="en-US" sz="2800" dirty="0"/>
              <a:t>funding </a:t>
            </a:r>
            <a:r>
              <a:rPr lang="en-CA" sz="2800" dirty="0"/>
              <a:t>partners. </a:t>
            </a:r>
            <a:endParaRPr lang="en-US" sz="2800" dirty="0"/>
          </a:p>
          <a:p>
            <a:pPr marL="457200" indent="-457200" algn="l" rtl="0">
              <a:lnSpc>
                <a:spcPct val="90000"/>
              </a:lnSpc>
            </a:pPr>
            <a:endParaRPr lang="en-US" sz="2400" dirty="0"/>
          </a:p>
          <a:p>
            <a:pPr marL="457200" indent="-457200" algn="l" rtl="0">
              <a:lnSpc>
                <a:spcPct val="90000"/>
              </a:lnSpc>
            </a:pPr>
            <a:r>
              <a:rPr lang="en-CA" sz="2400" dirty="0"/>
              <a:t>Don’t assume that because a proposal satisfies</a:t>
            </a:r>
            <a:r>
              <a:rPr lang="en-US" sz="2400" dirty="0"/>
              <a:t> one funding </a:t>
            </a:r>
            <a:br>
              <a:rPr lang="en-US" sz="2400" dirty="0"/>
            </a:br>
            <a:r>
              <a:rPr lang="en-US" sz="2400" dirty="0"/>
              <a:t>agency it will satisfy others</a:t>
            </a:r>
            <a:r>
              <a:rPr lang="en-CA" sz="2400" dirty="0"/>
              <a:t> </a:t>
            </a:r>
            <a:endParaRPr lang="en-US" sz="2400" dirty="0"/>
          </a:p>
          <a:p>
            <a:pPr marL="457200" indent="-457200" algn="l" rtl="0">
              <a:lnSpc>
                <a:spcPct val="90000"/>
              </a:lnSpc>
            </a:pPr>
            <a:r>
              <a:rPr lang="en-US" sz="2400" dirty="0"/>
              <a:t>Do not overlook </a:t>
            </a:r>
            <a:r>
              <a:rPr lang="en-CA" sz="2400" dirty="0"/>
              <a:t>the requirements of programs</a:t>
            </a:r>
            <a:r>
              <a:rPr lang="en-US" sz="2400" dirty="0"/>
              <a:t> which will </a:t>
            </a:r>
            <a:br>
              <a:rPr lang="en-US" sz="2400" dirty="0"/>
            </a:br>
            <a:r>
              <a:rPr lang="en-US" sz="2400" dirty="0"/>
              <a:t>make </a:t>
            </a:r>
            <a:r>
              <a:rPr lang="en-CA" sz="2400" dirty="0"/>
              <a:t>smaller contributions </a:t>
            </a:r>
            <a:endParaRPr lang="en-US" sz="2400" dirty="0"/>
          </a:p>
          <a:p>
            <a:pPr marL="457200" indent="-457200" algn="l" rtl="0">
              <a:lnSpc>
                <a:spcPct val="90000"/>
              </a:lnSpc>
            </a:pPr>
            <a:r>
              <a:rPr lang="en-CA" sz="2400" dirty="0"/>
              <a:t>Read program criteria closely and reflect those criteria</a:t>
            </a:r>
            <a:br>
              <a:rPr lang="en-CA" sz="2400" dirty="0"/>
            </a:br>
            <a:r>
              <a:rPr lang="en-CA" sz="2400" dirty="0"/>
              <a:t>throughout your proposal </a:t>
            </a:r>
            <a:endParaRPr lang="en-US" sz="2400" dirty="0"/>
          </a:p>
          <a:p>
            <a:pPr marL="457200" indent="-457200" algn="l" rtl="0">
              <a:lnSpc>
                <a:spcPct val="90000"/>
              </a:lnSpc>
            </a:pPr>
            <a:r>
              <a:rPr lang="en-CA" sz="2400" dirty="0"/>
              <a:t>Use the program application(s) as proposal checklists to</a:t>
            </a:r>
            <a:br>
              <a:rPr lang="en-CA" sz="2400" dirty="0"/>
            </a:br>
            <a:r>
              <a:rPr lang="en-CA" sz="2400" dirty="0"/>
              <a:t>ensure all the required information is included </a:t>
            </a:r>
            <a:endParaRPr lang="en-US" sz="2400" dirty="0"/>
          </a:p>
          <a:p>
            <a:pPr marL="457200" indent="-457200" algn="l" rtl="0">
              <a:lnSpc>
                <a:spcPct val="90000"/>
              </a:lnSpc>
              <a:buFontTx/>
              <a:buNone/>
            </a:pPr>
            <a:endParaRPr lang="en-CA" sz="2400" dirty="0"/>
          </a:p>
          <a:p>
            <a:pPr marL="457200" indent="-457200" algn="l" rtl="0">
              <a:lnSpc>
                <a:spcPct val="90000"/>
              </a:lnSpc>
            </a:pPr>
            <a:endParaRPr lang="en-CA"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152400"/>
            <a:ext cx="7772400" cy="685800"/>
          </a:xfrm>
        </p:spPr>
        <p:txBody>
          <a:bodyPr>
            <a:normAutofit fontScale="90000"/>
          </a:bodyPr>
          <a:lstStyle/>
          <a:p>
            <a:r>
              <a:rPr lang="en-US">
                <a:latin typeface="Franklin Gothic Book" pitchFamily="34" charset="0"/>
              </a:rPr>
              <a:t>Special Challenges</a:t>
            </a:r>
            <a:endParaRPr lang="en-CA">
              <a:latin typeface="Franklin Gothic Book" pitchFamily="34" charset="0"/>
            </a:endParaRPr>
          </a:p>
        </p:txBody>
      </p:sp>
      <p:sp>
        <p:nvSpPr>
          <p:cNvPr id="27651" name="Rectangle 3"/>
          <p:cNvSpPr>
            <a:spLocks noGrp="1" noChangeArrowheads="1"/>
          </p:cNvSpPr>
          <p:nvPr>
            <p:ph type="body" idx="1"/>
          </p:nvPr>
        </p:nvSpPr>
        <p:spPr>
          <a:xfrm>
            <a:off x="304800" y="1524000"/>
            <a:ext cx="8610600" cy="5181600"/>
          </a:xfrm>
        </p:spPr>
        <p:txBody>
          <a:bodyPr>
            <a:noAutofit/>
          </a:bodyPr>
          <a:lstStyle/>
          <a:p>
            <a:pPr algn="l" rtl="0">
              <a:lnSpc>
                <a:spcPct val="90000"/>
              </a:lnSpc>
              <a:buFontTx/>
              <a:buNone/>
            </a:pPr>
            <a:r>
              <a:rPr lang="en-US" sz="2800" dirty="0"/>
              <a:t>When projects require the </a:t>
            </a:r>
            <a:r>
              <a:rPr lang="en-CA" sz="2800" dirty="0"/>
              <a:t>acquisition and use of property </a:t>
            </a:r>
            <a:r>
              <a:rPr lang="en-US" sz="2800" dirty="0"/>
              <a:t>several issues arise:  </a:t>
            </a:r>
          </a:p>
          <a:p>
            <a:pPr algn="l" rtl="0">
              <a:lnSpc>
                <a:spcPct val="90000"/>
              </a:lnSpc>
            </a:pPr>
            <a:endParaRPr lang="en-US" sz="2800" dirty="0"/>
          </a:p>
          <a:p>
            <a:pPr algn="l" rtl="0">
              <a:lnSpc>
                <a:spcPct val="90000"/>
              </a:lnSpc>
            </a:pPr>
            <a:r>
              <a:rPr lang="en-CA" sz="2800" u="sng" dirty="0"/>
              <a:t>Ownership</a:t>
            </a:r>
            <a:r>
              <a:rPr lang="en-CA" sz="2800" dirty="0"/>
              <a:t>: Do you </a:t>
            </a:r>
            <a:r>
              <a:rPr lang="en-US" sz="2800" dirty="0"/>
              <a:t>have clear title to the land you are </a:t>
            </a:r>
            <a:r>
              <a:rPr lang="en-CA" sz="2800" dirty="0"/>
              <a:t>developing?  </a:t>
            </a:r>
            <a:r>
              <a:rPr lang="en-US" sz="2800" dirty="0"/>
              <a:t>Ensure </a:t>
            </a:r>
            <a:r>
              <a:rPr lang="en-CA" sz="2800" dirty="0"/>
              <a:t>you have all the legal documentation</a:t>
            </a:r>
            <a:r>
              <a:rPr lang="en-US" sz="2800" dirty="0"/>
              <a:t> and </a:t>
            </a:r>
            <a:r>
              <a:rPr lang="en-CA" sz="2800" dirty="0"/>
              <a:t>the site boundaries </a:t>
            </a:r>
            <a:r>
              <a:rPr lang="en-US" sz="2800" dirty="0"/>
              <a:t>are clarified. </a:t>
            </a:r>
          </a:p>
          <a:p>
            <a:pPr algn="l" rtl="0">
              <a:lnSpc>
                <a:spcPct val="90000"/>
              </a:lnSpc>
            </a:pPr>
            <a:endParaRPr lang="en-US" sz="2800" dirty="0"/>
          </a:p>
          <a:p>
            <a:pPr algn="l" rtl="0">
              <a:lnSpc>
                <a:spcPct val="90000"/>
              </a:lnSpc>
            </a:pPr>
            <a:r>
              <a:rPr lang="en-CA" sz="2800" u="sng" dirty="0"/>
              <a:t>Zoning</a:t>
            </a:r>
            <a:r>
              <a:rPr lang="en-CA" sz="2800" dirty="0"/>
              <a:t>:  </a:t>
            </a:r>
            <a:r>
              <a:rPr lang="en-US" sz="2800" dirty="0"/>
              <a:t>Demonstrate that </a:t>
            </a:r>
            <a:r>
              <a:rPr lang="en-CA" sz="2800" dirty="0"/>
              <a:t>the land’s zoning is compatible with the project you intend to undertake</a:t>
            </a:r>
            <a:r>
              <a:rPr lang="en-US" sz="2800" dirty="0"/>
              <a:t>. </a:t>
            </a:r>
            <a:r>
              <a:rPr lang="en-CA" sz="2800" dirty="0"/>
              <a:t>Typical </a:t>
            </a:r>
            <a:r>
              <a:rPr lang="en-US" sz="2800" dirty="0"/>
              <a:t>zoning </a:t>
            </a:r>
            <a:r>
              <a:rPr lang="en-CA" sz="2800" dirty="0"/>
              <a:t>classifications include</a:t>
            </a:r>
            <a:r>
              <a:rPr lang="en-US" sz="2800" dirty="0"/>
              <a:t>:</a:t>
            </a:r>
            <a:r>
              <a:rPr lang="en-CA" sz="2800" dirty="0"/>
              <a:t> Commercial Residential, Resource Management, Industrial </a:t>
            </a:r>
            <a:r>
              <a:rPr lang="en-CA" sz="2800" dirty="0" smtClean="0"/>
              <a:t>General</a:t>
            </a:r>
            <a:r>
              <a:rPr lang="en-CA" sz="2800" dirty="0"/>
              <a:t>, and Outdoor Assembly.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6200"/>
            <a:ext cx="7772400" cy="762000"/>
          </a:xfrm>
        </p:spPr>
        <p:txBody>
          <a:bodyPr>
            <a:normAutofit fontScale="90000"/>
          </a:bodyPr>
          <a:lstStyle/>
          <a:p>
            <a:r>
              <a:rPr lang="en-US">
                <a:latin typeface="Franklin Gothic Book" pitchFamily="34" charset="0"/>
              </a:rPr>
              <a:t>Special Challenges</a:t>
            </a:r>
            <a:endParaRPr lang="en-CA">
              <a:latin typeface="Franklin Gothic Book" pitchFamily="34" charset="0"/>
            </a:endParaRPr>
          </a:p>
        </p:txBody>
      </p:sp>
      <p:sp>
        <p:nvSpPr>
          <p:cNvPr id="28675" name="Rectangle 3"/>
          <p:cNvSpPr>
            <a:spLocks noGrp="1" noChangeArrowheads="1"/>
          </p:cNvSpPr>
          <p:nvPr>
            <p:ph type="body" idx="1"/>
          </p:nvPr>
        </p:nvSpPr>
        <p:spPr>
          <a:xfrm>
            <a:off x="228600" y="1524000"/>
            <a:ext cx="8686800" cy="5181600"/>
          </a:xfrm>
        </p:spPr>
        <p:txBody>
          <a:bodyPr/>
          <a:lstStyle/>
          <a:p>
            <a:pPr algn="l" rtl="0">
              <a:lnSpc>
                <a:spcPct val="90000"/>
              </a:lnSpc>
            </a:pPr>
            <a:r>
              <a:rPr lang="en-US" sz="2400" dirty="0"/>
              <a:t>T</a:t>
            </a:r>
            <a:r>
              <a:rPr lang="en-CA" sz="2400" dirty="0"/>
              <a:t>here may be other </a:t>
            </a:r>
            <a:r>
              <a:rPr lang="en-CA" sz="2400" u="sng" dirty="0"/>
              <a:t>land issues</a:t>
            </a:r>
            <a:r>
              <a:rPr lang="en-CA" sz="2400" dirty="0"/>
              <a:t> which could impact your proposal</a:t>
            </a:r>
            <a:r>
              <a:rPr lang="en-US" sz="2400" dirty="0"/>
              <a:t>.  These may include issues with site access or </a:t>
            </a:r>
            <a:r>
              <a:rPr lang="en-CA" sz="2400" dirty="0"/>
              <a:t>public right of way</a:t>
            </a:r>
            <a:r>
              <a:rPr lang="en-US" sz="2400" dirty="0"/>
              <a:t>s</a:t>
            </a:r>
          </a:p>
          <a:p>
            <a:pPr algn="l" rtl="0">
              <a:lnSpc>
                <a:spcPct val="90000"/>
              </a:lnSpc>
            </a:pPr>
            <a:endParaRPr lang="en-US" sz="2400" dirty="0"/>
          </a:p>
          <a:p>
            <a:pPr algn="l" rtl="0">
              <a:lnSpc>
                <a:spcPct val="90000"/>
              </a:lnSpc>
            </a:pPr>
            <a:r>
              <a:rPr lang="en-US" sz="2400" dirty="0"/>
              <a:t>There may be issues with </a:t>
            </a:r>
            <a:r>
              <a:rPr lang="en-US" sz="2400" u="sng" dirty="0"/>
              <a:t>development permits</a:t>
            </a:r>
            <a:r>
              <a:rPr lang="en-US" sz="2400" dirty="0"/>
              <a:t> or government applications such as a </a:t>
            </a:r>
            <a:r>
              <a:rPr lang="en-CA" sz="2400" dirty="0"/>
              <a:t>“Permit to Alter a Body of Water” </a:t>
            </a:r>
            <a:r>
              <a:rPr lang="en-US" sz="2400" dirty="0"/>
              <a:t>for </a:t>
            </a:r>
            <a:r>
              <a:rPr lang="en-CA" sz="2400" dirty="0"/>
              <a:t>project</a:t>
            </a:r>
            <a:r>
              <a:rPr lang="en-US" sz="2400" dirty="0"/>
              <a:t>s</a:t>
            </a:r>
            <a:r>
              <a:rPr lang="en-CA" sz="2400" dirty="0"/>
              <a:t> </a:t>
            </a:r>
            <a:r>
              <a:rPr lang="en-CA" sz="2400" dirty="0" err="1"/>
              <a:t>tak</a:t>
            </a:r>
            <a:r>
              <a:rPr lang="en-US" sz="2400" dirty="0" err="1"/>
              <a:t>ing</a:t>
            </a:r>
            <a:r>
              <a:rPr lang="en-US" sz="2400" dirty="0"/>
              <a:t> </a:t>
            </a:r>
            <a:r>
              <a:rPr lang="en-CA" sz="2400" dirty="0"/>
              <a:t>place within 50 meters of a body of water</a:t>
            </a:r>
            <a:r>
              <a:rPr lang="en-US" sz="2400" dirty="0"/>
              <a:t/>
            </a:r>
            <a:br>
              <a:rPr lang="en-US" sz="2400" dirty="0"/>
            </a:br>
            <a:endParaRPr lang="en-US" sz="2400" dirty="0"/>
          </a:p>
          <a:p>
            <a:pPr algn="l" rtl="0">
              <a:lnSpc>
                <a:spcPct val="90000"/>
              </a:lnSpc>
            </a:pPr>
            <a:r>
              <a:rPr lang="en-CA" sz="2400" u="sng" dirty="0"/>
              <a:t>Sustainability</a:t>
            </a:r>
            <a:r>
              <a:rPr lang="en-CA" sz="2400" dirty="0"/>
              <a:t> is a</a:t>
            </a:r>
            <a:r>
              <a:rPr lang="en-US" sz="2400" dirty="0"/>
              <a:t>n issue </a:t>
            </a:r>
            <a:r>
              <a:rPr lang="en-CA" sz="2400" dirty="0"/>
              <a:t>for </a:t>
            </a:r>
            <a:r>
              <a:rPr lang="en-US" sz="2400" dirty="0"/>
              <a:t>many </a:t>
            </a:r>
            <a:r>
              <a:rPr lang="en-CA" sz="2400" dirty="0"/>
              <a:t>projects</a:t>
            </a:r>
            <a:r>
              <a:rPr lang="en-US" sz="2400" dirty="0"/>
              <a:t>.  The project should be self-sustaining after it is completed.  </a:t>
            </a:r>
            <a:r>
              <a:rPr lang="en-CA" sz="2400" dirty="0"/>
              <a:t>You need to explain what your go forward plan is</a:t>
            </a:r>
            <a:r>
              <a:rPr lang="en-US" sz="2400" dirty="0"/>
              <a:t> </a:t>
            </a:r>
            <a:br>
              <a:rPr lang="en-US" sz="2400" dirty="0"/>
            </a:br>
            <a:r>
              <a:rPr lang="en-US" sz="2400" dirty="0"/>
              <a:t>and ensure y</a:t>
            </a:r>
            <a:r>
              <a:rPr lang="en-CA" sz="2400" dirty="0"/>
              <a:t>our plan and assumptions </a:t>
            </a:r>
            <a:r>
              <a:rPr lang="en-US" sz="2400" dirty="0"/>
              <a:t>are </a:t>
            </a:r>
            <a:br>
              <a:rPr lang="en-US" sz="2400" dirty="0"/>
            </a:br>
            <a:r>
              <a:rPr lang="en-CA" sz="2400" dirty="0"/>
              <a:t>realistic.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76200"/>
            <a:ext cx="7772400" cy="838200"/>
          </a:xfrm>
        </p:spPr>
        <p:txBody>
          <a:bodyPr/>
          <a:lstStyle/>
          <a:p>
            <a:r>
              <a:rPr lang="en-US">
                <a:latin typeface="Franklin Gothic Book" pitchFamily="34" charset="0"/>
              </a:rPr>
              <a:t>Special Challenges</a:t>
            </a:r>
            <a:endParaRPr lang="en-CA">
              <a:latin typeface="Franklin Gothic Book" pitchFamily="34" charset="0"/>
            </a:endParaRPr>
          </a:p>
        </p:txBody>
      </p:sp>
      <p:sp>
        <p:nvSpPr>
          <p:cNvPr id="29699" name="Rectangle 3"/>
          <p:cNvSpPr>
            <a:spLocks noGrp="1" noChangeArrowheads="1"/>
          </p:cNvSpPr>
          <p:nvPr>
            <p:ph type="body" idx="1"/>
          </p:nvPr>
        </p:nvSpPr>
        <p:spPr>
          <a:xfrm>
            <a:off x="228600" y="1447800"/>
            <a:ext cx="8534400" cy="5105400"/>
          </a:xfrm>
        </p:spPr>
        <p:txBody>
          <a:bodyPr>
            <a:noAutofit/>
          </a:bodyPr>
          <a:lstStyle/>
          <a:p>
            <a:pPr algn="l" rtl="0">
              <a:buFontTx/>
              <a:buNone/>
            </a:pPr>
            <a:r>
              <a:rPr lang="en-CA" sz="2400" u="sng" dirty="0"/>
              <a:t>Terms of Reference</a:t>
            </a:r>
            <a:r>
              <a:rPr lang="en-CA" sz="2400" dirty="0"/>
              <a:t> </a:t>
            </a:r>
          </a:p>
          <a:p>
            <a:pPr algn="l" rtl="0">
              <a:buFontTx/>
              <a:buNone/>
            </a:pPr>
            <a:endParaRPr lang="en-CA" sz="2400" dirty="0"/>
          </a:p>
          <a:p>
            <a:pPr algn="l" rtl="0"/>
            <a:r>
              <a:rPr lang="en-CA" sz="2400" dirty="0"/>
              <a:t>Many projects require the retention of outside expertise </a:t>
            </a:r>
            <a:r>
              <a:rPr lang="en-US" sz="2400" dirty="0"/>
              <a:t>such as </a:t>
            </a:r>
            <a:r>
              <a:rPr lang="en-CA" sz="2400" dirty="0"/>
              <a:t>engineer</a:t>
            </a:r>
            <a:r>
              <a:rPr lang="en-US" sz="2400" dirty="0"/>
              <a:t>s</a:t>
            </a:r>
            <a:r>
              <a:rPr lang="en-CA" sz="2400" dirty="0"/>
              <a:t>, arc</a:t>
            </a:r>
            <a:r>
              <a:rPr lang="en-US" sz="2400" dirty="0"/>
              <a:t>h</a:t>
            </a:r>
            <a:r>
              <a:rPr lang="en-CA" sz="2400" dirty="0" err="1"/>
              <a:t>itects</a:t>
            </a:r>
            <a:r>
              <a:rPr lang="en-CA" sz="2400" dirty="0"/>
              <a:t>,</a:t>
            </a:r>
            <a:r>
              <a:rPr lang="en-US" sz="2400" dirty="0"/>
              <a:t> and </a:t>
            </a:r>
            <a:r>
              <a:rPr lang="en-CA" sz="2400" dirty="0"/>
              <a:t> consultants.  </a:t>
            </a:r>
            <a:endParaRPr lang="en-US" sz="2400" dirty="0"/>
          </a:p>
          <a:p>
            <a:pPr algn="l" rtl="0"/>
            <a:endParaRPr lang="en-US" sz="2400" dirty="0"/>
          </a:p>
          <a:p>
            <a:pPr algn="l" rtl="0"/>
            <a:r>
              <a:rPr lang="en-CA" sz="2400" dirty="0"/>
              <a:t>You will need to specify what work you require these professionals to carry out, how they will be selected, and how you will control the work.   </a:t>
            </a:r>
            <a:endParaRPr lang="en-US" sz="2400" dirty="0"/>
          </a:p>
          <a:p>
            <a:pPr algn="l" rtl="0"/>
            <a:endParaRPr lang="en-US" sz="2400" dirty="0"/>
          </a:p>
          <a:p>
            <a:pPr algn="l" rtl="0"/>
            <a:r>
              <a:rPr lang="en-CA" sz="2400" dirty="0"/>
              <a:t>Any </a:t>
            </a:r>
            <a:r>
              <a:rPr lang="en-US" sz="2400" dirty="0"/>
              <a:t>funding </a:t>
            </a:r>
            <a:r>
              <a:rPr lang="en-CA" sz="2400" dirty="0"/>
              <a:t>proposal for a study or professional </a:t>
            </a:r>
            <a:r>
              <a:rPr lang="en-CA" sz="2400" dirty="0" smtClean="0"/>
              <a:t>services should </a:t>
            </a:r>
            <a:r>
              <a:rPr lang="en-CA" sz="2400" dirty="0"/>
              <a:t>contain a good draft terms </a:t>
            </a:r>
            <a:r>
              <a:rPr lang="en-CA" sz="2400" dirty="0" smtClean="0"/>
              <a:t>of reference</a:t>
            </a:r>
            <a:r>
              <a:rPr lang="en-CA" sz="2400" dirty="0"/>
              <a:t>.</a:t>
            </a:r>
            <a:r>
              <a:rPr lang="en-CA"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6200"/>
            <a:ext cx="7772400" cy="762000"/>
          </a:xfrm>
        </p:spPr>
        <p:txBody>
          <a:bodyPr>
            <a:normAutofit fontScale="90000"/>
          </a:bodyPr>
          <a:lstStyle/>
          <a:p>
            <a:r>
              <a:rPr lang="en-US">
                <a:latin typeface="Franklin Gothic Book" pitchFamily="34" charset="0"/>
              </a:rPr>
              <a:t>Follow-up</a:t>
            </a:r>
            <a:endParaRPr lang="en-CA">
              <a:latin typeface="Franklin Gothic Book" pitchFamily="34" charset="0"/>
            </a:endParaRPr>
          </a:p>
        </p:txBody>
      </p:sp>
      <p:sp>
        <p:nvSpPr>
          <p:cNvPr id="30723" name="Rectangle 3"/>
          <p:cNvSpPr>
            <a:spLocks noGrp="1" noChangeArrowheads="1"/>
          </p:cNvSpPr>
          <p:nvPr>
            <p:ph type="body" idx="1"/>
          </p:nvPr>
        </p:nvSpPr>
        <p:spPr>
          <a:xfrm>
            <a:off x="152400" y="1600200"/>
            <a:ext cx="8458200" cy="5029200"/>
          </a:xfrm>
        </p:spPr>
        <p:txBody>
          <a:bodyPr/>
          <a:lstStyle/>
          <a:p>
            <a:pPr algn="l" rtl="0"/>
            <a:r>
              <a:rPr lang="en-US" sz="2400" dirty="0"/>
              <a:t>Sometimes proposals</a:t>
            </a:r>
            <a:r>
              <a:rPr lang="en-CA" sz="2400" dirty="0"/>
              <a:t> require some clarification. In your proposal cover letter, express a willingness to be interviewed personally by the funding agency</a:t>
            </a:r>
            <a:endParaRPr lang="en-US" sz="2400" dirty="0"/>
          </a:p>
          <a:p>
            <a:pPr algn="l" rtl="0"/>
            <a:endParaRPr lang="en-US" sz="2400" dirty="0"/>
          </a:p>
          <a:p>
            <a:pPr algn="l" rtl="0"/>
            <a:r>
              <a:rPr lang="en-US" sz="2400" dirty="0"/>
              <a:t>After submission, t</a:t>
            </a:r>
            <a:r>
              <a:rPr lang="en-CA" sz="2400" dirty="0" err="1"/>
              <a:t>ry</a:t>
            </a:r>
            <a:r>
              <a:rPr lang="en-CA" sz="2400" dirty="0"/>
              <a:t> to open up phone or e-mail conversations with those reviewing the proposal and  </a:t>
            </a:r>
            <a:br>
              <a:rPr lang="en-CA" sz="2400" dirty="0"/>
            </a:br>
            <a:r>
              <a:rPr lang="en-CA" sz="2400" dirty="0"/>
              <a:t>offer to provide any clarification or additional </a:t>
            </a:r>
            <a:br>
              <a:rPr lang="en-CA" sz="2400" dirty="0"/>
            </a:br>
            <a:r>
              <a:rPr lang="en-CA" sz="2400" dirty="0"/>
              <a:t>information which may be required  </a:t>
            </a:r>
            <a:endParaRPr lang="en-US" sz="2400" dirty="0"/>
          </a:p>
          <a:p>
            <a:pPr algn="l" rtl="0"/>
            <a:endParaRPr lang="en-US" sz="2400" dirty="0"/>
          </a:p>
          <a:p>
            <a:pPr algn="l" rtl="0"/>
            <a:r>
              <a:rPr lang="en-CA" sz="2400" dirty="0"/>
              <a:t>Approach funding agencies as partners and do not </a:t>
            </a:r>
            <a:br>
              <a:rPr lang="en-CA" sz="2400" dirty="0"/>
            </a:br>
            <a:r>
              <a:rPr lang="en-CA" sz="2400" dirty="0"/>
              <a:t>adopt an adversarial tone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124240" y="480807"/>
            <a:ext cx="6876761" cy="1260495"/>
          </a:xfrm>
        </p:spPr>
        <p:txBody>
          <a:bodyPr/>
          <a:lstStyle/>
          <a:p>
            <a:r>
              <a:rPr lang="en-US"/>
              <a:t>Most Common Criticisms</a:t>
            </a:r>
          </a:p>
        </p:txBody>
      </p:sp>
      <p:sp>
        <p:nvSpPr>
          <p:cNvPr id="181252" name="Rectangle 4"/>
          <p:cNvSpPr>
            <a:spLocks noChangeArrowheads="1"/>
          </p:cNvSpPr>
          <p:nvPr/>
        </p:nvSpPr>
        <p:spPr bwMode="auto">
          <a:xfrm>
            <a:off x="304800" y="1635720"/>
            <a:ext cx="8458200" cy="4993680"/>
          </a:xfrm>
          <a:prstGeom prst="rect">
            <a:avLst/>
          </a:prstGeom>
          <a:noFill/>
          <a:ln w="9525">
            <a:noFill/>
            <a:miter lim="800000"/>
            <a:headEnd/>
            <a:tailEnd/>
          </a:ln>
          <a:effectLst/>
        </p:spPr>
        <p:txBody>
          <a:bodyPr lIns="92075" tIns="46038" rIns="92075" bIns="46038" anchor="ctr"/>
          <a:lstStyle/>
          <a:p>
            <a:pPr marL="341313" indent="-341313">
              <a:spcBef>
                <a:spcPct val="65000"/>
              </a:spcBef>
              <a:buClr>
                <a:schemeClr val="tx2"/>
              </a:buClr>
              <a:buFont typeface="Symbol" pitchFamily="18" charset="2"/>
              <a:buChar char="·"/>
            </a:pPr>
            <a:r>
              <a:rPr lang="en-US" sz="3600" dirty="0"/>
              <a:t>Poorly written</a:t>
            </a:r>
          </a:p>
          <a:p>
            <a:pPr marL="341313" indent="-341313">
              <a:spcBef>
                <a:spcPct val="65000"/>
              </a:spcBef>
              <a:buClr>
                <a:schemeClr val="tx2"/>
              </a:buClr>
              <a:buFont typeface="Symbol" pitchFamily="18" charset="2"/>
              <a:buChar char="·"/>
            </a:pPr>
            <a:r>
              <a:rPr lang="en-US" sz="3600" dirty="0"/>
              <a:t>Not well justified</a:t>
            </a:r>
          </a:p>
          <a:p>
            <a:pPr marL="744538" lvl="1" indent="-287338">
              <a:spcBef>
                <a:spcPct val="15000"/>
              </a:spcBef>
              <a:buClr>
                <a:srgbClr val="F8B809"/>
              </a:buClr>
              <a:buSzPct val="60000"/>
              <a:buFont typeface="Symbol" pitchFamily="18" charset="2"/>
              <a:buChar char="¨"/>
            </a:pPr>
            <a:r>
              <a:rPr lang="en-US" sz="3600" dirty="0"/>
              <a:t>scientific problem </a:t>
            </a:r>
          </a:p>
          <a:p>
            <a:pPr marL="744538" lvl="1" indent="-287338">
              <a:spcBef>
                <a:spcPct val="15000"/>
              </a:spcBef>
              <a:buClr>
                <a:srgbClr val="F8B809"/>
              </a:buClr>
              <a:buSzPct val="60000"/>
              <a:buFont typeface="Symbol" pitchFamily="18" charset="2"/>
              <a:buChar char="¨"/>
            </a:pPr>
            <a:r>
              <a:rPr lang="en-US" sz="3600" dirty="0"/>
              <a:t>experimental model</a:t>
            </a:r>
          </a:p>
          <a:p>
            <a:pPr marL="744538" lvl="1" indent="-287338">
              <a:spcBef>
                <a:spcPct val="15000"/>
              </a:spcBef>
              <a:buClr>
                <a:srgbClr val="F8B809"/>
              </a:buClr>
              <a:buSzPct val="60000"/>
              <a:buFont typeface="Symbol" pitchFamily="18" charset="2"/>
              <a:buChar char="¨"/>
            </a:pPr>
            <a:r>
              <a:rPr lang="en-US" sz="3600" dirty="0"/>
              <a:t>relevance to program priorities or purpose</a:t>
            </a:r>
          </a:p>
          <a:p>
            <a:pPr marL="341313" indent="-341313">
              <a:spcBef>
                <a:spcPct val="35000"/>
              </a:spcBef>
              <a:buClr>
                <a:schemeClr val="tx2"/>
              </a:buClr>
              <a:buFont typeface="Symbol" pitchFamily="18" charset="2"/>
              <a:buChar char="·"/>
            </a:pPr>
            <a:r>
              <a:rPr lang="en-US" sz="3600" dirty="0"/>
              <a:t>Lacks convincing preliminary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2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2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2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12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2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ChangeArrowheads="1"/>
          </p:cNvSpPr>
          <p:nvPr/>
        </p:nvSpPr>
        <p:spPr bwMode="auto">
          <a:xfrm>
            <a:off x="868795" y="1520391"/>
            <a:ext cx="7367444" cy="4825940"/>
          </a:xfrm>
          <a:prstGeom prst="rect">
            <a:avLst/>
          </a:prstGeom>
          <a:noFill/>
          <a:ln w="9525">
            <a:noFill/>
            <a:miter lim="800000"/>
            <a:headEnd/>
            <a:tailEnd/>
          </a:ln>
          <a:effectLst/>
        </p:spPr>
        <p:txBody>
          <a:bodyPr lIns="92075" tIns="46038" rIns="92075" bIns="46038" anchor="ctr"/>
          <a:lstStyle/>
          <a:p>
            <a:pPr marL="341313" indent="-341313">
              <a:spcBef>
                <a:spcPct val="80000"/>
              </a:spcBef>
              <a:buClr>
                <a:schemeClr val="tx2"/>
              </a:buClr>
              <a:buFont typeface="Symbol" pitchFamily="18" charset="2"/>
              <a:buChar char="·"/>
            </a:pPr>
            <a:r>
              <a:rPr lang="en-US" sz="3600"/>
              <a:t>No hypothesis or poorly presented</a:t>
            </a:r>
          </a:p>
          <a:p>
            <a:pPr marL="341313" indent="-341313">
              <a:spcBef>
                <a:spcPct val="80000"/>
              </a:spcBef>
              <a:buClr>
                <a:schemeClr val="tx2"/>
              </a:buClr>
              <a:buFont typeface="Symbol" pitchFamily="18" charset="2"/>
              <a:buChar char="·"/>
            </a:pPr>
            <a:r>
              <a:rPr lang="en-US" sz="3600"/>
              <a:t>Not hypothesis-driven, studies are descriptive</a:t>
            </a:r>
          </a:p>
          <a:p>
            <a:pPr marL="341313" indent="-341313">
              <a:spcBef>
                <a:spcPct val="80000"/>
              </a:spcBef>
              <a:buClr>
                <a:schemeClr val="tx2"/>
              </a:buClr>
              <a:buFont typeface="Symbol" pitchFamily="18" charset="2"/>
              <a:buChar char="·"/>
            </a:pPr>
            <a:r>
              <a:rPr lang="en-US" sz="3600"/>
              <a:t>Objectives don’t address hypothesis</a:t>
            </a:r>
          </a:p>
          <a:p>
            <a:pPr marL="341313" indent="-341313">
              <a:spcBef>
                <a:spcPct val="80000"/>
              </a:spcBef>
              <a:buClr>
                <a:schemeClr val="tx2"/>
              </a:buClr>
              <a:buFont typeface="Symbol" pitchFamily="18" charset="2"/>
              <a:buChar char="·"/>
            </a:pPr>
            <a:r>
              <a:rPr lang="en-US" sz="3600"/>
              <a:t>Objectives lack focus, too diffuse</a:t>
            </a:r>
          </a:p>
        </p:txBody>
      </p:sp>
      <p:sp>
        <p:nvSpPr>
          <p:cNvPr id="182277" name="Rectangle 5"/>
          <p:cNvSpPr>
            <a:spLocks noGrp="1" noChangeArrowheads="1"/>
          </p:cNvSpPr>
          <p:nvPr>
            <p:ph type="title"/>
          </p:nvPr>
        </p:nvSpPr>
        <p:spPr>
          <a:xfrm>
            <a:off x="1124240" y="480807"/>
            <a:ext cx="6876761" cy="1260495"/>
          </a:xfrm>
          <a:noFill/>
          <a:ln/>
        </p:spPr>
        <p:txBody>
          <a:bodyPr/>
          <a:lstStyle/>
          <a:p>
            <a:r>
              <a:rPr lang="en-US"/>
              <a:t>Most Common Criticisms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ChangeArrowheads="1"/>
          </p:cNvSpPr>
          <p:nvPr/>
        </p:nvSpPr>
        <p:spPr bwMode="auto">
          <a:xfrm>
            <a:off x="694172" y="1718561"/>
            <a:ext cx="7713806" cy="4788580"/>
          </a:xfrm>
          <a:prstGeom prst="rect">
            <a:avLst/>
          </a:prstGeom>
          <a:noFill/>
          <a:ln w="9525">
            <a:noFill/>
            <a:miter lim="800000"/>
            <a:headEnd/>
            <a:tailEnd/>
          </a:ln>
          <a:effectLst/>
        </p:spPr>
        <p:txBody>
          <a:bodyPr lIns="92075" tIns="46038" rIns="92075" bIns="46038" anchor="ctr"/>
          <a:lstStyle/>
          <a:p>
            <a:pPr marL="341313" indent="-341313" algn="just">
              <a:spcBef>
                <a:spcPct val="65000"/>
              </a:spcBef>
              <a:buClr>
                <a:schemeClr val="tx2"/>
              </a:buClr>
              <a:buFont typeface="Symbol" pitchFamily="18" charset="2"/>
              <a:buChar char="·"/>
            </a:pPr>
            <a:r>
              <a:rPr lang="en-US" sz="3200" dirty="0"/>
              <a:t>Approaches and methods lack detail needed to evaluate potential for success</a:t>
            </a:r>
          </a:p>
          <a:p>
            <a:pPr marL="341313" indent="-341313">
              <a:spcBef>
                <a:spcPct val="65000"/>
              </a:spcBef>
              <a:buClr>
                <a:schemeClr val="tx2"/>
              </a:buClr>
              <a:buFont typeface="Symbol" pitchFamily="18" charset="2"/>
              <a:buChar char="·"/>
            </a:pPr>
            <a:r>
              <a:rPr lang="en-US" sz="3200" dirty="0"/>
              <a:t>Investigator lacks expertise with given approach</a:t>
            </a:r>
          </a:p>
          <a:p>
            <a:pPr marL="341313" indent="-341313">
              <a:spcBef>
                <a:spcPct val="65000"/>
              </a:spcBef>
              <a:buClr>
                <a:schemeClr val="tx2"/>
              </a:buClr>
              <a:buFont typeface="Symbol" pitchFamily="18" charset="2"/>
              <a:buChar char="·"/>
            </a:pPr>
            <a:r>
              <a:rPr lang="en-US" sz="3200" dirty="0"/>
              <a:t>Expected results not presented, interpreted</a:t>
            </a:r>
          </a:p>
          <a:p>
            <a:pPr marL="341313" indent="-341313" algn="just">
              <a:spcBef>
                <a:spcPct val="65000"/>
              </a:spcBef>
              <a:buClr>
                <a:schemeClr val="tx2"/>
              </a:buClr>
              <a:buFont typeface="Symbol" pitchFamily="18" charset="2"/>
              <a:buChar char="·"/>
            </a:pPr>
            <a:r>
              <a:rPr lang="en-US" sz="3200" dirty="0"/>
              <a:t>Pitfalls not addressed, alternative solutions not presented</a:t>
            </a:r>
          </a:p>
        </p:txBody>
      </p:sp>
      <p:sp>
        <p:nvSpPr>
          <p:cNvPr id="184325" name="Rectangle 5"/>
          <p:cNvSpPr>
            <a:spLocks noGrp="1" noChangeArrowheads="1"/>
          </p:cNvSpPr>
          <p:nvPr>
            <p:ph type="title"/>
          </p:nvPr>
        </p:nvSpPr>
        <p:spPr>
          <a:xfrm>
            <a:off x="914400" y="152400"/>
            <a:ext cx="6876761" cy="1260495"/>
          </a:xfrm>
          <a:noFill/>
          <a:ln/>
        </p:spPr>
        <p:txBody>
          <a:bodyPr/>
          <a:lstStyle/>
          <a:p>
            <a:r>
              <a:rPr lang="en-US" dirty="0"/>
              <a:t>Most Common Criticisms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ChangeArrowheads="1"/>
          </p:cNvSpPr>
          <p:nvPr/>
        </p:nvSpPr>
        <p:spPr bwMode="auto">
          <a:xfrm>
            <a:off x="694172" y="1718561"/>
            <a:ext cx="7713806" cy="4788580"/>
          </a:xfrm>
          <a:prstGeom prst="rect">
            <a:avLst/>
          </a:prstGeom>
          <a:noFill/>
          <a:ln w="9525">
            <a:noFill/>
            <a:miter lim="800000"/>
            <a:headEnd/>
            <a:tailEnd/>
          </a:ln>
          <a:effectLst/>
        </p:spPr>
        <p:txBody>
          <a:bodyPr lIns="92075" tIns="46038" rIns="92075" bIns="46038" anchor="ctr"/>
          <a:lstStyle/>
          <a:p>
            <a:pPr marL="341313" indent="-341313" algn="just">
              <a:spcBef>
                <a:spcPct val="65000"/>
              </a:spcBef>
              <a:buClr>
                <a:schemeClr val="tx2"/>
              </a:buClr>
              <a:buFont typeface="Symbol" pitchFamily="18" charset="2"/>
              <a:buChar char="·"/>
            </a:pPr>
            <a:r>
              <a:rPr lang="en-US" sz="3200" dirty="0"/>
              <a:t>Overly ambitious, too much or too difficult to accomplish in reasonable time-frame</a:t>
            </a:r>
          </a:p>
          <a:p>
            <a:pPr marL="341313" indent="-341313" algn="just">
              <a:spcBef>
                <a:spcPct val="65000"/>
              </a:spcBef>
              <a:buClr>
                <a:schemeClr val="tx2"/>
              </a:buClr>
              <a:buFont typeface="Symbol" pitchFamily="18" charset="2"/>
              <a:buChar char="·"/>
            </a:pPr>
            <a:r>
              <a:rPr lang="en-US" sz="3200" dirty="0"/>
              <a:t>Time-line unrealistic for successful completion of proposed project</a:t>
            </a:r>
          </a:p>
          <a:p>
            <a:pPr marL="341313" indent="-341313" algn="just">
              <a:spcBef>
                <a:spcPct val="65000"/>
              </a:spcBef>
              <a:buClr>
                <a:schemeClr val="tx2"/>
              </a:buClr>
              <a:buFont typeface="Symbol" pitchFamily="18" charset="2"/>
              <a:buChar char="·"/>
            </a:pPr>
            <a:r>
              <a:rPr lang="en-US" sz="3200" dirty="0"/>
              <a:t>Resubmitted proposal did not address concerns identified during previous review</a:t>
            </a:r>
          </a:p>
        </p:txBody>
      </p:sp>
      <p:sp>
        <p:nvSpPr>
          <p:cNvPr id="232453" name="Rectangle 5"/>
          <p:cNvSpPr>
            <a:spLocks noGrp="1" noChangeArrowheads="1"/>
          </p:cNvSpPr>
          <p:nvPr>
            <p:ph type="title"/>
          </p:nvPr>
        </p:nvSpPr>
        <p:spPr>
          <a:xfrm>
            <a:off x="1143000" y="0"/>
            <a:ext cx="6876761" cy="1260495"/>
          </a:xfrm>
          <a:noFill/>
          <a:ln/>
        </p:spPr>
        <p:txBody>
          <a:bodyPr/>
          <a:lstStyle/>
          <a:p>
            <a:r>
              <a:rPr lang="en-US" dirty="0"/>
              <a:t>Most Common Criticisms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2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7772400" cy="838200"/>
          </a:xfrm>
        </p:spPr>
        <p:txBody>
          <a:bodyPr/>
          <a:lstStyle/>
          <a:p>
            <a:r>
              <a:rPr lang="en-US">
                <a:latin typeface="Franklin Gothic Book" pitchFamily="34" charset="0"/>
              </a:rPr>
              <a:t>Course Context</a:t>
            </a:r>
            <a:endParaRPr lang="en-CA">
              <a:latin typeface="Franklin Gothic Book" pitchFamily="34" charset="0"/>
            </a:endParaRPr>
          </a:p>
        </p:txBody>
      </p:sp>
      <p:sp>
        <p:nvSpPr>
          <p:cNvPr id="7171" name="Rectangle 3"/>
          <p:cNvSpPr>
            <a:spLocks noGrp="1" noChangeArrowheads="1"/>
          </p:cNvSpPr>
          <p:nvPr>
            <p:ph type="body" idx="1"/>
          </p:nvPr>
        </p:nvSpPr>
        <p:spPr>
          <a:xfrm>
            <a:off x="304800" y="1600200"/>
            <a:ext cx="8610600" cy="4953000"/>
          </a:xfrm>
        </p:spPr>
        <p:txBody>
          <a:bodyPr>
            <a:normAutofit/>
          </a:bodyPr>
          <a:lstStyle/>
          <a:p>
            <a:pPr algn="l" rtl="0">
              <a:buFontTx/>
              <a:buNone/>
            </a:pPr>
            <a:r>
              <a:rPr lang="en-US" sz="2800" u="sng" dirty="0"/>
              <a:t>Your proposal should demonstrate that </a:t>
            </a:r>
            <a:r>
              <a:rPr lang="en-CA" sz="2800" u="sng" dirty="0"/>
              <a:t>your project</a:t>
            </a:r>
            <a:r>
              <a:rPr lang="en-US" sz="2800" u="sng" dirty="0"/>
              <a:t> will:</a:t>
            </a:r>
          </a:p>
          <a:p>
            <a:pPr algn="l" rtl="0">
              <a:buFontTx/>
              <a:buNone/>
            </a:pPr>
            <a:r>
              <a:rPr lang="en-US" sz="2800" dirty="0"/>
              <a:t> </a:t>
            </a:r>
            <a:r>
              <a:rPr lang="en-CA" sz="2800" dirty="0"/>
              <a:t> </a:t>
            </a:r>
          </a:p>
          <a:p>
            <a:pPr algn="l" rtl="0"/>
            <a:r>
              <a:rPr lang="en-CA" sz="2800" dirty="0"/>
              <a:t>Provide economic benefit to an area or a community </a:t>
            </a:r>
          </a:p>
          <a:p>
            <a:pPr algn="l" rtl="0"/>
            <a:r>
              <a:rPr lang="en-CA" sz="2800" dirty="0"/>
              <a:t>Have a high probability of success</a:t>
            </a:r>
          </a:p>
          <a:p>
            <a:pPr algn="l" rtl="0"/>
            <a:r>
              <a:rPr lang="en-CA" sz="2800" dirty="0"/>
              <a:t>Address a strategic priority</a:t>
            </a:r>
          </a:p>
          <a:p>
            <a:pPr algn="l" rtl="0"/>
            <a:r>
              <a:rPr lang="en-CA" sz="2800" dirty="0"/>
              <a:t>Demonstrate need for financial assistance </a:t>
            </a:r>
          </a:p>
          <a:p>
            <a:pPr algn="l" rtl="0"/>
            <a:r>
              <a:rPr lang="en-CA" sz="2800" dirty="0"/>
              <a:t>Be economically viable</a:t>
            </a:r>
          </a:p>
          <a:p>
            <a:pPr algn="l" rtl="0"/>
            <a:r>
              <a:rPr lang="en-CA" sz="2800" dirty="0"/>
              <a:t>Have stakeholder support</a:t>
            </a:r>
          </a:p>
          <a:p>
            <a:pPr algn="l" rtl="0"/>
            <a:r>
              <a:rPr lang="en-CA" sz="2800" dirty="0"/>
              <a:t>Be consistent with development strategies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381000" y="1785160"/>
            <a:ext cx="8229600" cy="4507567"/>
          </a:xfrm>
          <a:prstGeom prst="rect">
            <a:avLst/>
          </a:prstGeom>
          <a:noFill/>
          <a:ln w="9525">
            <a:noFill/>
            <a:miter lim="800000"/>
            <a:headEnd/>
            <a:tailEnd/>
          </a:ln>
          <a:effectLst/>
        </p:spPr>
        <p:txBody>
          <a:bodyPr lIns="92075" tIns="46038" rIns="92075" bIns="46038" anchor="ctr"/>
          <a:lstStyle/>
          <a:p>
            <a:pPr marL="342900" indent="-342900">
              <a:spcBef>
                <a:spcPct val="75000"/>
              </a:spcBef>
              <a:buClr>
                <a:srgbClr val="FFFF00"/>
              </a:buClr>
              <a:buFont typeface="Symbol" pitchFamily="18" charset="2"/>
              <a:buChar char="·"/>
              <a:tabLst>
                <a:tab pos="1714500" algn="l"/>
              </a:tabLst>
            </a:pPr>
            <a:r>
              <a:rPr lang="en-US" sz="3600" dirty="0"/>
              <a:t>Acronyms used in this presentation:</a:t>
            </a:r>
          </a:p>
          <a:p>
            <a:pPr marL="800100" lvl="1" indent="-342900">
              <a:lnSpc>
                <a:spcPct val="115000"/>
              </a:lnSpc>
              <a:spcBef>
                <a:spcPct val="125000"/>
              </a:spcBef>
              <a:buClr>
                <a:srgbClr val="FFCCFF"/>
              </a:buClr>
              <a:buSzPct val="80000"/>
              <a:buFont typeface="Symbol" pitchFamily="18" charset="2"/>
              <a:buChar char="¨"/>
              <a:tabLst>
                <a:tab pos="1714500" algn="l"/>
              </a:tabLst>
            </a:pPr>
            <a:r>
              <a:rPr lang="en-US" sz="3200" dirty="0"/>
              <a:t>RFA = Request for Applications</a:t>
            </a:r>
          </a:p>
          <a:p>
            <a:pPr marL="800100" lvl="1" indent="-342900">
              <a:lnSpc>
                <a:spcPct val="115000"/>
              </a:lnSpc>
              <a:spcBef>
                <a:spcPct val="125000"/>
              </a:spcBef>
              <a:buClr>
                <a:srgbClr val="FFCCFF"/>
              </a:buClr>
              <a:buSzPct val="80000"/>
              <a:buFont typeface="Symbol" pitchFamily="18" charset="2"/>
              <a:buChar char="¨"/>
              <a:tabLst>
                <a:tab pos="1714500" algn="l"/>
              </a:tabLst>
            </a:pPr>
            <a:r>
              <a:rPr lang="en-US" sz="3200" dirty="0"/>
              <a:t>RFP = Request for Proposals   		(same as RFA)</a:t>
            </a:r>
          </a:p>
        </p:txBody>
      </p:sp>
      <p:sp>
        <p:nvSpPr>
          <p:cNvPr id="273411" name="Rectangle 3"/>
          <p:cNvSpPr>
            <a:spLocks noGrp="1" noChangeArrowheads="1"/>
          </p:cNvSpPr>
          <p:nvPr>
            <p:ph type="title"/>
          </p:nvPr>
        </p:nvSpPr>
        <p:spPr>
          <a:noFill/>
          <a:ln/>
        </p:spPr>
        <p:txBody>
          <a:bodyPr lIns="92075" tIns="46038" rIns="92075" bIns="46038" anchor="ctr"/>
          <a:lstStyle/>
          <a:p>
            <a:r>
              <a:rPr lang="en-US"/>
              <a:t>Background and 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34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258051" name="Rectangle 3"/>
          <p:cNvSpPr>
            <a:spLocks noChangeArrowheads="1"/>
          </p:cNvSpPr>
          <p:nvPr/>
        </p:nvSpPr>
        <p:spPr bwMode="auto">
          <a:xfrm>
            <a:off x="643660" y="1898864"/>
            <a:ext cx="7813386" cy="4411731"/>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600"/>
              <a:t>1. Find the right program for you and your idea</a:t>
            </a:r>
          </a:p>
          <a:p>
            <a:pPr marL="862013" lvl="1" indent="-396875" eaLnBrk="1" hangingPunct="1">
              <a:spcBef>
                <a:spcPct val="50000"/>
              </a:spcBef>
              <a:buClr>
                <a:srgbClr val="FFCCFF"/>
              </a:buClr>
              <a:buSzPct val="80000"/>
              <a:buFont typeface="Symbol" pitchFamily="18" charset="2"/>
              <a:buChar char="¨"/>
            </a:pPr>
            <a:r>
              <a:rPr lang="en-US" sz="3200">
                <a:solidFill>
                  <a:srgbClr val="FFCCFF"/>
                </a:solidFill>
              </a:rPr>
              <a:t>Main purpose of program (funding priorities) - does your idea fit in mainstream or on the fringe</a:t>
            </a:r>
          </a:p>
          <a:p>
            <a:pPr marL="862013" lvl="1" indent="-396875" eaLnBrk="1" hangingPunct="1">
              <a:spcBef>
                <a:spcPct val="50000"/>
              </a:spcBef>
              <a:buClr>
                <a:srgbClr val="FFCCFF"/>
              </a:buClr>
              <a:buSzPct val="80000"/>
              <a:buFont typeface="Symbol" pitchFamily="18" charset="2"/>
              <a:buChar char="¨"/>
            </a:pPr>
            <a:r>
              <a:rPr lang="en-US" sz="3200">
                <a:solidFill>
                  <a:srgbClr val="FFCCFF"/>
                </a:solidFill>
              </a:rPr>
              <a:t>Find out where abstracts of previously funded projects are ..… great source of information</a:t>
            </a:r>
          </a:p>
          <a:p>
            <a:pPr marL="862013" lvl="1" indent="-396875" eaLnBrk="1" hangingPunct="1">
              <a:spcBef>
                <a:spcPct val="50000"/>
              </a:spcBef>
              <a:buClr>
                <a:srgbClr val="FFCCFF"/>
              </a:buClr>
              <a:buSzPct val="80000"/>
              <a:buFont typeface="Symbol" pitchFamily="18" charset="2"/>
              <a:buChar char="¨"/>
            </a:pPr>
            <a:r>
              <a:rPr lang="en-US" sz="3200">
                <a:solidFill>
                  <a:srgbClr val="FFCCFF"/>
                </a:solidFill>
              </a:rPr>
              <a:t>Call the Program Manager to discuss your idea relative to the program priorities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8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1418648" y="305377"/>
            <a:ext cx="6261965" cy="1346586"/>
          </a:xfrm>
        </p:spPr>
        <p:txBody>
          <a:bodyPr/>
          <a:lstStyle/>
          <a:p>
            <a:r>
              <a:rPr lang="en-US"/>
              <a:t>Ten Things You Must Do</a:t>
            </a:r>
          </a:p>
        </p:txBody>
      </p:sp>
      <p:sp>
        <p:nvSpPr>
          <p:cNvPr id="335875" name="Rectangle 3"/>
          <p:cNvSpPr>
            <a:spLocks noChangeArrowheads="1"/>
          </p:cNvSpPr>
          <p:nvPr/>
        </p:nvSpPr>
        <p:spPr bwMode="auto">
          <a:xfrm>
            <a:off x="228600" y="1898865"/>
            <a:ext cx="8610600" cy="4374370"/>
          </a:xfrm>
          <a:prstGeom prst="rect">
            <a:avLst/>
          </a:prstGeom>
          <a:noFill/>
          <a:ln w="9525">
            <a:noFill/>
            <a:miter lim="800000"/>
            <a:headEnd/>
            <a:tailEnd/>
          </a:ln>
          <a:effectLst/>
        </p:spPr>
        <p:txBody>
          <a:bodyPr lIns="92075" tIns="46038" rIns="92075" bIns="46038"/>
          <a:lstStyle/>
          <a:p>
            <a:pPr marL="344488" indent="-344488" eaLnBrk="1" hangingPunct="1">
              <a:spcBef>
                <a:spcPct val="50000"/>
              </a:spcBef>
              <a:buClr>
                <a:srgbClr val="FFFF00"/>
              </a:buClr>
            </a:pPr>
            <a:r>
              <a:rPr lang="en-US" sz="3200" dirty="0"/>
              <a:t>1. Find the right program for you and your idea</a:t>
            </a:r>
          </a:p>
          <a:p>
            <a:pPr marL="862013" lvl="1" indent="-396875" algn="just" eaLnBrk="1" hangingPunct="1">
              <a:spcBef>
                <a:spcPct val="50000"/>
              </a:spcBef>
              <a:buClr>
                <a:srgbClr val="FFCCFF"/>
              </a:buClr>
              <a:buSzPct val="80000"/>
              <a:buFont typeface="Symbol" pitchFamily="18" charset="2"/>
              <a:buChar char="¨"/>
            </a:pPr>
            <a:r>
              <a:rPr lang="en-US" sz="2800" dirty="0"/>
              <a:t>Best approach is to find program in your area and determine program priorities, then develop idea to fit within the program</a:t>
            </a:r>
          </a:p>
          <a:p>
            <a:pPr marL="862013" lvl="1" indent="-396875" algn="just" eaLnBrk="1" hangingPunct="1">
              <a:spcBef>
                <a:spcPct val="50000"/>
              </a:spcBef>
              <a:buClr>
                <a:srgbClr val="FFCCFF"/>
              </a:buClr>
              <a:buSzPct val="80000"/>
              <a:buFont typeface="Symbol" pitchFamily="18" charset="2"/>
              <a:buChar char="¨"/>
            </a:pPr>
            <a:r>
              <a:rPr lang="en-US" sz="2800" dirty="0"/>
              <a:t>Don’t waste time applying to the wrong program … square pegs do not fit in round holes</a:t>
            </a:r>
          </a:p>
          <a:p>
            <a:pPr marL="862013" lvl="1" indent="-396875" eaLnBrk="1" hangingPunct="1">
              <a:spcBef>
                <a:spcPct val="50000"/>
              </a:spcBef>
              <a:buClr>
                <a:srgbClr val="FFCCFF"/>
              </a:buClr>
              <a:buSzPct val="80000"/>
              <a:buFont typeface="Symbol" pitchFamily="18" charset="2"/>
              <a:buChar char="¨"/>
            </a:pPr>
            <a:r>
              <a:rPr lang="en-US" sz="2800" dirty="0"/>
              <a:t>Eligibility restrictions</a:t>
            </a:r>
            <a:r>
              <a:rPr lang="en-US" sz="900" dirty="0"/>
              <a:t> </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142</TotalTime>
  <Words>1632</Words>
  <Application>Microsoft Office PowerPoint</Application>
  <PresentationFormat>On-screen Show (4:3)</PresentationFormat>
  <Paragraphs>342</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Module</vt:lpstr>
      <vt:lpstr>Writing Project Proposals</vt:lpstr>
      <vt:lpstr>Background and Introduction</vt:lpstr>
      <vt:lpstr>What is a Proposal?</vt:lpstr>
      <vt:lpstr>Course Context</vt:lpstr>
      <vt:lpstr>Course Context</vt:lpstr>
      <vt:lpstr>Course Context</vt:lpstr>
      <vt:lpstr>Background and Introduction</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Ten Things You Must Do</vt:lpstr>
      <vt:lpstr>Proposal Formatting</vt:lpstr>
      <vt:lpstr>Proposal Formatting</vt:lpstr>
      <vt:lpstr>Proposal Formatting</vt:lpstr>
      <vt:lpstr>Proposal Formatting</vt:lpstr>
      <vt:lpstr>Proposal Formatting</vt:lpstr>
      <vt:lpstr>Proposal Formatting</vt:lpstr>
      <vt:lpstr>Proposal Formatting</vt:lpstr>
      <vt:lpstr>Using the SMART Process</vt:lpstr>
      <vt:lpstr>Intervention Design and Strategy</vt:lpstr>
      <vt:lpstr>Activities and Timeline</vt:lpstr>
      <vt:lpstr>Timeline Example</vt:lpstr>
      <vt:lpstr>Budget Strategy</vt:lpstr>
      <vt:lpstr>Evaluation Indicators</vt:lpstr>
      <vt:lpstr>Logic Models</vt:lpstr>
      <vt:lpstr>Proposal Content</vt:lpstr>
      <vt:lpstr>Proposal Content</vt:lpstr>
      <vt:lpstr>Proposal Content</vt:lpstr>
      <vt:lpstr>Proposal Content</vt:lpstr>
      <vt:lpstr>Proposal Content</vt:lpstr>
      <vt:lpstr>Monitoring &amp; Evaluation</vt:lpstr>
      <vt:lpstr>Monitoring &amp; Evaluation</vt:lpstr>
      <vt:lpstr>Monitoring &amp; Evaluation</vt:lpstr>
      <vt:lpstr>Special Challenges</vt:lpstr>
      <vt:lpstr>Special Challenges</vt:lpstr>
      <vt:lpstr>Special Challenges</vt:lpstr>
      <vt:lpstr>Special Challenges</vt:lpstr>
      <vt:lpstr>Follow-up</vt:lpstr>
      <vt:lpstr>Most Common Criticisms</vt:lpstr>
      <vt:lpstr>Most Common Criticisms</vt:lpstr>
      <vt:lpstr>Most Common Criticisms</vt:lpstr>
      <vt:lpstr>Most Common Criticisms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Project Proposals</dc:title>
  <dc:creator>Majdi</dc:creator>
  <cp:lastModifiedBy>Majdi Sawalha</cp:lastModifiedBy>
  <cp:revision>9</cp:revision>
  <dcterms:created xsi:type="dcterms:W3CDTF">2006-08-16T00:00:00Z</dcterms:created>
  <dcterms:modified xsi:type="dcterms:W3CDTF">2016-10-25T07:21:46Z</dcterms:modified>
</cp:coreProperties>
</file>